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16"/>
  </p:notesMasterIdLst>
  <p:sldIdLst>
    <p:sldId id="261" r:id="rId3"/>
    <p:sldId id="6120" r:id="rId4"/>
    <p:sldId id="6132" r:id="rId5"/>
    <p:sldId id="262" r:id="rId6"/>
    <p:sldId id="6122" r:id="rId7"/>
    <p:sldId id="6123" r:id="rId8"/>
    <p:sldId id="6128" r:id="rId9"/>
    <p:sldId id="6125" r:id="rId10"/>
    <p:sldId id="6131" r:id="rId11"/>
    <p:sldId id="1672" r:id="rId12"/>
    <p:sldId id="1671" r:id="rId13"/>
    <p:sldId id="1670" r:id="rId14"/>
    <p:sldId id="25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ldenko, Nicolas" initials="BN" lastIdx="1" clrIdx="0">
    <p:extLst>
      <p:ext uri="{19B8F6BF-5375-455C-9EA6-DF929625EA0E}">
        <p15:presenceInfo xmlns:p15="http://schemas.microsoft.com/office/powerpoint/2012/main" userId="S::nicolas.baldenko@eversource.com::e792e584-57f1-4cc0-b8ab-3dee97db174f" providerId="AD"/>
      </p:ext>
    </p:extLst>
  </p:cmAuthor>
  <p:cmAuthor id="2" name="Burnham, David J" initials="BDJ" lastIdx="7" clrIdx="1">
    <p:extLst>
      <p:ext uri="{19B8F6BF-5375-455C-9EA6-DF929625EA0E}">
        <p15:presenceInfo xmlns:p15="http://schemas.microsoft.com/office/powerpoint/2012/main" userId="S::david.burnham@eversource.com::b53119d4-de17-4aad-a405-f8220535a5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FECE09"/>
    <a:srgbClr val="FFC000"/>
    <a:srgbClr val="A9D18E"/>
    <a:srgbClr val="70AD47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80"/>
    <p:restoredTop sz="91352" autoAdjust="0"/>
  </p:normalViewPr>
  <p:slideViewPr>
    <p:cSldViewPr snapToGrid="0" snapToObjects="1" showGuides="1">
      <p:cViewPr varScale="1">
        <p:scale>
          <a:sx n="61" d="100"/>
          <a:sy n="61" d="100"/>
        </p:scale>
        <p:origin x="11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3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4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'1. Emission - Electric sector'!$B$53</c:f>
              <c:strCache>
                <c:ptCount val="1"/>
                <c:pt idx="0">
                  <c:v>  Residential Heating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'1. Emission - Electric sector'!$C$42:$H$42</c:f>
              <c:numCache>
                <c:formatCode>General</c:formatCode>
                <c:ptCount val="6"/>
                <c:pt idx="0">
                  <c:v>1990</c:v>
                </c:pt>
                <c:pt idx="1">
                  <c:v>2017</c:v>
                </c:pt>
                <c:pt idx="2">
                  <c:v>2020</c:v>
                </c:pt>
                <c:pt idx="3">
                  <c:v>2030</c:v>
                </c:pt>
                <c:pt idx="4">
                  <c:v>2040</c:v>
                </c:pt>
                <c:pt idx="5">
                  <c:v>2050</c:v>
                </c:pt>
              </c:numCache>
            </c:numRef>
          </c:cat>
          <c:val>
            <c:numRef>
              <c:f>'1. Emission - Electric sector'!$C$53:$H$53</c:f>
              <c:numCache>
                <c:formatCode>General</c:formatCode>
                <c:ptCount val="6"/>
                <c:pt idx="0">
                  <c:v>32.200000000000003</c:v>
                </c:pt>
                <c:pt idx="1">
                  <c:v>27.8</c:v>
                </c:pt>
                <c:pt idx="2">
                  <c:v>25.791777286265976</c:v>
                </c:pt>
                <c:pt idx="3">
                  <c:v>19.097701573819215</c:v>
                </c:pt>
                <c:pt idx="4">
                  <c:v>12.923972540874157</c:v>
                </c:pt>
                <c:pt idx="5">
                  <c:v>6.7502435079290972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8B-4FCC-A67D-549374A80D3F}"/>
            </c:ext>
          </c:extLst>
        </c:ser>
        <c:ser>
          <c:idx val="1"/>
          <c:order val="1"/>
          <c:tx>
            <c:strRef>
              <c:f>'1. Emission - Electric sector'!$B$54</c:f>
              <c:strCache>
                <c:ptCount val="1"/>
                <c:pt idx="0">
                  <c:v>  Commercial Heating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'1. Emission - Electric sector'!$C$42:$H$42</c:f>
              <c:numCache>
                <c:formatCode>General</c:formatCode>
                <c:ptCount val="6"/>
                <c:pt idx="0">
                  <c:v>1990</c:v>
                </c:pt>
                <c:pt idx="1">
                  <c:v>2017</c:v>
                </c:pt>
                <c:pt idx="2">
                  <c:v>2020</c:v>
                </c:pt>
                <c:pt idx="3">
                  <c:v>2030</c:v>
                </c:pt>
                <c:pt idx="4">
                  <c:v>2040</c:v>
                </c:pt>
                <c:pt idx="5">
                  <c:v>2050</c:v>
                </c:pt>
              </c:numCache>
            </c:numRef>
          </c:cat>
          <c:val>
            <c:numRef>
              <c:f>'1. Emission - Electric sector'!$C$54:$H$54</c:f>
              <c:numCache>
                <c:formatCode>General</c:formatCode>
                <c:ptCount val="6"/>
                <c:pt idx="0">
                  <c:v>17.700000000000003</c:v>
                </c:pt>
                <c:pt idx="1">
                  <c:v>16</c:v>
                </c:pt>
                <c:pt idx="2">
                  <c:v>14.845845636601705</c:v>
                </c:pt>
                <c:pt idx="3">
                  <c:v>10.998664425274049</c:v>
                </c:pt>
                <c:pt idx="4">
                  <c:v>7.4539791048959279</c:v>
                </c:pt>
                <c:pt idx="5">
                  <c:v>3.9092937845178088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8B-4FCC-A67D-549374A80D3F}"/>
            </c:ext>
          </c:extLst>
        </c:ser>
        <c:ser>
          <c:idx val="2"/>
          <c:order val="2"/>
          <c:tx>
            <c:strRef>
              <c:f>'1. Emission - Electric sector'!$B$55</c:f>
              <c:strCache>
                <c:ptCount val="1"/>
                <c:pt idx="0">
                  <c:v>  Industrial Heating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'1. Emission - Electric sector'!$C$42:$H$42</c:f>
              <c:numCache>
                <c:formatCode>General</c:formatCode>
                <c:ptCount val="6"/>
                <c:pt idx="0">
                  <c:v>1990</c:v>
                </c:pt>
                <c:pt idx="1">
                  <c:v>2017</c:v>
                </c:pt>
                <c:pt idx="2">
                  <c:v>2020</c:v>
                </c:pt>
                <c:pt idx="3">
                  <c:v>2030</c:v>
                </c:pt>
                <c:pt idx="4">
                  <c:v>2040</c:v>
                </c:pt>
                <c:pt idx="5">
                  <c:v>2050</c:v>
                </c:pt>
              </c:numCache>
            </c:numRef>
          </c:cat>
          <c:val>
            <c:numRef>
              <c:f>'1. Emission - Electric sector'!$C$55:$H$55</c:f>
              <c:numCache>
                <c:formatCode>General</c:formatCode>
                <c:ptCount val="6"/>
                <c:pt idx="0">
                  <c:v>13.5</c:v>
                </c:pt>
                <c:pt idx="1">
                  <c:v>8.1</c:v>
                </c:pt>
                <c:pt idx="2">
                  <c:v>7.5116825892020138</c:v>
                </c:pt>
                <c:pt idx="3">
                  <c:v>5.5506245532087206</c:v>
                </c:pt>
                <c:pt idx="4">
                  <c:v>3.7530381403901858</c:v>
                </c:pt>
                <c:pt idx="5">
                  <c:v>1.9554517275716503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8B-4FCC-A67D-549374A80D3F}"/>
            </c:ext>
          </c:extLst>
        </c:ser>
        <c:ser>
          <c:idx val="4"/>
          <c:order val="3"/>
          <c:tx>
            <c:strRef>
              <c:f>'1. Emission - Electric sector'!$B$56</c:f>
              <c:strCache>
                <c:ptCount val="1"/>
                <c:pt idx="0">
                  <c:v>  Transportation</c:v>
                </c:pt>
              </c:strCache>
            </c:strRef>
          </c:tx>
          <c:spPr>
            <a:solidFill>
              <a:srgbClr val="8064A2"/>
            </a:solidFill>
            <a:ln>
              <a:noFill/>
            </a:ln>
            <a:effectLst/>
          </c:spPr>
          <c:cat>
            <c:numRef>
              <c:f>'1. Emission - Electric sector'!$C$42:$H$42</c:f>
              <c:numCache>
                <c:formatCode>General</c:formatCode>
                <c:ptCount val="6"/>
                <c:pt idx="0">
                  <c:v>1990</c:v>
                </c:pt>
                <c:pt idx="1">
                  <c:v>2017</c:v>
                </c:pt>
                <c:pt idx="2">
                  <c:v>2020</c:v>
                </c:pt>
                <c:pt idx="3">
                  <c:v>2030</c:v>
                </c:pt>
                <c:pt idx="4">
                  <c:v>2040</c:v>
                </c:pt>
                <c:pt idx="5">
                  <c:v>2050</c:v>
                </c:pt>
              </c:numCache>
            </c:numRef>
          </c:cat>
          <c:val>
            <c:numRef>
              <c:f>'1. Emission - Electric sector'!$C$56:$H$56</c:f>
              <c:numCache>
                <c:formatCode>General</c:formatCode>
                <c:ptCount val="6"/>
                <c:pt idx="0">
                  <c:v>63.9</c:v>
                </c:pt>
                <c:pt idx="1">
                  <c:v>68.3</c:v>
                </c:pt>
                <c:pt idx="2">
                  <c:v>63.371636374644126</c:v>
                </c:pt>
                <c:pt idx="3">
                  <c:v>46.943757623457827</c:v>
                </c:pt>
                <c:pt idx="4">
                  <c:v>31.786669594898655</c:v>
                </c:pt>
                <c:pt idx="5">
                  <c:v>16.629581566339471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8B-4FCC-A67D-549374A80D3F}"/>
            </c:ext>
          </c:extLst>
        </c:ser>
        <c:ser>
          <c:idx val="3"/>
          <c:order val="4"/>
          <c:tx>
            <c:strRef>
              <c:f>'1. Emission - Electric sector'!$B$57</c:f>
              <c:strCache>
                <c:ptCount val="1"/>
                <c:pt idx="0">
                  <c:v>  Electric Generation</c:v>
                </c:pt>
              </c:strCache>
            </c:strRef>
          </c:tx>
          <c:spPr>
            <a:solidFill>
              <a:srgbClr val="4BACC6"/>
            </a:solidFill>
            <a:ln>
              <a:noFill/>
            </a:ln>
            <a:effectLst/>
          </c:spPr>
          <c:cat>
            <c:numRef>
              <c:f>'1. Emission - Electric sector'!$C$42:$H$42</c:f>
              <c:numCache>
                <c:formatCode>General</c:formatCode>
                <c:ptCount val="6"/>
                <c:pt idx="0">
                  <c:v>1990</c:v>
                </c:pt>
                <c:pt idx="1">
                  <c:v>2017</c:v>
                </c:pt>
                <c:pt idx="2">
                  <c:v>2020</c:v>
                </c:pt>
                <c:pt idx="3">
                  <c:v>2030</c:v>
                </c:pt>
                <c:pt idx="4">
                  <c:v>2040</c:v>
                </c:pt>
                <c:pt idx="5">
                  <c:v>2050</c:v>
                </c:pt>
              </c:numCache>
            </c:numRef>
          </c:cat>
          <c:val>
            <c:numRef>
              <c:f>'1. Emission - Electric sector'!$C$57:$H$57</c:f>
              <c:numCache>
                <c:formatCode>General</c:formatCode>
                <c:ptCount val="6"/>
                <c:pt idx="0">
                  <c:v>44.9</c:v>
                </c:pt>
                <c:pt idx="1">
                  <c:v>22.1</c:v>
                </c:pt>
                <c:pt idx="2">
                  <c:v>20.536225945454031</c:v>
                </c:pt>
                <c:pt idx="3">
                  <c:v>15.323645763634133</c:v>
                </c:pt>
                <c:pt idx="4">
                  <c:v>10.339537588638056</c:v>
                </c:pt>
                <c:pt idx="5">
                  <c:v>5.3554294136419776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8B-4FCC-A67D-549374A80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694784"/>
        <c:axId val="336604544"/>
      </c:areaChart>
      <c:catAx>
        <c:axId val="33669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0"/>
                <a:ea typeface="+mn-ea"/>
                <a:cs typeface="+mn-cs"/>
              </a:defRPr>
            </a:pPr>
            <a:endParaRPr lang="en-US"/>
          </a:p>
        </c:txPr>
        <c:crossAx val="336604544"/>
        <c:crosses val="autoZero"/>
        <c:auto val="1"/>
        <c:lblAlgn val="ctr"/>
        <c:lblOffset val="100"/>
        <c:noMultiLvlLbl val="0"/>
      </c:catAx>
      <c:valAx>
        <c:axId val="3366045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ucida Sans" panose="020B0602030504020204" pitchFamily="34" charset="0"/>
                    <a:ea typeface="+mn-ea"/>
                    <a:cs typeface="+mn-cs"/>
                  </a:defRPr>
                </a:pPr>
                <a:r>
                  <a:rPr lang="en-US"/>
                  <a:t>Million metric ton of CO2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ucida Sans" panose="020B06020305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0"/>
                <a:ea typeface="+mn-ea"/>
                <a:cs typeface="+mn-cs"/>
              </a:defRPr>
            </a:pPr>
            <a:endParaRPr lang="en-US"/>
          </a:p>
        </c:txPr>
        <c:crossAx val="3366947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ucida Sans" panose="020B0602030504020204" pitchFamily="34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331758530183725"/>
          <c:y val="4.4052573807506157E-2"/>
          <c:w val="0.80662117235345576"/>
          <c:h val="0.84487866799843914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5756328"/>
        <c:axId val="415754760"/>
      </c:lineChart>
      <c:catAx>
        <c:axId val="41575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pPr>
            <a:endParaRPr lang="en-US"/>
          </a:p>
        </c:txPr>
        <c:crossAx val="415754760"/>
        <c:crosses val="autoZero"/>
        <c:auto val="1"/>
        <c:lblAlgn val="ctr"/>
        <c:lblOffset val="100"/>
        <c:noMultiLvlLbl val="0"/>
      </c:catAx>
      <c:valAx>
        <c:axId val="415754760"/>
        <c:scaling>
          <c:orientation val="minMax"/>
          <c:min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Lucida Sans" panose="020B0602030504020204" pitchFamily="34" charset="0"/>
                    <a:ea typeface="+mn-ea"/>
                    <a:cs typeface="+mn-cs"/>
                  </a:defRPr>
                </a:pPr>
                <a:r>
                  <a:rPr lang="en-US" sz="1050" dirty="0"/>
                  <a:t>Demand Energy (</a:t>
                </a:r>
                <a:r>
                  <a:rPr lang="en-US" sz="1050" dirty="0" err="1"/>
                  <a:t>TWh</a:t>
                </a:r>
                <a:r>
                  <a:rPr lang="en-US" sz="1050" dirty="0"/>
                  <a:t>)</a:t>
                </a:r>
              </a:p>
            </c:rich>
          </c:tx>
          <c:layout>
            <c:manualLayout>
              <c:xMode val="edge"/>
              <c:yMode val="edge"/>
              <c:x val="0"/>
              <c:y val="0.233691309419655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ucida Sans" panose="020B06020305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_-* #,##0\ _€_-;\-* #,##0\ _€_-;_-* &quot;-&quot;??\ _€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0"/>
                <a:ea typeface="+mn-ea"/>
                <a:cs typeface="+mn-cs"/>
              </a:defRPr>
            </a:pPr>
            <a:endParaRPr lang="en-US"/>
          </a:p>
        </c:txPr>
        <c:crossAx val="415756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ucida Sans" panose="020B0602030504020204" pitchFamily="34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Graphs!$P$22</c:f>
              <c:strCache>
                <c:ptCount val="1"/>
                <c:pt idx="0">
                  <c:v>TWh Basline Gross Demand With Electrification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Graphs!$Q$21:$T$21</c:f>
              <c:numCache>
                <c:formatCode>General</c:formatCode>
                <c:ptCount val="4"/>
                <c:pt idx="0">
                  <c:v>2020</c:v>
                </c:pt>
                <c:pt idx="1">
                  <c:v>2030</c:v>
                </c:pt>
                <c:pt idx="2">
                  <c:v>2040</c:v>
                </c:pt>
                <c:pt idx="3">
                  <c:v>2050</c:v>
                </c:pt>
              </c:numCache>
            </c:numRef>
          </c:xVal>
          <c:yVal>
            <c:numRef>
              <c:f>Graphs!$Q$22:$T$22</c:f>
              <c:numCache>
                <c:formatCode>_(* #,##0.00_);_(* \(#,##0.00\);_(* "-"??_);_(@_)</c:formatCode>
                <c:ptCount val="4"/>
                <c:pt idx="0">
                  <c:v>146.65</c:v>
                </c:pt>
                <c:pt idx="1">
                  <c:v>169.88300000000001</c:v>
                </c:pt>
                <c:pt idx="2">
                  <c:v>203.230413097835</c:v>
                </c:pt>
                <c:pt idx="3">
                  <c:v>242.44510212366134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3BA-462F-A4F3-8F85AD6422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7568888"/>
        <c:axId val="977572824"/>
      </c:scatterChart>
      <c:valAx>
        <c:axId val="977568888"/>
        <c:scaling>
          <c:orientation val="minMax"/>
          <c:max val="2050"/>
          <c:min val="202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pPr>
            <a:endParaRPr lang="en-US"/>
          </a:p>
        </c:txPr>
        <c:crossAx val="977572824"/>
        <c:crosses val="autoZero"/>
        <c:crossBetween val="midCat"/>
        <c:majorUnit val="10"/>
      </c:valAx>
      <c:valAx>
        <c:axId val="977572824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/>
                    </a:solidFill>
                    <a:latin typeface="Lucida Sans" panose="020B0602030504020204" pitchFamily="34" charset="0"/>
                    <a:ea typeface="+mn-ea"/>
                    <a:cs typeface="+mn-cs"/>
                  </a:defRPr>
                </a:pPr>
                <a:r>
                  <a:rPr lang="en-US" dirty="0"/>
                  <a:t>Annual </a:t>
                </a:r>
                <a:r>
                  <a:rPr lang="en-US" dirty="0" err="1"/>
                  <a:t>TWh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000" b="0" i="0" u="none" strike="noStrike" kern="1200" baseline="0">
                  <a:solidFill>
                    <a:schemeClr val="tx1"/>
                  </a:solidFill>
                  <a:latin typeface="Lucida Sans" panose="020B06020305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pPr>
            <a:endParaRPr lang="en-US"/>
          </a:p>
        </c:txPr>
        <c:crossAx val="9775688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n-US" sz="1000" b="0" i="0" u="none" strike="noStrike" kern="1200" baseline="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'[Chart in Microsoft PowerPoint]Sheet1'!$A$3</c:f>
              <c:strCache>
                <c:ptCount val="1"/>
                <c:pt idx="0">
                  <c:v>Fossil fuel</c:v>
                </c:pt>
              </c:strCache>
            </c:strRef>
          </c:tx>
          <c:spPr>
            <a:solidFill>
              <a:srgbClr val="595959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PowerPoint]Sheet1'!$B$1:$H$1</c:f>
              <c:strCache>
                <c:ptCount val="4"/>
                <c:pt idx="0">
                  <c:v>2020 Installed Capacity</c:v>
                </c:pt>
                <c:pt idx="1">
                  <c:v>2030</c:v>
                </c:pt>
                <c:pt idx="2">
                  <c:v>2040</c:v>
                </c:pt>
                <c:pt idx="3">
                  <c:v>2050</c:v>
                </c:pt>
              </c:strCache>
              <c:extLst/>
            </c:strRef>
          </c:cat>
          <c:val>
            <c:numRef>
              <c:f>'[Chart in Microsoft PowerPoint]Sheet1'!$B$3:$H$3</c:f>
              <c:numCache>
                <c:formatCode>_(* #,##0_);_(* \(#,##0\);_(* "-"??_);_(@_)</c:formatCode>
                <c:ptCount val="4"/>
                <c:pt idx="0">
                  <c:v>23403</c:v>
                </c:pt>
                <c:pt idx="1">
                  <c:v>15931</c:v>
                </c:pt>
                <c:pt idx="2">
                  <c:v>14995</c:v>
                </c:pt>
                <c:pt idx="3">
                  <c:v>2069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1E8B-4BB4-97E8-15F6D72C230C}"/>
            </c:ext>
          </c:extLst>
        </c:ser>
        <c:ser>
          <c:idx val="0"/>
          <c:order val="1"/>
          <c:tx>
            <c:strRef>
              <c:f>'[Chart in Microsoft PowerPoint]Sheet1'!$A$2</c:f>
              <c:strCache>
                <c:ptCount val="1"/>
                <c:pt idx="0">
                  <c:v>Nuclear</c:v>
                </c:pt>
              </c:strCache>
            </c:strRef>
          </c:tx>
          <c:spPr>
            <a:solidFill>
              <a:srgbClr val="7F7F7F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PowerPoint]Sheet1'!$B$1:$H$1</c:f>
              <c:strCache>
                <c:ptCount val="4"/>
                <c:pt idx="0">
                  <c:v>2020 Installed Capacity</c:v>
                </c:pt>
                <c:pt idx="1">
                  <c:v>2030</c:v>
                </c:pt>
                <c:pt idx="2">
                  <c:v>2040</c:v>
                </c:pt>
                <c:pt idx="3">
                  <c:v>2050</c:v>
                </c:pt>
              </c:strCache>
              <c:extLst/>
            </c:strRef>
          </c:cat>
          <c:val>
            <c:numRef>
              <c:f>'[Chart in Microsoft PowerPoint]Sheet1'!$B$2:$H$2</c:f>
              <c:numCache>
                <c:formatCode>_(* #,##0_);_(* \(#,##0\);_(* "-"??_);_(@_)</c:formatCode>
                <c:ptCount val="4"/>
                <c:pt idx="0">
                  <c:v>3358</c:v>
                </c:pt>
                <c:pt idx="1">
                  <c:v>3358</c:v>
                </c:pt>
                <c:pt idx="2">
                  <c:v>2482</c:v>
                </c:pt>
                <c:pt idx="3">
                  <c:v>2482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E8B-4BB4-97E8-15F6D72C230C}"/>
            </c:ext>
          </c:extLst>
        </c:ser>
        <c:ser>
          <c:idx val="8"/>
          <c:order val="2"/>
          <c:tx>
            <c:strRef>
              <c:f>'[Chart in Microsoft PowerPoint]Sheet1'!$A$10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rgbClr val="A6A6A6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PowerPoint]Sheet1'!$B$1:$H$1</c:f>
              <c:strCache>
                <c:ptCount val="4"/>
                <c:pt idx="0">
                  <c:v>2020 Installed Capacity</c:v>
                </c:pt>
                <c:pt idx="1">
                  <c:v>2030</c:v>
                </c:pt>
                <c:pt idx="2">
                  <c:v>2040</c:v>
                </c:pt>
                <c:pt idx="3">
                  <c:v>2050</c:v>
                </c:pt>
              </c:strCache>
              <c:extLst/>
            </c:strRef>
          </c:cat>
          <c:val>
            <c:numRef>
              <c:f>'[Chart in Microsoft PowerPoint]Sheet1'!$B$10:$H$10</c:f>
              <c:numCache>
                <c:formatCode>_(* #,##0_);_(* \(#,##0\);_(* "-"??_);_(@_)</c:formatCode>
                <c:ptCount val="4"/>
                <c:pt idx="0">
                  <c:v>3366</c:v>
                </c:pt>
                <c:pt idx="1">
                  <c:v>3356</c:v>
                </c:pt>
                <c:pt idx="2">
                  <c:v>3356</c:v>
                </c:pt>
                <c:pt idx="3">
                  <c:v>3356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1E8B-4BB4-97E8-15F6D72C230C}"/>
            </c:ext>
          </c:extLst>
        </c:ser>
        <c:ser>
          <c:idx val="9"/>
          <c:order val="3"/>
          <c:tx>
            <c:strRef>
              <c:f>'[Chart in Microsoft PowerPoint]Sheet1'!$A$11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PowerPoint]Sheet1'!$B$1:$H$1</c:f>
              <c:strCache>
                <c:ptCount val="4"/>
                <c:pt idx="0">
                  <c:v>2020 Installed Capacity</c:v>
                </c:pt>
                <c:pt idx="1">
                  <c:v>2030</c:v>
                </c:pt>
                <c:pt idx="2">
                  <c:v>2040</c:v>
                </c:pt>
                <c:pt idx="3">
                  <c:v>2050</c:v>
                </c:pt>
              </c:strCache>
              <c:extLst/>
            </c:strRef>
          </c:cat>
          <c:val>
            <c:numRef>
              <c:f>'[Chart in Microsoft PowerPoint]Sheet1'!$B$11:$H$11</c:f>
              <c:numCache>
                <c:formatCode>_(* #,##0_);_(* \(#,##0\);_(* "-"??_);_(@_)</c:formatCode>
                <c:ptCount val="4"/>
                <c:pt idx="0">
                  <c:v>1460</c:v>
                </c:pt>
                <c:pt idx="1">
                  <c:v>1585</c:v>
                </c:pt>
                <c:pt idx="2">
                  <c:v>1300</c:v>
                </c:pt>
                <c:pt idx="3">
                  <c:v>476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1E8B-4BB4-97E8-15F6D72C230C}"/>
            </c:ext>
          </c:extLst>
        </c:ser>
        <c:ser>
          <c:idx val="2"/>
          <c:order val="4"/>
          <c:tx>
            <c:strRef>
              <c:f>'[Chart in Microsoft PowerPoint]Sheet1'!$A$4</c:f>
              <c:strCache>
                <c:ptCount val="1"/>
                <c:pt idx="0">
                  <c:v>Utility scale solar</c:v>
                </c:pt>
              </c:strCache>
            </c:strRef>
          </c:tx>
          <c:spPr>
            <a:solidFill>
              <a:srgbClr val="BF9000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PowerPoint]Sheet1'!$B$1:$H$1</c:f>
              <c:strCache>
                <c:ptCount val="4"/>
                <c:pt idx="0">
                  <c:v>2020 Installed Capacity</c:v>
                </c:pt>
                <c:pt idx="1">
                  <c:v>2030</c:v>
                </c:pt>
                <c:pt idx="2">
                  <c:v>2040</c:v>
                </c:pt>
                <c:pt idx="3">
                  <c:v>2050</c:v>
                </c:pt>
              </c:strCache>
              <c:extLst/>
            </c:strRef>
          </c:cat>
          <c:val>
            <c:numRef>
              <c:f>'[Chart in Microsoft PowerPoint]Sheet1'!$B$4:$H$4</c:f>
              <c:numCache>
                <c:formatCode>_(* #,##0_);_(* \(#,##0\);_(* "-"??_);_(@_)</c:formatCode>
                <c:ptCount val="4"/>
                <c:pt idx="0">
                  <c:v>1530</c:v>
                </c:pt>
                <c:pt idx="1">
                  <c:v>3252</c:v>
                </c:pt>
                <c:pt idx="2">
                  <c:v>8820</c:v>
                </c:pt>
                <c:pt idx="3">
                  <c:v>17475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1E8B-4BB4-97E8-15F6D72C230C}"/>
            </c:ext>
          </c:extLst>
        </c:ser>
        <c:ser>
          <c:idx val="3"/>
          <c:order val="5"/>
          <c:tx>
            <c:strRef>
              <c:f>'[Chart in Microsoft PowerPoint]Sheet1'!$A$5</c:f>
              <c:strCache>
                <c:ptCount val="1"/>
                <c:pt idx="0">
                  <c:v>PV DG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PowerPoint]Sheet1'!$B$1:$H$1</c:f>
              <c:strCache>
                <c:ptCount val="4"/>
                <c:pt idx="0">
                  <c:v>2020 Installed Capacity</c:v>
                </c:pt>
                <c:pt idx="1">
                  <c:v>2030</c:v>
                </c:pt>
                <c:pt idx="2">
                  <c:v>2040</c:v>
                </c:pt>
                <c:pt idx="3">
                  <c:v>2050</c:v>
                </c:pt>
              </c:strCache>
              <c:extLst/>
            </c:strRef>
          </c:cat>
          <c:val>
            <c:numRef>
              <c:f>'[Chart in Microsoft PowerPoint]Sheet1'!$B$5:$H$5</c:f>
              <c:numCache>
                <c:formatCode>_(* #,##0_);_(* \(#,##0\);_(* "-"??_);_(@_)</c:formatCode>
                <c:ptCount val="4"/>
                <c:pt idx="0">
                  <c:v>2430</c:v>
                </c:pt>
                <c:pt idx="1">
                  <c:v>5207</c:v>
                </c:pt>
                <c:pt idx="2">
                  <c:v>11899</c:v>
                </c:pt>
                <c:pt idx="3">
                  <c:v>16187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1E8B-4BB4-97E8-15F6D72C230C}"/>
            </c:ext>
          </c:extLst>
        </c:ser>
        <c:ser>
          <c:idx val="5"/>
          <c:order val="6"/>
          <c:tx>
            <c:strRef>
              <c:f>'[Chart in Microsoft PowerPoint]Sheet1'!$A$7</c:f>
              <c:strCache>
                <c:ptCount val="1"/>
                <c:pt idx="0">
                  <c:v>Imports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PowerPoint]Sheet1'!$B$1:$H$1</c:f>
              <c:strCache>
                <c:ptCount val="4"/>
                <c:pt idx="0">
                  <c:v>2020 Installed Capacity</c:v>
                </c:pt>
                <c:pt idx="1">
                  <c:v>2030</c:v>
                </c:pt>
                <c:pt idx="2">
                  <c:v>2040</c:v>
                </c:pt>
                <c:pt idx="3">
                  <c:v>2050</c:v>
                </c:pt>
              </c:strCache>
              <c:extLst/>
            </c:strRef>
          </c:cat>
          <c:val>
            <c:numRef>
              <c:f>'[Chart in Microsoft PowerPoint]Sheet1'!$B$7:$H$7</c:f>
              <c:numCache>
                <c:formatCode>_(* #,##0_);_(* \(#,##0\);_(* "-"??_);_(@_)</c:formatCode>
                <c:ptCount val="4"/>
                <c:pt idx="0">
                  <c:v>1058.7199999999998</c:v>
                </c:pt>
                <c:pt idx="1">
                  <c:v>2148.7199999999998</c:v>
                </c:pt>
                <c:pt idx="2">
                  <c:v>3148.72</c:v>
                </c:pt>
                <c:pt idx="3">
                  <c:v>4148.7199999999993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1E8B-4BB4-97E8-15F6D72C230C}"/>
            </c:ext>
          </c:extLst>
        </c:ser>
        <c:ser>
          <c:idx val="6"/>
          <c:order val="7"/>
          <c:tx>
            <c:strRef>
              <c:f>'[Chart in Microsoft PowerPoint]Sheet1'!$A$8</c:f>
              <c:strCache>
                <c:ptCount val="1"/>
                <c:pt idx="0">
                  <c:v>Onshore wind</c:v>
                </c:pt>
              </c:strCache>
            </c:strRef>
          </c:tx>
          <c:spPr>
            <a:solidFill>
              <a:srgbClr val="A9D18E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PowerPoint]Sheet1'!$B$1:$H$1</c:f>
              <c:strCache>
                <c:ptCount val="4"/>
                <c:pt idx="0">
                  <c:v>2020 Installed Capacity</c:v>
                </c:pt>
                <c:pt idx="1">
                  <c:v>2030</c:v>
                </c:pt>
                <c:pt idx="2">
                  <c:v>2040</c:v>
                </c:pt>
                <c:pt idx="3">
                  <c:v>2050</c:v>
                </c:pt>
              </c:strCache>
              <c:extLst/>
            </c:strRef>
          </c:cat>
          <c:val>
            <c:numRef>
              <c:f>'[Chart in Microsoft PowerPoint]Sheet1'!$B$8:$H$8</c:f>
              <c:numCache>
                <c:formatCode>_(* #,##0_);_(* \(#,##0\);_(* "-"??_);_(@_)</c:formatCode>
                <c:ptCount val="4"/>
                <c:pt idx="0">
                  <c:v>1303</c:v>
                </c:pt>
                <c:pt idx="1">
                  <c:v>2803</c:v>
                </c:pt>
                <c:pt idx="2">
                  <c:v>2803</c:v>
                </c:pt>
                <c:pt idx="3">
                  <c:v>4803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7-1E8B-4BB4-97E8-15F6D72C230C}"/>
            </c:ext>
          </c:extLst>
        </c:ser>
        <c:ser>
          <c:idx val="7"/>
          <c:order val="8"/>
          <c:tx>
            <c:strRef>
              <c:f>'[Chart in Microsoft PowerPoint]Sheet1'!$A$9</c:f>
              <c:strCache>
                <c:ptCount val="1"/>
                <c:pt idx="0">
                  <c:v>Offshore wind</c:v>
                </c:pt>
              </c:strCache>
            </c:strRef>
          </c:tx>
          <c:spPr>
            <a:solidFill>
              <a:srgbClr val="548235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PowerPoint]Sheet1'!$B$1:$H$1</c:f>
              <c:strCache>
                <c:ptCount val="4"/>
                <c:pt idx="0">
                  <c:v>2020 Installed Capacity</c:v>
                </c:pt>
                <c:pt idx="1">
                  <c:v>2030</c:v>
                </c:pt>
                <c:pt idx="2">
                  <c:v>2040</c:v>
                </c:pt>
                <c:pt idx="3">
                  <c:v>2050</c:v>
                </c:pt>
              </c:strCache>
              <c:extLst/>
            </c:strRef>
          </c:cat>
          <c:val>
            <c:numRef>
              <c:f>'[Chart in Microsoft PowerPoint]Sheet1'!$B$9:$H$9</c:f>
              <c:numCache>
                <c:formatCode>_(* #,##0_);_(* \(#,##0\);_(* "-"??_);_(@_)</c:formatCode>
                <c:ptCount val="4"/>
                <c:pt idx="0">
                  <c:v>30</c:v>
                </c:pt>
                <c:pt idx="1">
                  <c:v>3134</c:v>
                </c:pt>
                <c:pt idx="2">
                  <c:v>7934</c:v>
                </c:pt>
                <c:pt idx="3">
                  <c:v>15000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1E8B-4BB4-97E8-15F6D72C230C}"/>
            </c:ext>
          </c:extLst>
        </c:ser>
        <c:ser>
          <c:idx val="10"/>
          <c:order val="9"/>
          <c:tx>
            <c:strRef>
              <c:f>'[Chart in Microsoft PowerPoint]Sheet1'!$A$12</c:f>
              <c:strCache>
                <c:ptCount val="1"/>
                <c:pt idx="0">
                  <c:v>Hydrogen/RNG</c:v>
                </c:pt>
              </c:strCache>
            </c:strRef>
          </c:tx>
          <c:spPr>
            <a:solidFill>
              <a:srgbClr val="8FAADC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PowerPoint]Sheet1'!$B$1:$H$1</c:f>
              <c:strCache>
                <c:ptCount val="4"/>
                <c:pt idx="0">
                  <c:v>2020 Installed Capacity</c:v>
                </c:pt>
                <c:pt idx="1">
                  <c:v>2030</c:v>
                </c:pt>
                <c:pt idx="2">
                  <c:v>2040</c:v>
                </c:pt>
                <c:pt idx="3">
                  <c:v>2050</c:v>
                </c:pt>
              </c:strCache>
              <c:extLst/>
            </c:strRef>
          </c:cat>
          <c:val>
            <c:numRef>
              <c:f>'[Chart in Microsoft PowerPoint]Sheet1'!$B$12:$H$12</c:f>
              <c:numCache>
                <c:formatCode>General</c:formatCode>
                <c:ptCount val="4"/>
                <c:pt idx="0" formatCode="_(* #,##0_);_(* \(#,##0\);_(* &quot;-&quot;??_);_(@_)">
                  <c:v>0</c:v>
                </c:pt>
                <c:pt idx="2" formatCode="_(* #,##0_);_(* \(#,##0\);_(* &quot;-&quot;??_);_(@_)">
                  <c:v>0</c:v>
                </c:pt>
                <c:pt idx="3" formatCode="_(* #,##0_);_(* \(#,##0\);_(* &quot;-&quot;??_);_(@_)">
                  <c:v>4848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9-1E8B-4BB4-97E8-15F6D72C230C}"/>
            </c:ext>
          </c:extLst>
        </c:ser>
        <c:ser>
          <c:idx val="4"/>
          <c:order val="10"/>
          <c:tx>
            <c:strRef>
              <c:f>'[Chart in Microsoft PowerPoint]Sheet1'!$A$6</c:f>
              <c:strCache>
                <c:ptCount val="1"/>
                <c:pt idx="0">
                  <c:v>Storage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PowerPoint]Sheet1'!$B$1:$H$1</c:f>
              <c:strCache>
                <c:ptCount val="4"/>
                <c:pt idx="0">
                  <c:v>2020 Installed Capacity</c:v>
                </c:pt>
                <c:pt idx="1">
                  <c:v>2030</c:v>
                </c:pt>
                <c:pt idx="2">
                  <c:v>2040</c:v>
                </c:pt>
                <c:pt idx="3">
                  <c:v>2050</c:v>
                </c:pt>
              </c:strCache>
              <c:extLst/>
            </c:strRef>
          </c:cat>
          <c:val>
            <c:numRef>
              <c:f>'[Chart in Microsoft PowerPoint]Sheet1'!$B$6:$H$6</c:f>
              <c:numCache>
                <c:formatCode>_(* #,##0_);_(* \(#,##0\);_(* "-"??_);_(@_)</c:formatCode>
                <c:ptCount val="4"/>
                <c:pt idx="0">
                  <c:v>0</c:v>
                </c:pt>
                <c:pt idx="1">
                  <c:v>3616</c:v>
                </c:pt>
                <c:pt idx="2">
                  <c:v>3940</c:v>
                </c:pt>
                <c:pt idx="3">
                  <c:v>10976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1E8B-4BB4-97E8-15F6D72C23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4613984"/>
        <c:axId val="474617920"/>
      </c:barChart>
      <c:catAx>
        <c:axId val="47461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617920"/>
        <c:crosses val="autoZero"/>
        <c:auto val="1"/>
        <c:lblAlgn val="ctr"/>
        <c:lblOffset val="100"/>
        <c:noMultiLvlLbl val="0"/>
      </c:catAx>
      <c:valAx>
        <c:axId val="47461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i="0" baseline="0" dirty="0">
                    <a:effectLst/>
                  </a:rPr>
                  <a:t>Installed Nameplate Capacity MW</a:t>
                </a:r>
                <a:endParaRPr lang="en-US" dirty="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613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cked"/>
        <c:varyColors val="0"/>
        <c:ser>
          <c:idx val="0"/>
          <c:order val="0"/>
          <c:tx>
            <c:v>Dispatchable generation</c:v>
          </c:tx>
          <c:spPr>
            <a:solidFill>
              <a:srgbClr val="BFBFBF"/>
            </a:solidFill>
            <a:ln>
              <a:noFill/>
            </a:ln>
            <a:effectLst/>
          </c:spPr>
          <c:val>
            <c:numRef>
              <c:f>'[Chart in Microsoft PowerPoint]2040 Day 17 hourly'!$B$36:$Y$36</c:f>
              <c:numCache>
                <c:formatCode>_(* #,##0_);_(* \(#,##0\);_(* "-"??_);_(@_)</c:formatCode>
                <c:ptCount val="24"/>
                <c:pt idx="0">
                  <c:v>14.728</c:v>
                </c:pt>
                <c:pt idx="1">
                  <c:v>14.723000000000001</c:v>
                </c:pt>
                <c:pt idx="2">
                  <c:v>14.727</c:v>
                </c:pt>
                <c:pt idx="3">
                  <c:v>14.721</c:v>
                </c:pt>
                <c:pt idx="4">
                  <c:v>14.728999999999999</c:v>
                </c:pt>
                <c:pt idx="5">
                  <c:v>14.731</c:v>
                </c:pt>
                <c:pt idx="6">
                  <c:v>13.871</c:v>
                </c:pt>
                <c:pt idx="7">
                  <c:v>9.7959999999999994</c:v>
                </c:pt>
                <c:pt idx="8">
                  <c:v>7.8929999999999998</c:v>
                </c:pt>
                <c:pt idx="9">
                  <c:v>7.1070000000000002</c:v>
                </c:pt>
                <c:pt idx="10">
                  <c:v>7.1609999999999996</c:v>
                </c:pt>
                <c:pt idx="11">
                  <c:v>7.1420000000000003</c:v>
                </c:pt>
                <c:pt idx="12">
                  <c:v>7.1429999999999998</c:v>
                </c:pt>
                <c:pt idx="13">
                  <c:v>7.5739999999999998</c:v>
                </c:pt>
                <c:pt idx="14">
                  <c:v>8.52</c:v>
                </c:pt>
                <c:pt idx="15">
                  <c:v>11.278</c:v>
                </c:pt>
                <c:pt idx="16">
                  <c:v>14.718</c:v>
                </c:pt>
                <c:pt idx="17">
                  <c:v>15.8</c:v>
                </c:pt>
                <c:pt idx="18">
                  <c:v>15.702999999999999</c:v>
                </c:pt>
                <c:pt idx="19">
                  <c:v>15.689</c:v>
                </c:pt>
                <c:pt idx="20">
                  <c:v>15.53</c:v>
                </c:pt>
                <c:pt idx="21">
                  <c:v>15.815</c:v>
                </c:pt>
                <c:pt idx="22">
                  <c:v>14.73</c:v>
                </c:pt>
                <c:pt idx="23">
                  <c:v>14.725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2B-4F1A-A74C-DA5B9784D3E2}"/>
            </c:ext>
          </c:extLst>
        </c:ser>
        <c:ser>
          <c:idx val="2"/>
          <c:order val="1"/>
          <c:tx>
            <c:strRef>
              <c:f>'[Chart in Microsoft PowerPoint]2040 Day 17 hourly'!$A$38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val>
            <c:numRef>
              <c:f>'[Chart in Microsoft PowerPoint]2040 Day 17 hourly'!$B$38:$Y$38</c:f>
              <c:numCache>
                <c:formatCode>_(* #,##0_);_(* \(#,##0\);_(* "-"??_);_(@_)</c:formatCode>
                <c:ptCount val="24"/>
                <c:pt idx="0">
                  <c:v>3.2349999999999999</c:v>
                </c:pt>
                <c:pt idx="1">
                  <c:v>2.9729999999999999</c:v>
                </c:pt>
                <c:pt idx="2">
                  <c:v>2.6339999999999999</c:v>
                </c:pt>
                <c:pt idx="3">
                  <c:v>2.456</c:v>
                </c:pt>
                <c:pt idx="4">
                  <c:v>2.13</c:v>
                </c:pt>
                <c:pt idx="5">
                  <c:v>1.905</c:v>
                </c:pt>
                <c:pt idx="6">
                  <c:v>1.9530000000000001</c:v>
                </c:pt>
                <c:pt idx="7">
                  <c:v>1.9970000000000001</c:v>
                </c:pt>
                <c:pt idx="8">
                  <c:v>2.04</c:v>
                </c:pt>
                <c:pt idx="9">
                  <c:v>2.1619999999999999</c:v>
                </c:pt>
                <c:pt idx="10">
                  <c:v>2.4049999999999998</c:v>
                </c:pt>
                <c:pt idx="11">
                  <c:v>2.2770000000000001</c:v>
                </c:pt>
                <c:pt idx="12">
                  <c:v>2.1440000000000001</c:v>
                </c:pt>
                <c:pt idx="13">
                  <c:v>1.7689999999999999</c:v>
                </c:pt>
                <c:pt idx="14">
                  <c:v>1.4550000000000001</c:v>
                </c:pt>
                <c:pt idx="15">
                  <c:v>1.601</c:v>
                </c:pt>
                <c:pt idx="16">
                  <c:v>1.5780000000000001</c:v>
                </c:pt>
                <c:pt idx="17">
                  <c:v>1.5349999999999999</c:v>
                </c:pt>
                <c:pt idx="18">
                  <c:v>1.883</c:v>
                </c:pt>
                <c:pt idx="19">
                  <c:v>1.921</c:v>
                </c:pt>
                <c:pt idx="20">
                  <c:v>2.3340000000000001</c:v>
                </c:pt>
                <c:pt idx="21">
                  <c:v>2.4009999999999998</c:v>
                </c:pt>
                <c:pt idx="22">
                  <c:v>2.7290000000000001</c:v>
                </c:pt>
                <c:pt idx="23">
                  <c:v>2.96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2B-4F1A-A74C-DA5B9784D3E2}"/>
            </c:ext>
          </c:extLst>
        </c:ser>
        <c:ser>
          <c:idx val="1"/>
          <c:order val="2"/>
          <c:tx>
            <c:strRef>
              <c:f>'[Chart in Microsoft PowerPoint]2040 Day 17 hourly'!$A$37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ECE09"/>
            </a:solidFill>
            <a:ln>
              <a:noFill/>
            </a:ln>
            <a:effectLst/>
          </c:spPr>
          <c:val>
            <c:numRef>
              <c:f>'[Chart in Microsoft PowerPoint]2040 Day 17 hourly'!$B$37:$Y$37</c:f>
              <c:numCache>
                <c:formatCode>_(* #,##0_);_(* \(#,##0\);_(* "-"??_);_(@_)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2E-3</c:v>
                </c:pt>
                <c:pt idx="6">
                  <c:v>2.0659999999999998</c:v>
                </c:pt>
                <c:pt idx="7">
                  <c:v>10.574999999999999</c:v>
                </c:pt>
                <c:pt idx="8">
                  <c:v>17.757999999999999</c:v>
                </c:pt>
                <c:pt idx="9">
                  <c:v>21.725999999999999</c:v>
                </c:pt>
                <c:pt idx="10">
                  <c:v>26.535</c:v>
                </c:pt>
                <c:pt idx="11">
                  <c:v>27.507000000000001</c:v>
                </c:pt>
                <c:pt idx="12">
                  <c:v>25.48</c:v>
                </c:pt>
                <c:pt idx="13">
                  <c:v>24.300999999999998</c:v>
                </c:pt>
                <c:pt idx="14">
                  <c:v>19.867999999999999</c:v>
                </c:pt>
                <c:pt idx="15">
                  <c:v>13.692</c:v>
                </c:pt>
                <c:pt idx="16">
                  <c:v>7.7649999999999997</c:v>
                </c:pt>
                <c:pt idx="17">
                  <c:v>0.42299999999999999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2B-4F1A-A74C-DA5B9784D3E2}"/>
            </c:ext>
          </c:extLst>
        </c:ser>
        <c:ser>
          <c:idx val="4"/>
          <c:order val="4"/>
          <c:tx>
            <c:strRef>
              <c:f>'[Chart in Microsoft PowerPoint]2040 Day 17 hourly'!$A$40</c:f>
              <c:strCache>
                <c:ptCount val="1"/>
                <c:pt idx="0">
                  <c:v>Storage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val>
            <c:numRef>
              <c:f>'[Chart in Microsoft PowerPoint]2040 Day 17 hourly'!$B$40:$Y$40</c:f>
              <c:numCache>
                <c:formatCode>_(* #,##0.00_);_(* \(#,##0.00\);_(* "-"??_);_(@_)</c:formatCode>
                <c:ptCount val="24"/>
                <c:pt idx="0">
                  <c:v>0.48499999999999999</c:v>
                </c:pt>
                <c:pt idx="1">
                  <c:v>0.28899999999999998</c:v>
                </c:pt>
                <c:pt idx="2">
                  <c:v>0.36899999999999999</c:v>
                </c:pt>
                <c:pt idx="3">
                  <c:v>0.36099999999999999</c:v>
                </c:pt>
                <c:pt idx="4">
                  <c:v>0.54500000000000004</c:v>
                </c:pt>
                <c:pt idx="5">
                  <c:v>0.97899999999999998</c:v>
                </c:pt>
                <c:pt idx="6">
                  <c:v>0</c:v>
                </c:pt>
                <c:pt idx="7">
                  <c:v>-1.444</c:v>
                </c:pt>
                <c:pt idx="8">
                  <c:v>-4.1870000000000003</c:v>
                </c:pt>
                <c:pt idx="9">
                  <c:v>-6.0389999999999997</c:v>
                </c:pt>
                <c:pt idx="10">
                  <c:v>-10.538</c:v>
                </c:pt>
                <c:pt idx="11">
                  <c:v>-11.147</c:v>
                </c:pt>
                <c:pt idx="12">
                  <c:v>-8.9510000000000005</c:v>
                </c:pt>
                <c:pt idx="13">
                  <c:v>-7.2690000000000001</c:v>
                </c:pt>
                <c:pt idx="14">
                  <c:v>-3.1890000000000001</c:v>
                </c:pt>
                <c:pt idx="15">
                  <c:v>0</c:v>
                </c:pt>
                <c:pt idx="16">
                  <c:v>2.331</c:v>
                </c:pt>
                <c:pt idx="17">
                  <c:v>8.2089999999999996</c:v>
                </c:pt>
                <c:pt idx="18">
                  <c:v>7.56</c:v>
                </c:pt>
                <c:pt idx="19">
                  <c:v>7.8</c:v>
                </c:pt>
                <c:pt idx="20">
                  <c:v>8.6519999999999992</c:v>
                </c:pt>
                <c:pt idx="21">
                  <c:v>7.5709999999999997</c:v>
                </c:pt>
                <c:pt idx="22">
                  <c:v>1.363</c:v>
                </c:pt>
                <c:pt idx="23">
                  <c:v>1.075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2B-4F1A-A74C-DA5B9784D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0224703"/>
        <c:axId val="565893343"/>
      </c:areaChart>
      <c:lineChart>
        <c:grouping val="standard"/>
        <c:varyColors val="0"/>
        <c:ser>
          <c:idx val="3"/>
          <c:order val="3"/>
          <c:tx>
            <c:v>Demand</c:v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'[Chart in Microsoft PowerPoint]2040 Day 17 hourly'!$B$39:$Y$39</c:f>
              <c:numCache>
                <c:formatCode>_(* #,##0.00_);_(* \(#,##0.00\);_(* "-"??_);_(@_)</c:formatCode>
                <c:ptCount val="24"/>
                <c:pt idx="0">
                  <c:v>18.448</c:v>
                </c:pt>
                <c:pt idx="1">
                  <c:v>17.984999999999999</c:v>
                </c:pt>
                <c:pt idx="2">
                  <c:v>17.73</c:v>
                </c:pt>
                <c:pt idx="3">
                  <c:v>17.538</c:v>
                </c:pt>
                <c:pt idx="4">
                  <c:v>17.404</c:v>
                </c:pt>
                <c:pt idx="5">
                  <c:v>17.617000000000001</c:v>
                </c:pt>
                <c:pt idx="6">
                  <c:v>17.89</c:v>
                </c:pt>
                <c:pt idx="7">
                  <c:v>20.923999999999999</c:v>
                </c:pt>
                <c:pt idx="8">
                  <c:v>23.504000000000001</c:v>
                </c:pt>
                <c:pt idx="9">
                  <c:v>24.956</c:v>
                </c:pt>
                <c:pt idx="10">
                  <c:v>25.562999999999999</c:v>
                </c:pt>
                <c:pt idx="11">
                  <c:v>25.779</c:v>
                </c:pt>
                <c:pt idx="12">
                  <c:v>25.815999999999999</c:v>
                </c:pt>
                <c:pt idx="13">
                  <c:v>26.375</c:v>
                </c:pt>
                <c:pt idx="14">
                  <c:v>26.654</c:v>
                </c:pt>
                <c:pt idx="15">
                  <c:v>26.571000000000002</c:v>
                </c:pt>
                <c:pt idx="16">
                  <c:v>26.391999999999999</c:v>
                </c:pt>
                <c:pt idx="17">
                  <c:v>25.966999999999999</c:v>
                </c:pt>
                <c:pt idx="18">
                  <c:v>25.146000000000001</c:v>
                </c:pt>
                <c:pt idx="19">
                  <c:v>25.41</c:v>
                </c:pt>
                <c:pt idx="20">
                  <c:v>26.515999999999998</c:v>
                </c:pt>
                <c:pt idx="21">
                  <c:v>25.786999999999999</c:v>
                </c:pt>
                <c:pt idx="22">
                  <c:v>18.821999999999999</c:v>
                </c:pt>
                <c:pt idx="23">
                  <c:v>18.760000000000002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2B-4F1A-A74C-DA5B9784D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0224703"/>
        <c:axId val="565893343"/>
      </c:lineChart>
      <c:catAx>
        <c:axId val="590224703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893343"/>
        <c:crosses val="autoZero"/>
        <c:auto val="1"/>
        <c:lblAlgn val="ctr"/>
        <c:lblOffset val="100"/>
        <c:noMultiLvlLbl val="0"/>
      </c:catAx>
      <c:valAx>
        <c:axId val="56589334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GW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0224703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0485914260717406"/>
          <c:w val="0.97074317099251473"/>
          <c:h val="0.161807524059492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7A150-6E72-4585-B56E-281617A95E5B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21CA6-C253-4634-954C-2362FB607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74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21CA6-C253-4634-954C-2362FB607A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947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21CA6-C253-4634-954C-2362FB607A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77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Storage references:</a:t>
            </a:r>
          </a:p>
          <a:p>
            <a:r>
              <a:rPr lang="en-US" dirty="0"/>
              <a:t>-About 20MW of storage interconnected 2015-2020</a:t>
            </a:r>
          </a:p>
          <a:p>
            <a:r>
              <a:rPr lang="en-US" dirty="0"/>
              <a:t>-About 2,500 MW of storage in the queue</a:t>
            </a:r>
          </a:p>
          <a:p>
            <a:r>
              <a:rPr lang="en-US" dirty="0"/>
              <a:t>-Pumped hydro = ~2GW, these numbers are in addition to that</a:t>
            </a:r>
          </a:p>
          <a:p>
            <a:endParaRPr lang="en-US" dirty="0"/>
          </a:p>
          <a:p>
            <a:r>
              <a:rPr lang="en-US" dirty="0"/>
              <a:t>Reference for 20GW daily swing:</a:t>
            </a:r>
          </a:p>
          <a:p>
            <a:r>
              <a:rPr lang="en-US" dirty="0"/>
              <a:t>-all time peak in new England ~26GW</a:t>
            </a:r>
          </a:p>
          <a:p>
            <a:r>
              <a:rPr lang="en-US" dirty="0"/>
              <a:t>-average intra-day swing today is around 6GW, so looking at more than 3x increase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21CA6-C253-4634-954C-2362FB607A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15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21CA6-C253-4634-954C-2362FB607A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58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  <a:buClr>
                <a:srgbClr val="00B0F0"/>
              </a:buClr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Priority must be placed on meeting customers’ energy needs reliably and affordably</a:t>
            </a:r>
          </a:p>
          <a:p>
            <a:pPr>
              <a:spcAft>
                <a:spcPts val="600"/>
              </a:spcAft>
              <a:buClr>
                <a:srgbClr val="00B0F0"/>
              </a:buClr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Transmission planning must evolve thoughtfully and avoid creating increased delays and costs</a:t>
            </a:r>
          </a:p>
          <a:p>
            <a:pPr>
              <a:spcAft>
                <a:spcPts val="600"/>
              </a:spcAft>
              <a:buClr>
                <a:srgbClr val="00B0F0"/>
              </a:buClr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“Cluster study” approach should consider and balance reliability and other factors </a:t>
            </a:r>
          </a:p>
          <a:p>
            <a:pPr>
              <a:spcAft>
                <a:spcPts val="600"/>
              </a:spcAft>
              <a:buClr>
                <a:srgbClr val="00B0F0"/>
              </a:buClr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States, ISO-NE and market participants must work collaboratively to realize decarbonization goals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21CA6-C253-4634-954C-2362FB607A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77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84CAD-8E3E-4BEB-868A-29986A80D4D6}" type="datetime1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25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F0D2E-4A0F-4317-A3BE-8E00CD4C4857}" type="datetime1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39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67ABF-065A-42D4-A5E2-85C7E168F099}" type="datetime1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246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4A4FD-717E-45EF-B7BC-AEC2AAE4C667}" type="datetime1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00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A634-8288-4FAB-8C99-8B7ED3C0EF67}" type="datetime1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06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2561F-9612-40AB-A192-2583E186E664}" type="datetime1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60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89C7-7488-4DE5-ABE4-2BEDE030C3E2}" type="datetime1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71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AA1F-AEDC-4369-A124-45AD3A877BC1}" type="datetime1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88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59F6-FEC8-4E60-875F-55F352831306}" type="datetime1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44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E5A59-4F6D-40BF-8AB3-75CD39157643}" type="datetime1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8A258-1B1B-422A-8804-A2AAAC48E4C6}" type="datetime1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71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02F2-E260-42FB-967D-EDC945896B02}" type="datetime1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939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D5517-3679-45A9-9C5F-4BF314B5F8D3}" type="datetime1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926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3B34-2AAD-415F-91FD-F4F45B7EC33A}" type="datetime1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22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B9A9-D770-4560-938E-79E0CAA7FD09}" type="datetime1">
              <a:rPr lang="en-US" smtClean="0"/>
              <a:t>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570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8223-B42F-4CF7-814A-96725ED0E46D}" type="datetime1">
              <a:rPr lang="en-US" smtClean="0"/>
              <a:t>2/1/2021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740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55E6D-2D24-489D-932E-65608C26A996}" type="datetime1">
              <a:rPr lang="en-US" smtClean="0"/>
              <a:t>2/1/2021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87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C5EF7-9F97-450E-8CB7-3A01B38D0D6C}" type="datetime1">
              <a:rPr lang="en-US" smtClean="0"/>
              <a:t>2/1/2021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548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A5B9F-1793-4BAB-8CF5-E086167F59AD}" type="datetime1">
              <a:rPr lang="en-US" smtClean="0"/>
              <a:t>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371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7FB99-54F1-4527-A9BD-6CAAE380A7D3}" type="datetime1">
              <a:rPr lang="en-US" smtClean="0"/>
              <a:t>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7905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5CCE3-DEF5-4B31-889B-A4EEB8040461}" type="datetime1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4159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4336-EB1B-4321-858C-B81F485DC8BE}" type="datetime1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604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2AF71-5EEF-4293-8E8A-023D96B23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1558"/>
            <a:ext cx="8851106" cy="8084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0041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7C553-F5AD-4C0D-B0BD-C31DAE0C23BA}" type="datetime1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85501-FFAE-6F4D-9BF2-FDE81EC1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E6A40-36C3-4B2F-B564-9E37845A82EB}" type="datetime1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85501-FFAE-6F4D-9BF2-FDE81EC151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27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ia.gov/environment/emissions/state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12" Type="http://schemas.openxmlformats.org/officeDocument/2006/relationships/image" Target="../media/image13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11" Type="http://schemas.openxmlformats.org/officeDocument/2006/relationships/image" Target="../media/image12.emf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2.bin"/><Relationship Id="rId4" Type="http://schemas.openxmlformats.org/officeDocument/2006/relationships/image" Target="../media/image7.jpg"/><Relationship Id="rId9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530CE48-A04F-2340-BD2B-251164B04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16" y="5856145"/>
            <a:ext cx="9153216" cy="315664"/>
          </a:xfrm>
          <a:prstGeom prst="rect">
            <a:avLst/>
          </a:prstGeom>
        </p:spPr>
      </p:pic>
      <p:pic>
        <p:nvPicPr>
          <p:cNvPr id="13" name="Picture 12" descr="A person and person preparing food in a kitchen&#10;&#10;Description automatically generated">
            <a:extLst>
              <a:ext uri="{FF2B5EF4-FFF2-40B4-BE49-F238E27FC236}">
                <a16:creationId xmlns:a16="http://schemas.microsoft.com/office/drawing/2014/main" id="{C7506948-67CE-F042-997C-267DC160FA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879" t="4364" r="8466" b="-10843"/>
          <a:stretch/>
        </p:blipFill>
        <p:spPr>
          <a:xfrm>
            <a:off x="4078840" y="0"/>
            <a:ext cx="4919290" cy="5065160"/>
          </a:xfrm>
          <a:prstGeom prst="rect">
            <a:avLst/>
          </a:prstGeom>
        </p:spPr>
      </p:pic>
      <p:pic>
        <p:nvPicPr>
          <p:cNvPr id="17" name="Picture 16" descr="A airplane that is covered in snow&#10;&#10;Description automatically generated">
            <a:extLst>
              <a:ext uri="{FF2B5EF4-FFF2-40B4-BE49-F238E27FC236}">
                <a16:creationId xmlns:a16="http://schemas.microsoft.com/office/drawing/2014/main" id="{E621064E-8CE1-2740-846F-168F95FED8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569"/>
          <a:stretch/>
        </p:blipFill>
        <p:spPr>
          <a:xfrm>
            <a:off x="-10274" y="0"/>
            <a:ext cx="5890190" cy="53408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6360B35-304C-C54B-A2E2-88110B6A45EE}"/>
              </a:ext>
            </a:extLst>
          </p:cNvPr>
          <p:cNvSpPr/>
          <p:nvPr/>
        </p:nvSpPr>
        <p:spPr>
          <a:xfrm>
            <a:off x="3267033" y="3938239"/>
            <a:ext cx="558400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Delivering reliable, cost-effective </a:t>
            </a:r>
            <a:r>
              <a:rPr lang="en-US" sz="2300" b="1" dirty="0">
                <a:solidFill>
                  <a:srgbClr val="00B0F0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Transmission Solutions </a:t>
            </a: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that achieve the </a:t>
            </a:r>
            <a:r>
              <a:rPr lang="en-US" sz="2300" b="1" dirty="0">
                <a:solidFill>
                  <a:srgbClr val="00B050"/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Clean Energy Future </a:t>
            </a: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rPr>
              <a:t>we all desire. 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DE5E042-A1CE-9943-A925-9172EFBA9760}"/>
              </a:ext>
            </a:extLst>
          </p:cNvPr>
          <p:cNvCxnSpPr>
            <a:cxnSpLocks/>
          </p:cNvCxnSpPr>
          <p:nvPr/>
        </p:nvCxnSpPr>
        <p:spPr>
          <a:xfrm>
            <a:off x="3140303" y="3817456"/>
            <a:ext cx="0" cy="13253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9C96F28B-6A68-A342-9015-A271D0EFD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581" y="4337864"/>
            <a:ext cx="2075253" cy="24979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225218-8C4D-41E8-8B8C-67687AE8F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32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77E4A55-5C73-7441-A4C3-51AA28A89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097440"/>
              </p:ext>
            </p:extLst>
          </p:nvPr>
        </p:nvGraphicFramePr>
        <p:xfrm>
          <a:off x="561986" y="2593923"/>
          <a:ext cx="4551558" cy="32388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51558">
                  <a:extLst>
                    <a:ext uri="{9D8B030D-6E8A-4147-A177-3AD203B41FA5}">
                      <a16:colId xmlns:a16="http://schemas.microsoft.com/office/drawing/2014/main" val="1786355296"/>
                    </a:ext>
                  </a:extLst>
                </a:gridCol>
              </a:tblGrid>
              <a:tr h="3238889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20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Targets </a:t>
                      </a:r>
                      <a:r>
                        <a:rPr lang="en-US" sz="20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economy-wide decarbonization</a:t>
                      </a:r>
                      <a:endParaRPr lang="en-US" sz="20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2000" b="1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Changes</a:t>
                      </a:r>
                      <a:r>
                        <a:rPr lang="en-US" sz="2000" b="0" kern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 supply and demand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2000" b="1" kern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Planned grid solutions</a:t>
                      </a:r>
                      <a:r>
                        <a:rPr lang="en-US" sz="20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including new technologies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2000" b="1" kern="1200" dirty="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Policies</a:t>
                      </a:r>
                      <a:r>
                        <a:rPr lang="en-US" sz="2000" b="0" kern="1200" dirty="0"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develop and fund the</a:t>
                      </a:r>
                      <a:br>
                        <a:rPr lang="en-US" sz="20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0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future energy system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024069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2D7C531-7001-4A4F-BF32-CF84B3B8120F}"/>
              </a:ext>
            </a:extLst>
          </p:cNvPr>
          <p:cNvSpPr/>
          <p:nvPr/>
        </p:nvSpPr>
        <p:spPr>
          <a:xfrm>
            <a:off x="613354" y="624939"/>
            <a:ext cx="81689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Transitioning to the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 of the Future </a:t>
            </a:r>
            <a:b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Widespread Collaboration</a:t>
            </a:r>
            <a:b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Thoughtful Planning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FA07F1-3693-D341-B678-349BC74A9BF8}"/>
              </a:ext>
            </a:extLst>
          </p:cNvPr>
          <p:cNvCxnSpPr>
            <a:cxnSpLocks/>
          </p:cNvCxnSpPr>
          <p:nvPr/>
        </p:nvCxnSpPr>
        <p:spPr>
          <a:xfrm>
            <a:off x="5245265" y="2381075"/>
            <a:ext cx="0" cy="3002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25959920-6D15-4542-9259-4EB5C43174E0}"/>
              </a:ext>
            </a:extLst>
          </p:cNvPr>
          <p:cNvGrpSpPr/>
          <p:nvPr/>
        </p:nvGrpSpPr>
        <p:grpSpPr>
          <a:xfrm>
            <a:off x="5376988" y="1936177"/>
            <a:ext cx="3676559" cy="3820732"/>
            <a:chOff x="5817727" y="503434"/>
            <a:chExt cx="3187581" cy="331257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EC1302D-50BD-9D46-9196-3E681667B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17727" y="664922"/>
              <a:ext cx="2753622" cy="2987590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1AE7D8-AD0B-C444-B9D1-4B334A4B3DC3}"/>
                </a:ext>
              </a:extLst>
            </p:cNvPr>
            <p:cNvSpPr/>
            <p:nvPr/>
          </p:nvSpPr>
          <p:spPr>
            <a:xfrm>
              <a:off x="5817727" y="503434"/>
              <a:ext cx="79639" cy="3149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4CAA174-9A3D-2C44-B0A2-30602B10FD67}"/>
                </a:ext>
              </a:extLst>
            </p:cNvPr>
            <p:cNvSpPr/>
            <p:nvPr/>
          </p:nvSpPr>
          <p:spPr>
            <a:xfrm>
              <a:off x="8519831" y="503434"/>
              <a:ext cx="79639" cy="3149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822DFC-568B-0A46-B3CC-036F2807D992}"/>
                </a:ext>
              </a:extLst>
            </p:cNvPr>
            <p:cNvSpPr/>
            <p:nvPr/>
          </p:nvSpPr>
          <p:spPr>
            <a:xfrm rot="16200000">
              <a:off x="7390949" y="-903389"/>
              <a:ext cx="79639" cy="3149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DAF129D-F8A1-944F-88DE-4961995D871C}"/>
                </a:ext>
              </a:extLst>
            </p:cNvPr>
            <p:cNvSpPr/>
            <p:nvPr/>
          </p:nvSpPr>
          <p:spPr>
            <a:xfrm rot="16200000">
              <a:off x="7169790" y="2186790"/>
              <a:ext cx="315664" cy="29427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86A1487-EE80-0744-A9AC-9578972E4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216" y="5856145"/>
            <a:ext cx="9153216" cy="31566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BD3E9-B177-42D6-9F56-69E7EB829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37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/>
        </p:nvGraphicFramePr>
        <p:xfrm>
          <a:off x="3038475" y="1987388"/>
          <a:ext cx="5835785" cy="3596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0149-FEAB-401E-A401-FD65587B5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FEE5E862-636D-4DE1-9C5E-878A3D79F63B}"/>
              </a:ext>
            </a:extLst>
          </p:cNvPr>
          <p:cNvSpPr/>
          <p:nvPr/>
        </p:nvSpPr>
        <p:spPr>
          <a:xfrm>
            <a:off x="298315" y="2657474"/>
            <a:ext cx="2740160" cy="1762126"/>
          </a:xfrm>
          <a:prstGeom prst="wedgeRectCallout">
            <a:avLst>
              <a:gd name="adj1" fmla="val -49704"/>
              <a:gd name="adj2" fmla="val -167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England electric sector emissions have reduced dramatically over the past three decades </a:t>
            </a:r>
          </a:p>
          <a:p>
            <a:pPr marL="180975" indent="-180975">
              <a:buClr>
                <a:srgbClr val="7030A0"/>
              </a:buClr>
            </a:pPr>
            <a:endParaRPr lang="en-US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 Zero targets require more aggressive emission reductions</a:t>
            </a:r>
            <a:endParaRPr lang="en-US" strike="sngStrike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3D017E6-CE20-4967-908E-642EDE89751D}"/>
              </a:ext>
            </a:extLst>
          </p:cNvPr>
          <p:cNvSpPr txBox="1">
            <a:spLocks/>
          </p:cNvSpPr>
          <p:nvPr/>
        </p:nvSpPr>
        <p:spPr>
          <a:xfrm>
            <a:off x="431661" y="395943"/>
            <a:ext cx="661101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 Semibold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 Semibold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 Semibold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 Semibold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</a:t>
            </a:r>
            <a:r>
              <a:rPr lang="en-US" b="1" dirty="0"/>
              <a:t>Low-Carbon Future </a:t>
            </a:r>
            <a:r>
              <a:rPr lang="en-US" dirty="0"/>
              <a:t>requires all sectors to be a </a:t>
            </a:r>
            <a:r>
              <a:rPr lang="en-US" b="1" dirty="0"/>
              <a:t>Part of the Solution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1BFE421-C40A-4E51-A49C-67C92C7009D1}"/>
              </a:ext>
            </a:extLst>
          </p:cNvPr>
          <p:cNvCxnSpPr>
            <a:cxnSpLocks/>
          </p:cNvCxnSpPr>
          <p:nvPr/>
        </p:nvCxnSpPr>
        <p:spPr bwMode="auto">
          <a:xfrm flipH="1">
            <a:off x="5661345" y="2939487"/>
            <a:ext cx="1" cy="1887591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71B3BB9-A726-4286-A102-2605E21BD4C0}"/>
              </a:ext>
            </a:extLst>
          </p:cNvPr>
          <p:cNvSpPr txBox="1"/>
          <p:nvPr/>
        </p:nvSpPr>
        <p:spPr>
          <a:xfrm>
            <a:off x="5038278" y="2447577"/>
            <a:ext cx="1246135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132 MMT CO</a:t>
            </a:r>
            <a:r>
              <a:rPr lang="en-US" sz="1400" baseline="-25000" dirty="0"/>
              <a:t>2</a:t>
            </a:r>
          </a:p>
          <a:p>
            <a:pPr algn="ctr"/>
            <a:r>
              <a:rPr lang="en-US" sz="1100" dirty="0"/>
              <a:t>in 2020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F804AD-771F-4914-AD2C-D66394D3FC71}"/>
              </a:ext>
            </a:extLst>
          </p:cNvPr>
          <p:cNvSpPr txBox="1"/>
          <p:nvPr/>
        </p:nvSpPr>
        <p:spPr>
          <a:xfrm>
            <a:off x="7907273" y="3121327"/>
            <a:ext cx="1349660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34.6 MMT CO</a:t>
            </a:r>
            <a:r>
              <a:rPr lang="en-US" sz="1400" baseline="-25000" dirty="0"/>
              <a:t>2</a:t>
            </a:r>
            <a:r>
              <a:rPr lang="en-US" sz="1400" dirty="0"/>
              <a:t> </a:t>
            </a:r>
          </a:p>
          <a:p>
            <a:pPr algn="ctr"/>
            <a:r>
              <a:rPr lang="en-US" sz="1200" b="0" dirty="0"/>
              <a:t>to meet “80% reduction by 2050”</a:t>
            </a:r>
            <a:endParaRPr lang="en-US" b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6A316A-5DCA-4A21-9B0B-8A0AEF65D3AE}"/>
              </a:ext>
            </a:extLst>
          </p:cNvPr>
          <p:cNvSpPr txBox="1"/>
          <p:nvPr/>
        </p:nvSpPr>
        <p:spPr>
          <a:xfrm>
            <a:off x="3943043" y="1534589"/>
            <a:ext cx="4514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Economy-Wide Emissions in New England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DFE99A-D5E1-46FD-B55D-5764D7E2A97B}"/>
              </a:ext>
            </a:extLst>
          </p:cNvPr>
          <p:cNvCxnSpPr>
            <a:cxnSpLocks/>
          </p:cNvCxnSpPr>
          <p:nvPr/>
        </p:nvCxnSpPr>
        <p:spPr bwMode="auto">
          <a:xfrm flipH="1">
            <a:off x="8582102" y="3992626"/>
            <a:ext cx="1" cy="834452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D90CAE0-4663-E94E-A34C-96BF5F75F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216" y="5856145"/>
            <a:ext cx="9153216" cy="3156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7835C4-08DD-438E-BA61-BC9624602FB1}"/>
              </a:ext>
            </a:extLst>
          </p:cNvPr>
          <p:cNvSpPr/>
          <p:nvPr/>
        </p:nvSpPr>
        <p:spPr>
          <a:xfrm>
            <a:off x="12893" y="625981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/>
              <a:t>Source for 1990 and 2017 emission: EIA. State Carbon Dioxide Emissions Data. October 23, 2019 (Revised January 23, 2020). </a:t>
            </a:r>
            <a:r>
              <a:rPr lang="en-US" sz="800" dirty="0">
                <a:hlinkClick r:id="rId4"/>
              </a:rPr>
              <a:t>https://www.eia.gov/environment/emissions/state/</a:t>
            </a:r>
            <a:endParaRPr lang="en-US" sz="800" dirty="0"/>
          </a:p>
          <a:p>
            <a:endParaRPr lang="en-US" sz="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25236F-55AA-494A-93E9-2ECF14018373}"/>
              </a:ext>
            </a:extLst>
          </p:cNvPr>
          <p:cNvSpPr txBox="1"/>
          <p:nvPr/>
        </p:nvSpPr>
        <p:spPr>
          <a:xfrm>
            <a:off x="3982813" y="1971261"/>
            <a:ext cx="1246135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172 MMT CO</a:t>
            </a:r>
            <a:r>
              <a:rPr lang="en-US" sz="1400" baseline="-25000" dirty="0"/>
              <a:t>2</a:t>
            </a:r>
          </a:p>
          <a:p>
            <a:pPr algn="ctr"/>
            <a:r>
              <a:rPr lang="en-US" sz="1100" dirty="0"/>
              <a:t>in 1990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0DE6FD-8EE0-4DEA-9F3D-7347B391E055}"/>
              </a:ext>
            </a:extLst>
          </p:cNvPr>
          <p:cNvCxnSpPr>
            <a:cxnSpLocks/>
          </p:cNvCxnSpPr>
          <p:nvPr/>
        </p:nvCxnSpPr>
        <p:spPr bwMode="auto">
          <a:xfrm flipH="1">
            <a:off x="3707710" y="2356720"/>
            <a:ext cx="470666" cy="148765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68252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501EDF2-D782-154F-BE0E-258BEC5884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463994"/>
              </p:ext>
            </p:extLst>
          </p:nvPr>
        </p:nvGraphicFramePr>
        <p:xfrm>
          <a:off x="575255" y="1915159"/>
          <a:ext cx="5334922" cy="43881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34922">
                  <a:extLst>
                    <a:ext uri="{9D8B030D-6E8A-4147-A177-3AD203B41FA5}">
                      <a16:colId xmlns:a16="http://schemas.microsoft.com/office/drawing/2014/main" val="1786355296"/>
                    </a:ext>
                  </a:extLst>
                </a:gridCol>
              </a:tblGrid>
              <a:tr h="2211732">
                <a:tc>
                  <a:txBody>
                    <a:bodyPr/>
                    <a:lstStyle/>
                    <a:p>
                      <a:pPr marL="288925" lvl="0" indent="-288925" algn="l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1100"/>
                        </a:spcAft>
                        <a:buClr>
                          <a:srgbClr val="00B0F0"/>
                        </a:buClr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2000" b="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Widespread agreement that all cost-effective, reliable outcomes require:</a:t>
                      </a:r>
                    </a:p>
                    <a:p>
                      <a:pPr marL="690563" lvl="1" indent="0" algn="l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1100"/>
                        </a:spcAft>
                        <a:buClr>
                          <a:srgbClr val="00B0F0"/>
                        </a:buClr>
                        <a:buFontTx/>
                        <a:buNone/>
                        <a:tabLst/>
                      </a:pPr>
                      <a:r>
                        <a:rPr lang="en-US" sz="2000" b="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Dramatic increases in electric </a:t>
                      </a:r>
                      <a:br>
                        <a:rPr lang="en-US" sz="2000" b="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000" b="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vehicles and zero-carbon heating</a:t>
                      </a:r>
                    </a:p>
                    <a:p>
                      <a:pPr marL="690563" lvl="1" indent="0" algn="l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1100"/>
                        </a:spcAft>
                        <a:buClr>
                          <a:srgbClr val="00B0F0"/>
                        </a:buClr>
                        <a:buFontTx/>
                        <a:buNone/>
                        <a:tabLst/>
                      </a:pPr>
                      <a:r>
                        <a:rPr lang="en-US" sz="2000" b="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Substantial increases in solar, </a:t>
                      </a:r>
                      <a:br>
                        <a:rPr lang="en-US" sz="2000" b="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000" b="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offshore wind, storage and energy efficiency</a:t>
                      </a:r>
                    </a:p>
                    <a:p>
                      <a:pPr marL="690563" lvl="1" indent="0" algn="l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1100"/>
                        </a:spcAft>
                        <a:buClr>
                          <a:srgbClr val="00B0F0"/>
                        </a:buClr>
                        <a:buFontTx/>
                        <a:buNone/>
                        <a:tabLst/>
                      </a:pPr>
                      <a:r>
                        <a:rPr lang="en-US" sz="2000" b="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Significant additional transmission capacity and a modern grid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024069"/>
                  </a:ext>
                </a:extLst>
              </a:tr>
              <a:tr h="959161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1100"/>
                        </a:spcAft>
                        <a:buClr>
                          <a:srgbClr val="00B0F0"/>
                        </a:buClr>
                        <a:buFont typeface="Arial" panose="020B0604020202020204" pitchFamily="34" charset="0"/>
                        <a:buNone/>
                        <a:tabLst/>
                      </a:pPr>
                      <a:endParaRPr lang="en-US" sz="20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607117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11BA78CB-7251-3F47-8CE3-29AAD78C7500}"/>
              </a:ext>
            </a:extLst>
          </p:cNvPr>
          <p:cNvSpPr/>
          <p:nvPr/>
        </p:nvSpPr>
        <p:spPr>
          <a:xfrm>
            <a:off x="537154" y="328144"/>
            <a:ext cx="81689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700"/>
              </a:spcBef>
              <a:buClr>
                <a:srgbClr val="00B0F0"/>
              </a:buClr>
            </a:pP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Independent Studies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several possible 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Pathways to Decarbonization</a:t>
            </a:r>
            <a:endParaRPr lang="en-US" sz="2800" b="1" strike="sngStrike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D676559-B004-B44B-A030-44279CDF4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16" y="5856145"/>
            <a:ext cx="9153216" cy="315664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744FF6AB-993B-A646-A735-FD6B9DCB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2AC85501-FFAE-6F4D-9BF2-FDE81EC151D1}" type="slidenum">
              <a:rPr lang="en-US" smtClean="0"/>
              <a:t>4</a:t>
            </a:fld>
            <a:endParaRPr lang="en-US"/>
          </a:p>
        </p:txBody>
      </p:sp>
      <p:pic>
        <p:nvPicPr>
          <p:cNvPr id="19" name="Picture 18" descr="Diagram&#10;&#10;Description automatically generated">
            <a:extLst>
              <a:ext uri="{FF2B5EF4-FFF2-40B4-BE49-F238E27FC236}">
                <a16:creationId xmlns:a16="http://schemas.microsoft.com/office/drawing/2014/main" id="{FD305DBB-0043-D244-AEA6-31309F49E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092" y="1692385"/>
            <a:ext cx="1102160" cy="1421786"/>
          </a:xfrm>
          <a:prstGeom prst="rect">
            <a:avLst/>
          </a:prstGeom>
        </p:spPr>
      </p:pic>
      <p:pic>
        <p:nvPicPr>
          <p:cNvPr id="20" name="Picture 19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9C94A8B2-C115-BB4B-9261-B443F1189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236" y="1568393"/>
            <a:ext cx="1197581" cy="1546590"/>
          </a:xfrm>
          <a:prstGeom prst="rect">
            <a:avLst/>
          </a:prstGeom>
        </p:spPr>
      </p:pic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49776A6C-8039-4749-95EE-1395F1ECA5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9374530"/>
              </p:ext>
            </p:extLst>
          </p:nvPr>
        </p:nvGraphicFramePr>
        <p:xfrm>
          <a:off x="5715001" y="3195423"/>
          <a:ext cx="1769562" cy="995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12192000" imgH="6858000" progId="AcroExch.Document.DC">
                  <p:embed/>
                </p:oleObj>
              </mc:Choice>
              <mc:Fallback>
                <p:oleObj name="Acrobat Document" r:id="rId5" imgW="12192000" imgH="6858000" progId="AcroExch.Document.DC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760E2429-49EB-4116-9C66-A1D1392B65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15001" y="3195423"/>
                        <a:ext cx="1769562" cy="995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B6ACE63E-7635-A449-BEF1-FBD610F4A8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6623" y="3164526"/>
            <a:ext cx="1098653" cy="142178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F734B4A-82F5-4B4E-B3AE-F87FB6BEA4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497" y="4656892"/>
            <a:ext cx="503658" cy="66064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388B294-077B-9E47-B2E8-DB6D26C9A2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054" y="2773009"/>
            <a:ext cx="618545" cy="618545"/>
          </a:xfrm>
          <a:prstGeom prst="rect">
            <a:avLst/>
          </a:prstGeom>
        </p:spPr>
      </p:pic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F0FBAC83-8C9E-944F-B34C-3A080F37D5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131974"/>
              </p:ext>
            </p:extLst>
          </p:nvPr>
        </p:nvGraphicFramePr>
        <p:xfrm>
          <a:off x="6389750" y="4239568"/>
          <a:ext cx="1107001" cy="1432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10" imgW="3886052" imgH="5029200" progId="AcroExch.Document.DC">
                  <p:embed/>
                </p:oleObj>
              </mc:Choice>
              <mc:Fallback>
                <p:oleObj name="Acrobat Document" r:id="rId10" imgW="3886052" imgH="5029200" progId="AcroExch.Document.DC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D3B93931-44F2-44A9-83E6-20A32173F8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389750" y="4239568"/>
                        <a:ext cx="1107001" cy="1432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Picture 25">
            <a:extLst>
              <a:ext uri="{FF2B5EF4-FFF2-40B4-BE49-F238E27FC236}">
                <a16:creationId xmlns:a16="http://schemas.microsoft.com/office/drawing/2014/main" id="{8317B099-63BA-C742-A46E-81AA9CA3DB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4246" y="3701397"/>
            <a:ext cx="600353" cy="61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25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A88625F-A5FB-4C45-8F94-9BE5F43ECB47}"/>
              </a:ext>
            </a:extLst>
          </p:cNvPr>
          <p:cNvSpPr/>
          <p:nvPr/>
        </p:nvSpPr>
        <p:spPr>
          <a:xfrm>
            <a:off x="0" y="1657314"/>
            <a:ext cx="5423996" cy="41627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C1D62B-ED61-4F8D-9274-1EC8E8008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162" y="339824"/>
            <a:ext cx="8515350" cy="867930"/>
          </a:xfrm>
        </p:spPr>
        <p:txBody>
          <a:bodyPr wrap="square">
            <a:spAutoFit/>
          </a:bodyPr>
          <a:lstStyle/>
          <a:p>
            <a:pPr defTabSz="457200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Achieving decarbonization goals will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Increase Electric Demand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Change Demand Dynamics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832091B-8089-4913-8CBD-4C51C62535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704236"/>
              </p:ext>
            </p:extLst>
          </p:nvPr>
        </p:nvGraphicFramePr>
        <p:xfrm>
          <a:off x="573584" y="266475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7CAA8B1-E098-408D-928A-3904FD55CCBF}"/>
              </a:ext>
            </a:extLst>
          </p:cNvPr>
          <p:cNvSpPr txBox="1"/>
          <p:nvPr/>
        </p:nvSpPr>
        <p:spPr>
          <a:xfrm>
            <a:off x="300761" y="2045914"/>
            <a:ext cx="482247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 Annual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New England Electric Demand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98C2F26-D2D5-45AC-8252-BE6A91D42D43}"/>
              </a:ext>
            </a:extLst>
          </p:cNvPr>
          <p:cNvSpPr/>
          <p:nvPr/>
        </p:nvSpPr>
        <p:spPr>
          <a:xfrm>
            <a:off x="6815901" y="1882493"/>
            <a:ext cx="940131" cy="867930"/>
          </a:xfrm>
          <a:prstGeom prst="ellipse">
            <a:avLst/>
          </a:prstGeom>
          <a:solidFill>
            <a:srgbClr val="4891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E58314-5652-4634-83B7-03B0E72F9EDF}"/>
              </a:ext>
            </a:extLst>
          </p:cNvPr>
          <p:cNvSpPr/>
          <p:nvPr/>
        </p:nvSpPr>
        <p:spPr>
          <a:xfrm>
            <a:off x="5600700" y="2842122"/>
            <a:ext cx="3307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Electrification increases gross demand by at least</a:t>
            </a:r>
          </a:p>
          <a:p>
            <a:pPr algn="ctr"/>
            <a:r>
              <a:rPr lang="en-US" sz="1600" b="1" kern="0" dirty="0">
                <a:solidFill>
                  <a:srgbClr val="4891C0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65% by 2050</a:t>
            </a:r>
          </a:p>
          <a:p>
            <a:pPr algn="ctr"/>
            <a:endParaRPr lang="en-US" sz="1600" b="1" dirty="0">
              <a:solidFill>
                <a:srgbClr val="4891C0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CB4F460-637F-454A-B775-6CAFF01F4B86}"/>
              </a:ext>
            </a:extLst>
          </p:cNvPr>
          <p:cNvSpPr/>
          <p:nvPr/>
        </p:nvSpPr>
        <p:spPr>
          <a:xfrm>
            <a:off x="6815901" y="3864921"/>
            <a:ext cx="940131" cy="867930"/>
          </a:xfrm>
          <a:prstGeom prst="ellipse">
            <a:avLst/>
          </a:prstGeom>
          <a:solidFill>
            <a:srgbClr val="00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091547-C890-4ACA-8525-DCC721EB6860}"/>
              </a:ext>
            </a:extLst>
          </p:cNvPr>
          <p:cNvSpPr/>
          <p:nvPr/>
        </p:nvSpPr>
        <p:spPr>
          <a:xfrm>
            <a:off x="5600700" y="4816654"/>
            <a:ext cx="33198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8"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1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Demand response, energy efficiency, and distributed solar PV will continue to reduce net load</a:t>
            </a:r>
            <a:endParaRPr lang="en-US" sz="1600" b="1" kern="0" dirty="0">
              <a:solidFill>
                <a:srgbClr val="00CC99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2" name="Arrow: Down 36">
            <a:extLst>
              <a:ext uri="{FF2B5EF4-FFF2-40B4-BE49-F238E27FC236}">
                <a16:creationId xmlns:a16="http://schemas.microsoft.com/office/drawing/2014/main" id="{040E1E8B-BDB7-4E7E-A4CB-3B8AF7E002AA}"/>
              </a:ext>
            </a:extLst>
          </p:cNvPr>
          <p:cNvSpPr/>
          <p:nvPr/>
        </p:nvSpPr>
        <p:spPr>
          <a:xfrm rot="10800000">
            <a:off x="7140950" y="2103218"/>
            <a:ext cx="306400" cy="387651"/>
          </a:xfrm>
          <a:prstGeom prst="downArrow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78" fontAlgn="auto">
              <a:spcBef>
                <a:spcPct val="0"/>
              </a:spcBef>
              <a:spcAft>
                <a:spcPts val="0"/>
              </a:spcAft>
              <a:defRPr/>
            </a:pPr>
            <a:endParaRPr lang="en-US" b="0" kern="0">
              <a:solidFill>
                <a:prstClr val="white"/>
              </a:solidFill>
              <a:latin typeface="Book Antiqua"/>
              <a:ea typeface="+mn-ea"/>
            </a:endParaRPr>
          </a:p>
        </p:txBody>
      </p:sp>
      <p:sp>
        <p:nvSpPr>
          <p:cNvPr id="13" name="Arrow: Down 36">
            <a:extLst>
              <a:ext uri="{FF2B5EF4-FFF2-40B4-BE49-F238E27FC236}">
                <a16:creationId xmlns:a16="http://schemas.microsoft.com/office/drawing/2014/main" id="{B4573B14-AE6C-459E-AA16-190772F2A298}"/>
              </a:ext>
            </a:extLst>
          </p:cNvPr>
          <p:cNvSpPr/>
          <p:nvPr/>
        </p:nvSpPr>
        <p:spPr>
          <a:xfrm>
            <a:off x="7140949" y="4130735"/>
            <a:ext cx="306401" cy="387652"/>
          </a:xfrm>
          <a:prstGeom prst="downArrow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78" fontAlgn="auto">
              <a:spcBef>
                <a:spcPct val="0"/>
              </a:spcBef>
              <a:spcAft>
                <a:spcPts val="0"/>
              </a:spcAft>
              <a:defRPr/>
            </a:pPr>
            <a:endParaRPr lang="en-US" b="0" kern="0">
              <a:solidFill>
                <a:prstClr val="white"/>
              </a:solidFill>
              <a:latin typeface="Book Antiqua"/>
              <a:ea typeface="+mn-ea"/>
            </a:endParaRP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603F004A-81BF-4327-B20B-2277C14240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352074"/>
              </p:ext>
            </p:extLst>
          </p:nvPr>
        </p:nvGraphicFramePr>
        <p:xfrm>
          <a:off x="0" y="2683206"/>
          <a:ext cx="515239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8BC1E6B-9FBF-4FB0-B970-E8FF423A4062}"/>
              </a:ext>
            </a:extLst>
          </p:cNvPr>
          <p:cNvSpPr txBox="1"/>
          <p:nvPr/>
        </p:nvSpPr>
        <p:spPr>
          <a:xfrm>
            <a:off x="3605961" y="3723940"/>
            <a:ext cx="1270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4472C4"/>
                </a:solidFill>
              </a:rPr>
              <a:t>Gross Demand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C92BDF-3971-4754-87B4-4F921B868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35613"/>
            <a:ext cx="2057400" cy="365125"/>
          </a:xfrm>
        </p:spPr>
        <p:txBody>
          <a:bodyPr/>
          <a:lstStyle/>
          <a:p>
            <a:fld id="{2AC85501-FFAE-6F4D-9BF2-FDE81EC151D1}" type="slidenum">
              <a:rPr lang="en-US" smtClean="0"/>
              <a:t>5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4210A97-E701-4081-A515-252B32E871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216" y="5856145"/>
            <a:ext cx="9153216" cy="31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60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783A13B5-DAE0-48F4-AE48-C2FD38FF0F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2560406"/>
              </p:ext>
            </p:extLst>
          </p:nvPr>
        </p:nvGraphicFramePr>
        <p:xfrm>
          <a:off x="3093118" y="1335601"/>
          <a:ext cx="4848940" cy="477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3E43FCF-3583-4C84-9B93-A8833C320367}"/>
              </a:ext>
            </a:extLst>
          </p:cNvPr>
          <p:cNvSpPr txBox="1"/>
          <p:nvPr/>
        </p:nvSpPr>
        <p:spPr>
          <a:xfrm>
            <a:off x="7589016" y="3441697"/>
            <a:ext cx="1323272" cy="307777"/>
          </a:xfrm>
          <a:prstGeom prst="rect">
            <a:avLst/>
          </a:prstGeom>
        </p:spPr>
        <p:txBody>
          <a:bodyPr vertOverflow="clip" wrap="none" rtlCol="0"/>
          <a:lstStyle>
            <a:defPPr>
              <a:defRPr lang="en-US"/>
            </a:def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Imports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1A31DA-9F92-4D01-92D0-17A04B66EC0E}"/>
              </a:ext>
            </a:extLst>
          </p:cNvPr>
          <p:cNvSpPr txBox="1"/>
          <p:nvPr/>
        </p:nvSpPr>
        <p:spPr>
          <a:xfrm>
            <a:off x="7589016" y="4469322"/>
            <a:ext cx="1377776" cy="307777"/>
          </a:xfrm>
          <a:prstGeom prst="rect">
            <a:avLst/>
          </a:prstGeom>
        </p:spPr>
        <p:txBody>
          <a:bodyPr vertOverflow="clip" wrap="none" rtlCol="0"/>
          <a:lstStyle>
            <a:defPPr>
              <a:defRPr lang="en-US"/>
            </a:def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BF9000"/>
                </a:solidFill>
                <a:effectLst/>
                <a:uLnTx/>
                <a:uFillTx/>
              </a:rPr>
              <a:t>Utility Solar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15E055-A9F4-47FC-BB44-C5A358B30D52}"/>
              </a:ext>
            </a:extLst>
          </p:cNvPr>
          <p:cNvSpPr txBox="1"/>
          <p:nvPr/>
        </p:nvSpPr>
        <p:spPr>
          <a:xfrm>
            <a:off x="8103872" y="4990526"/>
            <a:ext cx="808416" cy="954107"/>
          </a:xfrm>
          <a:prstGeom prst="rect">
            <a:avLst/>
          </a:prstGeom>
        </p:spPr>
        <p:txBody>
          <a:bodyPr vertOverflow="clip" wrap="square" rtlCol="0">
            <a:spAutoFit/>
          </a:bodyPr>
          <a:lstStyle>
            <a:defPPr>
              <a:defRPr lang="en-US"/>
            </a:def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Gas, Nuclear, Hydro, Other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69E969F9-09F5-416F-A0AA-DB34B6CB395C}"/>
              </a:ext>
            </a:extLst>
          </p:cNvPr>
          <p:cNvSpPr/>
          <p:nvPr/>
        </p:nvSpPr>
        <p:spPr>
          <a:xfrm>
            <a:off x="7718948" y="5294459"/>
            <a:ext cx="223110" cy="346243"/>
          </a:xfrm>
          <a:prstGeom prst="rightBrac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06B079-762D-46CD-B09E-9159F04C78AF}"/>
              </a:ext>
            </a:extLst>
          </p:cNvPr>
          <p:cNvSpPr txBox="1"/>
          <p:nvPr/>
        </p:nvSpPr>
        <p:spPr>
          <a:xfrm>
            <a:off x="7589016" y="2800750"/>
            <a:ext cx="1323272" cy="307777"/>
          </a:xfrm>
          <a:prstGeom prst="rect">
            <a:avLst/>
          </a:prstGeom>
        </p:spPr>
        <p:txBody>
          <a:bodyPr vertOverflow="clip" wrap="none" rtlCol="0"/>
          <a:lstStyle>
            <a:defPPr>
              <a:defRPr lang="en-US"/>
            </a:def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</a:rPr>
              <a:t>Offshore Wind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52BE7D-5CB5-4BFC-9A4F-8F7D48BB381B}"/>
              </a:ext>
            </a:extLst>
          </p:cNvPr>
          <p:cNvSpPr txBox="1"/>
          <p:nvPr/>
        </p:nvSpPr>
        <p:spPr>
          <a:xfrm>
            <a:off x="7589016" y="1898949"/>
            <a:ext cx="1317310" cy="307777"/>
          </a:xfrm>
          <a:prstGeom prst="rect">
            <a:avLst/>
          </a:prstGeom>
        </p:spPr>
        <p:txBody>
          <a:bodyPr vertOverflow="clip" wrap="none" rtlCol="0"/>
          <a:lstStyle>
            <a:defPPr>
              <a:defRPr lang="en-US"/>
            </a:def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Storage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7928E1-C714-4691-B55E-B1AF012AB58E}"/>
              </a:ext>
            </a:extLst>
          </p:cNvPr>
          <p:cNvSpPr txBox="1"/>
          <p:nvPr/>
        </p:nvSpPr>
        <p:spPr>
          <a:xfrm>
            <a:off x="7589016" y="2328462"/>
            <a:ext cx="1377776" cy="296173"/>
          </a:xfrm>
          <a:prstGeom prst="rect">
            <a:avLst/>
          </a:prstGeom>
        </p:spPr>
        <p:txBody>
          <a:bodyPr vertOverflow="clip" wrap="none" rtlCol="0"/>
          <a:lstStyle>
            <a:defPPr>
              <a:defRPr lang="en-US"/>
            </a:def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Hydrogen, RNG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01D47A-8DF6-457E-8BC3-79ED50F497D4}"/>
              </a:ext>
            </a:extLst>
          </p:cNvPr>
          <p:cNvSpPr/>
          <p:nvPr/>
        </p:nvSpPr>
        <p:spPr>
          <a:xfrm>
            <a:off x="3746951" y="1007260"/>
            <a:ext cx="41793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Illustrative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</a:rPr>
              <a:t> Supply Mix Scenarios That Reliably Meet New England State Decarbonization Goals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FAB5CD-FB3C-479E-9E9F-D25379EC54F2}"/>
              </a:ext>
            </a:extLst>
          </p:cNvPr>
          <p:cNvSpPr/>
          <p:nvPr/>
        </p:nvSpPr>
        <p:spPr>
          <a:xfrm>
            <a:off x="499869" y="329969"/>
            <a:ext cx="84124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demand will require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Growth in Supply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E4681F30-68A6-4CA3-9B57-C397EF38A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163253"/>
              </p:ext>
            </p:extLst>
          </p:nvPr>
        </p:nvGraphicFramePr>
        <p:xfrm>
          <a:off x="422637" y="2228111"/>
          <a:ext cx="2828290" cy="36785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8290">
                  <a:extLst>
                    <a:ext uri="{9D8B030D-6E8A-4147-A177-3AD203B41FA5}">
                      <a16:colId xmlns:a16="http://schemas.microsoft.com/office/drawing/2014/main" val="1786355296"/>
                    </a:ext>
                  </a:extLst>
                </a:gridCol>
              </a:tblGrid>
              <a:tr h="3373710">
                <a:tc>
                  <a:txBody>
                    <a:bodyPr/>
                    <a:lstStyle/>
                    <a:p>
                      <a:pPr marL="179388" lvl="0" indent="-179388" algn="l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1200"/>
                        </a:spcAft>
                        <a:buClr>
                          <a:srgbClr val="00B0F0"/>
                        </a:buClr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800" b="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500% increase in installed solar PV capacity by 2040</a:t>
                      </a:r>
                    </a:p>
                    <a:p>
                      <a:pPr marL="179388" lvl="0" indent="-179388" algn="l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1200"/>
                        </a:spcAft>
                        <a:buClr>
                          <a:srgbClr val="00B0F0"/>
                        </a:buClr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800" b="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Offshore wind growth from only 30 MW </a:t>
                      </a:r>
                      <a:br>
                        <a:rPr lang="en-US" sz="1800" b="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800" b="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15 GW by 2040</a:t>
                      </a:r>
                    </a:p>
                    <a:p>
                      <a:pPr marL="179388" lvl="0" indent="-179388" algn="l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1200"/>
                        </a:spcAft>
                        <a:buClr>
                          <a:srgbClr val="00B0F0"/>
                        </a:buClr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800" b="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2–5 GW of new imports to balance intermittent renewables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024069"/>
                  </a:ext>
                </a:extLst>
              </a:tr>
              <a:tr h="29377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Font typeface="Arial" panose="020B0604020202020204" pitchFamily="34" charset="0"/>
                        <a:buNone/>
                        <a:tabLst/>
                      </a:pPr>
                      <a:endParaRPr lang="en-US" sz="20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607117"/>
                  </a:ext>
                </a:extLst>
              </a:tr>
            </a:tbl>
          </a:graphicData>
        </a:graphic>
      </p:graphicFrame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11E087BF-75C3-4DCE-9F49-D7293D2642EF}"/>
              </a:ext>
            </a:extLst>
          </p:cNvPr>
          <p:cNvSpPr txBox="1">
            <a:spLocks/>
          </p:cNvSpPr>
          <p:nvPr/>
        </p:nvSpPr>
        <p:spPr>
          <a:xfrm>
            <a:off x="6559410" y="638294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C85501-FFAE-6F4D-9BF2-FDE81EC151D1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E731CA2-DF6B-4BCF-8DD7-8E0B43587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015754"/>
            <a:ext cx="9153216" cy="31566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F9D266F-674B-4B81-8295-BF4818393C27}"/>
              </a:ext>
            </a:extLst>
          </p:cNvPr>
          <p:cNvSpPr txBox="1"/>
          <p:nvPr/>
        </p:nvSpPr>
        <p:spPr>
          <a:xfrm>
            <a:off x="7589016" y="3230667"/>
            <a:ext cx="1304906" cy="307777"/>
          </a:xfrm>
          <a:prstGeom prst="rect">
            <a:avLst/>
          </a:prstGeom>
        </p:spPr>
        <p:txBody>
          <a:bodyPr vertOverflow="clip" wrap="none" rtlCol="0"/>
          <a:lstStyle>
            <a:defPPr>
              <a:defRPr lang="en-US"/>
            </a:def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A9D18E"/>
                </a:solidFill>
                <a:effectLst/>
                <a:uLnTx/>
                <a:uFillTx/>
              </a:rPr>
              <a:t>Onshore Wind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17FF49-8232-42BE-A5FA-E579F404C944}"/>
              </a:ext>
            </a:extLst>
          </p:cNvPr>
          <p:cNvSpPr txBox="1"/>
          <p:nvPr/>
        </p:nvSpPr>
        <p:spPr>
          <a:xfrm>
            <a:off x="7589016" y="3960504"/>
            <a:ext cx="1323272" cy="307777"/>
          </a:xfrm>
          <a:prstGeom prst="rect">
            <a:avLst/>
          </a:prstGeom>
        </p:spPr>
        <p:txBody>
          <a:bodyPr vertOverflow="clip" wrap="none" rtlCol="0"/>
          <a:lstStyle>
            <a:defPPr>
              <a:defRPr lang="en-US"/>
            </a:def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BTM Solar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4CA2FDE-F14D-4229-A835-2E91AB59130A}"/>
              </a:ext>
            </a:extLst>
          </p:cNvPr>
          <p:cNvSpPr/>
          <p:nvPr/>
        </p:nvSpPr>
        <p:spPr>
          <a:xfrm>
            <a:off x="0" y="633141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/>
              <a:t>Source: London Economics International, LLC capacity expansion and hourly economic simulations of multiple decarbonization scenarios</a:t>
            </a:r>
          </a:p>
        </p:txBody>
      </p:sp>
    </p:spTree>
    <p:extLst>
      <p:ext uri="{BB962C8B-B14F-4D97-AF65-F5344CB8AC3E}">
        <p14:creationId xmlns:p14="http://schemas.microsoft.com/office/powerpoint/2010/main" val="366156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65717-F00C-43D6-869A-C342DEB37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9E1F158-3013-4D3D-8531-4F8169006DAA}"/>
              </a:ext>
            </a:extLst>
          </p:cNvPr>
          <p:cNvSpPr txBox="1">
            <a:spLocks/>
          </p:cNvSpPr>
          <p:nvPr/>
        </p:nvSpPr>
        <p:spPr>
          <a:xfrm>
            <a:off x="253032" y="1895474"/>
            <a:ext cx="3635680" cy="4938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 Semibold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 Semibold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 Semibold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 Semibold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179388">
              <a:lnSpc>
                <a:spcPct val="110000"/>
              </a:lnSpc>
              <a:spcBef>
                <a:spcPts val="600"/>
              </a:spcBef>
              <a:spcAft>
                <a:spcPts val="500"/>
              </a:spcAft>
              <a:buClr>
                <a:srgbClr val="00B050"/>
              </a:buClr>
            </a:pP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Eversource analysis shows the need for 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3–10 GW of storage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resources by 2040</a:t>
            </a:r>
          </a:p>
          <a:p>
            <a:pPr marL="179388" indent="-179388">
              <a:lnSpc>
                <a:spcPct val="110000"/>
              </a:lnSpc>
              <a:spcBef>
                <a:spcPts val="600"/>
              </a:spcBef>
              <a:spcAft>
                <a:spcPts val="500"/>
              </a:spcAft>
              <a:buClr>
                <a:srgbClr val="00B050"/>
              </a:buClr>
            </a:pP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limit emissions, natural gas generation will run less often, but is needed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maintain reliability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during large demand swings </a:t>
            </a:r>
          </a:p>
          <a:p>
            <a:pPr marL="179388" indent="-179388">
              <a:lnSpc>
                <a:spcPct val="110000"/>
              </a:lnSpc>
              <a:spcBef>
                <a:spcPts val="600"/>
              </a:spcBef>
              <a:spcAft>
                <a:spcPts val="500"/>
              </a:spcAft>
              <a:buClr>
                <a:srgbClr val="00B050"/>
              </a:buClr>
            </a:pP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 fuel technologies, such as 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RNG and hydrogen</a:t>
            </a:r>
            <a:r>
              <a:rPr lang="en-US" sz="1800" b="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may enable low-carbon, dispatchable resources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1CF173-874D-A244-913F-F2C60D9072AB}"/>
              </a:ext>
            </a:extLst>
          </p:cNvPr>
          <p:cNvSpPr/>
          <p:nvPr/>
        </p:nvSpPr>
        <p:spPr>
          <a:xfrm>
            <a:off x="3888712" y="2147356"/>
            <a:ext cx="5063700" cy="2872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9DF8FC-69F1-4065-90C3-E7ABE70EA662}"/>
              </a:ext>
            </a:extLst>
          </p:cNvPr>
          <p:cNvSpPr/>
          <p:nvPr/>
        </p:nvSpPr>
        <p:spPr>
          <a:xfrm>
            <a:off x="4792987" y="2210937"/>
            <a:ext cx="34467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Hourly Supply and Demand for a Day in August 2040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9D6A8C-E62C-4D0D-998B-068FFCE1D2DD}"/>
              </a:ext>
            </a:extLst>
          </p:cNvPr>
          <p:cNvSpPr txBox="1"/>
          <p:nvPr/>
        </p:nvSpPr>
        <p:spPr>
          <a:xfrm>
            <a:off x="253031" y="269842"/>
            <a:ext cx="7924017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Balancing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 resources are key to reliably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Integrating Clean Energy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D73F8B-63FE-4F80-8E5A-7A229D1C6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216" y="5885641"/>
            <a:ext cx="9153216" cy="315664"/>
          </a:xfrm>
          <a:prstGeom prst="rect">
            <a:avLst/>
          </a:prstGeom>
        </p:spPr>
      </p:pic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476EBDB3-23DF-4D74-A92A-179A2C7213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1215595"/>
              </p:ext>
            </p:extLst>
          </p:nvPr>
        </p:nvGraphicFramePr>
        <p:xfrm>
          <a:off x="4134562" y="2676234"/>
          <a:ext cx="45720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3E7F121-A4CA-426A-890C-52F0E4021B0F}"/>
              </a:ext>
            </a:extLst>
          </p:cNvPr>
          <p:cNvSpPr txBox="1"/>
          <p:nvPr/>
        </p:nvSpPr>
        <p:spPr>
          <a:xfrm>
            <a:off x="5286375" y="2704809"/>
            <a:ext cx="981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Storage charging from excess solar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55A002-73EF-4E19-9AE3-2C6300E486F5}"/>
              </a:ext>
            </a:extLst>
          </p:cNvPr>
          <p:cNvSpPr txBox="1"/>
          <p:nvPr/>
        </p:nvSpPr>
        <p:spPr>
          <a:xfrm>
            <a:off x="7524392" y="2767019"/>
            <a:ext cx="1095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Storage discharging to meet demand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F0C27A4-FF3C-4B93-8E0C-4193AC1ED7B2}"/>
              </a:ext>
            </a:extLst>
          </p:cNvPr>
          <p:cNvCxnSpPr/>
          <p:nvPr/>
        </p:nvCxnSpPr>
        <p:spPr>
          <a:xfrm>
            <a:off x="5991225" y="3043363"/>
            <a:ext cx="276225" cy="945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419706A-21C0-4581-90D8-6E1E66983838}"/>
              </a:ext>
            </a:extLst>
          </p:cNvPr>
          <p:cNvCxnSpPr>
            <a:cxnSpLocks/>
          </p:cNvCxnSpPr>
          <p:nvPr/>
        </p:nvCxnSpPr>
        <p:spPr>
          <a:xfrm>
            <a:off x="7829550" y="3095400"/>
            <a:ext cx="0" cy="228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C4CA2FDE-F14D-4229-A835-2E91AB59130A}"/>
              </a:ext>
            </a:extLst>
          </p:cNvPr>
          <p:cNvSpPr/>
          <p:nvPr/>
        </p:nvSpPr>
        <p:spPr>
          <a:xfrm>
            <a:off x="-9216" y="6201305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/>
              <a:t>Source: London Economics International, LLC capacity expansion and hourly economic simulations of multiple decarbonization scenarios</a:t>
            </a:r>
          </a:p>
        </p:txBody>
      </p:sp>
    </p:spTree>
    <p:extLst>
      <p:ext uri="{BB962C8B-B14F-4D97-AF65-F5344CB8AC3E}">
        <p14:creationId xmlns:p14="http://schemas.microsoft.com/office/powerpoint/2010/main" val="2288262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D8CE0-ACBD-4DC6-BC94-BB9021AB4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506" y="279309"/>
            <a:ext cx="7886700" cy="867930"/>
          </a:xfrm>
        </p:spPr>
        <p:txBody>
          <a:bodyPr wrap="square">
            <a:spAutoFit/>
          </a:bodyPr>
          <a:lstStyle/>
          <a:p>
            <a:pPr defTabSz="457200"/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Electric grid must be transformed to achieve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Decarbonization Goals</a:t>
            </a:r>
            <a:endParaRPr lang="en-US" sz="2800" b="1" strike="sngStrike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511CB-9BEB-487D-8C87-38118C74A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871" y="1764128"/>
            <a:ext cx="4391024" cy="4216191"/>
          </a:xfrm>
        </p:spPr>
        <p:txBody>
          <a:bodyPr>
            <a:normAutofit/>
          </a:bodyPr>
          <a:lstStyle/>
          <a:p>
            <a:pPr marL="179388" indent="-179388">
              <a:buClr>
                <a:srgbClr val="00B050"/>
              </a:buClr>
            </a:pPr>
            <a:r>
              <a:rPr lang="en-US" sz="17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Massachusetts 2050 Roadmap </a:t>
            </a:r>
          </a:p>
          <a:p>
            <a:pPr lvl="1">
              <a:buClr>
                <a:srgbClr val="00B050"/>
              </a:buClr>
            </a:pPr>
            <a:r>
              <a:rPr lang="en-US" sz="17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scenarios require between </a:t>
            </a:r>
            <a:br>
              <a:rPr lang="en-US" sz="17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2.7–4.8 GW of new transmission capacity</a:t>
            </a:r>
            <a:r>
              <a:rPr lang="en-US" sz="17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ISO-NE </a:t>
            </a:r>
            <a:br>
              <a:rPr lang="en-US" sz="17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Quebec</a:t>
            </a:r>
          </a:p>
          <a:p>
            <a:pPr marL="179388" indent="-179388">
              <a:buClr>
                <a:srgbClr val="00B050"/>
              </a:buClr>
            </a:pPr>
            <a:r>
              <a:rPr lang="en-US" sz="17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 Integrated Resource Plan</a:t>
            </a:r>
          </a:p>
          <a:p>
            <a:pPr lvl="1">
              <a:buClr>
                <a:srgbClr val="00B050"/>
              </a:buClr>
            </a:pPr>
            <a:r>
              <a:rPr lang="en-US" sz="17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upgrades reduce renewable curtailments and increase </a:t>
            </a:r>
            <a:r>
              <a:rPr lang="en-US" sz="17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benefits to customers by up to $752M</a:t>
            </a:r>
            <a:endParaRPr lang="en-US" sz="1700" strike="sngStrike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buClr>
                <a:srgbClr val="00B050"/>
              </a:buClr>
            </a:pPr>
            <a:r>
              <a:rPr lang="en-US" sz="17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ISO-NE 2019 Economic Study</a:t>
            </a:r>
          </a:p>
          <a:p>
            <a:pPr lvl="1">
              <a:buClr>
                <a:srgbClr val="00B050"/>
              </a:buClr>
            </a:pPr>
            <a:r>
              <a:rPr lang="en-US" sz="17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Effectively interconnecting offshore wind to meet state targets will require </a:t>
            </a:r>
            <a:r>
              <a:rPr lang="en-US" sz="17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transmission upgrades </a:t>
            </a:r>
            <a:r>
              <a:rPr lang="en-US" sz="17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across New England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B09A2D-F719-4BC1-BD51-B2F55CD58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05430" y="6356351"/>
            <a:ext cx="2057400" cy="365125"/>
          </a:xfrm>
        </p:spPr>
        <p:txBody>
          <a:bodyPr/>
          <a:lstStyle/>
          <a:p>
            <a:fld id="{2AC85501-FFAE-6F4D-9BF2-FDE81EC151D1}" type="slidenum">
              <a:rPr lang="en-US" smtClean="0"/>
              <a:t>8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FBD7B78-A9D0-44F8-92B4-4B29181F37A5}"/>
              </a:ext>
            </a:extLst>
          </p:cNvPr>
          <p:cNvSpPr txBox="1">
            <a:spLocks/>
          </p:cNvSpPr>
          <p:nvPr/>
        </p:nvSpPr>
        <p:spPr>
          <a:xfrm>
            <a:off x="660543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C85501-FFAE-6F4D-9BF2-FDE81EC151D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FD7B011-834E-4453-B65A-352A634A9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16" y="6033125"/>
            <a:ext cx="9153216" cy="31566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659E7D8-1C20-4740-BFCD-41EB4CC68B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64496" y="1413284"/>
            <a:ext cx="3703290" cy="4598137"/>
          </a:xfrm>
          <a:prstGeom prst="rect">
            <a:avLst/>
          </a:prstGeom>
        </p:spPr>
      </p:pic>
      <p:sp>
        <p:nvSpPr>
          <p:cNvPr id="27" name="Arc 26">
            <a:extLst>
              <a:ext uri="{FF2B5EF4-FFF2-40B4-BE49-F238E27FC236}">
                <a16:creationId xmlns:a16="http://schemas.microsoft.com/office/drawing/2014/main" id="{ED923995-D0F9-4068-B2DA-A3D847DFE757}"/>
              </a:ext>
            </a:extLst>
          </p:cNvPr>
          <p:cNvSpPr/>
          <p:nvPr/>
        </p:nvSpPr>
        <p:spPr>
          <a:xfrm rot="12398603">
            <a:off x="7084430" y="2752958"/>
            <a:ext cx="1794060" cy="1458464"/>
          </a:xfrm>
          <a:prstGeom prst="arc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239D9CDC-F5CF-470F-85B3-B8D8795E0016}"/>
              </a:ext>
            </a:extLst>
          </p:cNvPr>
          <p:cNvSpPr/>
          <p:nvPr/>
        </p:nvSpPr>
        <p:spPr>
          <a:xfrm rot="12398603">
            <a:off x="6483243" y="3438034"/>
            <a:ext cx="1794060" cy="1458464"/>
          </a:xfrm>
          <a:prstGeom prst="arc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A0A063-2E55-47A0-965A-A49FC7C1896B}"/>
              </a:ext>
            </a:extLst>
          </p:cNvPr>
          <p:cNvSpPr txBox="1"/>
          <p:nvPr/>
        </p:nvSpPr>
        <p:spPr>
          <a:xfrm>
            <a:off x="7112772" y="3204240"/>
            <a:ext cx="1807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solidFill>
                  <a:srgbClr val="00CC99"/>
                </a:solidFill>
                <a:latin typeface="Open Sans Extrabold" panose="020B0606030504020204" pitchFamily="34" charset="0"/>
              </a:rPr>
              <a:t>Surowiec</a:t>
            </a:r>
            <a:r>
              <a:rPr lang="en-US" sz="1200" b="1" dirty="0">
                <a:solidFill>
                  <a:srgbClr val="00CC99"/>
                </a:solidFill>
                <a:latin typeface="Open Sans Extrabold" panose="020B0606030504020204" pitchFamily="34" charset="0"/>
              </a:rPr>
              <a:t> South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8E7989F-8554-4A30-B4B8-380240F17E14}"/>
              </a:ext>
            </a:extLst>
          </p:cNvPr>
          <p:cNvSpPr txBox="1"/>
          <p:nvPr/>
        </p:nvSpPr>
        <p:spPr>
          <a:xfrm>
            <a:off x="6719959" y="4378321"/>
            <a:ext cx="8280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CC99"/>
                </a:solidFill>
                <a:latin typeface="Open Sans Extrabold" panose="020B0606030504020204" pitchFamily="34" charset="0"/>
              </a:rPr>
              <a:t>ME-NH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432C010-5615-4206-B2BD-BAD4126F1523}"/>
              </a:ext>
            </a:extLst>
          </p:cNvPr>
          <p:cNvSpPr txBox="1"/>
          <p:nvPr/>
        </p:nvSpPr>
        <p:spPr>
          <a:xfrm>
            <a:off x="5546356" y="2623495"/>
            <a:ext cx="1306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CC99"/>
                </a:solidFill>
                <a:latin typeface="Open Sans Extrabold" panose="020B0606030504020204" pitchFamily="34" charset="0"/>
              </a:rPr>
              <a:t>HQ Import/</a:t>
            </a:r>
          </a:p>
          <a:p>
            <a:r>
              <a:rPr lang="en-US" sz="1200" b="1" dirty="0">
                <a:solidFill>
                  <a:srgbClr val="00CC99"/>
                </a:solidFill>
                <a:latin typeface="Open Sans Extrabold" panose="020B0606030504020204" pitchFamily="34" charset="0"/>
              </a:rPr>
              <a:t>Export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DA7E3DB-4CF2-4164-B2B4-FC4217BEAE82}"/>
              </a:ext>
            </a:extLst>
          </p:cNvPr>
          <p:cNvSpPr txBox="1"/>
          <p:nvPr/>
        </p:nvSpPr>
        <p:spPr>
          <a:xfrm>
            <a:off x="5221900" y="4404108"/>
            <a:ext cx="1302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CC99"/>
                </a:solidFill>
                <a:latin typeface="Open Sans Extrabold" panose="020B0606030504020204" pitchFamily="34" charset="0"/>
              </a:rPr>
              <a:t>North-South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094BA97-2EFD-496F-8A14-C6CD0CBA861C}"/>
              </a:ext>
            </a:extLst>
          </p:cNvPr>
          <p:cNvSpPr txBox="1"/>
          <p:nvPr/>
        </p:nvSpPr>
        <p:spPr>
          <a:xfrm>
            <a:off x="6220887" y="5392262"/>
            <a:ext cx="1089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CC99"/>
                </a:solidFill>
                <a:effectLst>
                  <a:glow rad="152400">
                    <a:schemeClr val="bg1">
                      <a:alpha val="88000"/>
                    </a:schemeClr>
                  </a:glow>
                </a:effectLst>
                <a:latin typeface="Open Sans Extrabold" panose="020B0606030504020204" pitchFamily="34" charset="0"/>
              </a:rPr>
              <a:t>SEMA/RI Export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7CABC8A-6490-4CD6-98AC-2A643ECE49DD}"/>
              </a:ext>
            </a:extLst>
          </p:cNvPr>
          <p:cNvCxnSpPr>
            <a:cxnSpLocks/>
          </p:cNvCxnSpPr>
          <p:nvPr/>
        </p:nvCxnSpPr>
        <p:spPr>
          <a:xfrm flipH="1">
            <a:off x="6329490" y="4298985"/>
            <a:ext cx="267446" cy="1194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AA9F67A-4B33-48FE-A52A-A0F5A6D1EBD5}"/>
              </a:ext>
            </a:extLst>
          </p:cNvPr>
          <p:cNvCxnSpPr>
            <a:cxnSpLocks/>
          </p:cNvCxnSpPr>
          <p:nvPr/>
        </p:nvCxnSpPr>
        <p:spPr>
          <a:xfrm flipH="1">
            <a:off x="6911754" y="3708795"/>
            <a:ext cx="267446" cy="1194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012E18C-4785-4C04-BD2F-8047EC05ABEB}"/>
              </a:ext>
            </a:extLst>
          </p:cNvPr>
          <p:cNvCxnSpPr>
            <a:cxnSpLocks/>
          </p:cNvCxnSpPr>
          <p:nvPr/>
        </p:nvCxnSpPr>
        <p:spPr>
          <a:xfrm>
            <a:off x="6306308" y="2982057"/>
            <a:ext cx="47157" cy="2769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34D0FE4-45CF-4C21-83F0-BD0A82F9A258}"/>
              </a:ext>
            </a:extLst>
          </p:cNvPr>
          <p:cNvCxnSpPr>
            <a:cxnSpLocks/>
          </p:cNvCxnSpPr>
          <p:nvPr/>
        </p:nvCxnSpPr>
        <p:spPr>
          <a:xfrm flipH="1">
            <a:off x="5905550" y="3114761"/>
            <a:ext cx="40202" cy="2433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41C5BC9-6643-4A8C-A894-0242C8544FC0}"/>
              </a:ext>
            </a:extLst>
          </p:cNvPr>
          <p:cNvCxnSpPr>
            <a:cxnSpLocks/>
          </p:cNvCxnSpPr>
          <p:nvPr/>
        </p:nvCxnSpPr>
        <p:spPr>
          <a:xfrm>
            <a:off x="6643964" y="2802163"/>
            <a:ext cx="132660" cy="2358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EA6A639-2E47-497F-9CB8-CFCAE91B165D}"/>
              </a:ext>
            </a:extLst>
          </p:cNvPr>
          <p:cNvCxnSpPr>
            <a:cxnSpLocks/>
          </p:cNvCxnSpPr>
          <p:nvPr/>
        </p:nvCxnSpPr>
        <p:spPr>
          <a:xfrm>
            <a:off x="5836881" y="4686098"/>
            <a:ext cx="6886" cy="2879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518A7BE-5065-4176-A6B8-9DA5B24CB4D0}"/>
              </a:ext>
            </a:extLst>
          </p:cNvPr>
          <p:cNvCxnSpPr>
            <a:cxnSpLocks/>
          </p:cNvCxnSpPr>
          <p:nvPr/>
        </p:nvCxnSpPr>
        <p:spPr>
          <a:xfrm flipV="1">
            <a:off x="6251480" y="5117118"/>
            <a:ext cx="54828" cy="3275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B5A1920-71E4-48CF-9E32-0703DB1AA7EF}"/>
              </a:ext>
            </a:extLst>
          </p:cNvPr>
          <p:cNvCxnSpPr>
            <a:cxnSpLocks/>
          </p:cNvCxnSpPr>
          <p:nvPr/>
        </p:nvCxnSpPr>
        <p:spPr>
          <a:xfrm flipH="1" flipV="1">
            <a:off x="6468931" y="5161149"/>
            <a:ext cx="175033" cy="2206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24729DC-A52C-450A-9AA5-CB2CBB0D43BD}"/>
              </a:ext>
            </a:extLst>
          </p:cNvPr>
          <p:cNvSpPr txBox="1"/>
          <p:nvPr/>
        </p:nvSpPr>
        <p:spPr>
          <a:xfrm>
            <a:off x="5672784" y="1505609"/>
            <a:ext cx="1412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Open Sans Extrabold" panose="020B0606030504020204" pitchFamily="34" charset="0"/>
              </a:rPr>
              <a:t>CRITICAL INTERFACES FOR 2040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5A1DD4-7330-4D07-995A-011C1F9D3338}"/>
              </a:ext>
            </a:extLst>
          </p:cNvPr>
          <p:cNvSpPr txBox="1"/>
          <p:nvPr/>
        </p:nvSpPr>
        <p:spPr>
          <a:xfrm>
            <a:off x="5146812" y="5481436"/>
            <a:ext cx="1005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CC99"/>
                </a:solidFill>
                <a:latin typeface="Open Sans Extrabold" panose="020B0606030504020204" pitchFamily="34" charset="0"/>
              </a:rPr>
              <a:t>CT import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63D5896-6A44-4F2F-A812-7EC1F5A2AFBE}"/>
              </a:ext>
            </a:extLst>
          </p:cNvPr>
          <p:cNvCxnSpPr>
            <a:cxnSpLocks/>
          </p:cNvCxnSpPr>
          <p:nvPr/>
        </p:nvCxnSpPr>
        <p:spPr>
          <a:xfrm>
            <a:off x="5697332" y="5117118"/>
            <a:ext cx="0" cy="38833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ADD5B19-E8D5-4F02-86E7-95B387ABC3DA}"/>
              </a:ext>
            </a:extLst>
          </p:cNvPr>
          <p:cNvCxnSpPr>
            <a:cxnSpLocks/>
          </p:cNvCxnSpPr>
          <p:nvPr/>
        </p:nvCxnSpPr>
        <p:spPr>
          <a:xfrm>
            <a:off x="5546356" y="5042755"/>
            <a:ext cx="606331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9AC69F35-E3A1-4EC7-A71A-5C262B98DA5B}"/>
              </a:ext>
            </a:extLst>
          </p:cNvPr>
          <p:cNvSpPr txBox="1"/>
          <p:nvPr/>
        </p:nvSpPr>
        <p:spPr>
          <a:xfrm>
            <a:off x="4722029" y="4793043"/>
            <a:ext cx="9369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CC99"/>
                </a:solidFill>
                <a:effectLst>
                  <a:glow rad="152400">
                    <a:schemeClr val="bg1">
                      <a:alpha val="88000"/>
                    </a:schemeClr>
                  </a:glow>
                </a:effectLst>
                <a:latin typeface="Open Sans Extrabold" panose="020B0606030504020204" pitchFamily="34" charset="0"/>
              </a:defRPr>
            </a:lvl1pPr>
          </a:lstStyle>
          <a:p>
            <a:r>
              <a:rPr lang="en-US" dirty="0"/>
              <a:t>East-West</a:t>
            </a:r>
          </a:p>
        </p:txBody>
      </p:sp>
    </p:spTree>
    <p:extLst>
      <p:ext uri="{BB962C8B-B14F-4D97-AF65-F5344CB8AC3E}">
        <p14:creationId xmlns:p14="http://schemas.microsoft.com/office/powerpoint/2010/main" val="1805459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11002B-2CC2-BD4A-BEAA-49CCA3A80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1028C7-49B4-0E49-A27D-13BE1F0F20EC}"/>
              </a:ext>
            </a:extLst>
          </p:cNvPr>
          <p:cNvSpPr txBox="1"/>
          <p:nvPr/>
        </p:nvSpPr>
        <p:spPr>
          <a:xfrm>
            <a:off x="402190" y="383700"/>
            <a:ext cx="8741810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60"/>
              </a:lnSpc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 planning must accommodate a range of 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Decarbonization Pathways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362E4B-9269-F743-A13A-5A35EA7CBAAE}"/>
              </a:ext>
            </a:extLst>
          </p:cNvPr>
          <p:cNvSpPr txBox="1"/>
          <p:nvPr/>
        </p:nvSpPr>
        <p:spPr>
          <a:xfrm>
            <a:off x="5165963" y="3623081"/>
            <a:ext cx="32388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Co-optimized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solutions to achieve multiple objectives</a:t>
            </a:r>
          </a:p>
          <a:p>
            <a:pPr lvl="1">
              <a:lnSpc>
                <a:spcPct val="150000"/>
              </a:lnSpc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Markets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policies to support solutions</a:t>
            </a:r>
          </a:p>
          <a:p>
            <a:pPr lvl="1">
              <a:lnSpc>
                <a:spcPct val="150000"/>
              </a:lnSpc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Siting enhancements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regional infrastructure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152AD2-21A3-DC4B-A2AD-4CA81B832783}"/>
              </a:ext>
            </a:extLst>
          </p:cNvPr>
          <p:cNvSpPr/>
          <p:nvPr/>
        </p:nvSpPr>
        <p:spPr>
          <a:xfrm>
            <a:off x="402190" y="2342008"/>
            <a:ext cx="33973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Scenarios based on different possible combinations of decarbonization alternatives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274DA63F-60FB-9247-B481-BA6E00BEC6ED}"/>
              </a:ext>
            </a:extLst>
          </p:cNvPr>
          <p:cNvSpPr/>
          <p:nvPr/>
        </p:nvSpPr>
        <p:spPr>
          <a:xfrm>
            <a:off x="4047285" y="2328386"/>
            <a:ext cx="566880" cy="904503"/>
          </a:xfrm>
          <a:prstGeom prst="chevron">
            <a:avLst>
              <a:gd name="adj" fmla="val 62310"/>
            </a:avLst>
          </a:prstGeom>
          <a:solidFill>
            <a:srgbClr val="FFC00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34A0A301-5EEA-AD4E-8066-B1184920FE51}"/>
              </a:ext>
            </a:extLst>
          </p:cNvPr>
          <p:cNvSpPr/>
          <p:nvPr/>
        </p:nvSpPr>
        <p:spPr>
          <a:xfrm>
            <a:off x="4469737" y="2323473"/>
            <a:ext cx="584448" cy="923330"/>
          </a:xfrm>
          <a:prstGeom prst="chevron">
            <a:avLst>
              <a:gd name="adj" fmla="val 62310"/>
            </a:avLst>
          </a:prstGeom>
          <a:solidFill>
            <a:srgbClr val="FFC00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4DE614-CD1F-364B-A6B2-693942BBB62A}"/>
              </a:ext>
            </a:extLst>
          </p:cNvPr>
          <p:cNvSpPr txBox="1"/>
          <p:nvPr/>
        </p:nvSpPr>
        <p:spPr>
          <a:xfrm>
            <a:off x="3753313" y="3290500"/>
            <a:ext cx="186436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Modeling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9DB2B8-8C5B-774B-8570-B79927905A94}"/>
              </a:ext>
            </a:extLst>
          </p:cNvPr>
          <p:cNvSpPr txBox="1"/>
          <p:nvPr/>
        </p:nvSpPr>
        <p:spPr>
          <a:xfrm>
            <a:off x="5913779" y="1580310"/>
            <a:ext cx="174322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D64F6C-F484-2147-91DA-FE509985006F}"/>
              </a:ext>
            </a:extLst>
          </p:cNvPr>
          <p:cNvSpPr/>
          <p:nvPr/>
        </p:nvSpPr>
        <p:spPr>
          <a:xfrm>
            <a:off x="5444641" y="2317466"/>
            <a:ext cx="28288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 solutions to reliably and affordably integrate clean energy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3DC113-6895-2D43-922C-3C387B297E6F}"/>
              </a:ext>
            </a:extLst>
          </p:cNvPr>
          <p:cNvSpPr txBox="1"/>
          <p:nvPr/>
        </p:nvSpPr>
        <p:spPr>
          <a:xfrm>
            <a:off x="1073453" y="1599475"/>
            <a:ext cx="154826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AE3377-2F4D-DF4C-9008-49C41B593616}"/>
              </a:ext>
            </a:extLst>
          </p:cNvPr>
          <p:cNvSpPr txBox="1"/>
          <p:nvPr/>
        </p:nvSpPr>
        <p:spPr>
          <a:xfrm>
            <a:off x="641529" y="3253377"/>
            <a:ext cx="2989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. . . . . . . . . . . . . . . . . . . . . . . . . . . . . . 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46EE21-9C30-5042-9C94-3EABE354E4A9}"/>
              </a:ext>
            </a:extLst>
          </p:cNvPr>
          <p:cNvSpPr txBox="1"/>
          <p:nvPr/>
        </p:nvSpPr>
        <p:spPr>
          <a:xfrm>
            <a:off x="5444641" y="3253377"/>
            <a:ext cx="2989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. . . . . . . . . . . . . . . . . . . . . . . . . . . . . . 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CC5183-703D-B740-B54A-245B344A6345}"/>
              </a:ext>
            </a:extLst>
          </p:cNvPr>
          <p:cNvSpPr/>
          <p:nvPr/>
        </p:nvSpPr>
        <p:spPr>
          <a:xfrm>
            <a:off x="1073453" y="3561154"/>
            <a:ext cx="2497015" cy="2321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Future Generation</a:t>
            </a:r>
          </a:p>
          <a:p>
            <a:pPr marL="0" lvl="1">
              <a:lnSpc>
                <a:spcPct val="150000"/>
              </a:lnSpc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Generation Retirements</a:t>
            </a:r>
          </a:p>
          <a:p>
            <a:pPr marL="0" lvl="1">
              <a:lnSpc>
                <a:spcPct val="150000"/>
              </a:lnSpc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Electrification Forecasts </a:t>
            </a:r>
          </a:p>
          <a:p>
            <a:pPr marL="0" lvl="1">
              <a:lnSpc>
                <a:spcPct val="150000"/>
              </a:lnSpc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Storage </a:t>
            </a:r>
          </a:p>
          <a:p>
            <a:pPr marL="0" lvl="1">
              <a:lnSpc>
                <a:spcPct val="150000"/>
              </a:lnSpc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Efficiency </a:t>
            </a:r>
          </a:p>
          <a:p>
            <a:pPr marL="0" lvl="1">
              <a:lnSpc>
                <a:spcPct val="150000"/>
              </a:lnSpc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Scenarios</a:t>
            </a:r>
          </a:p>
          <a:p>
            <a:pPr marL="0" lvl="1">
              <a:lnSpc>
                <a:spcPct val="150000"/>
              </a:lnSpc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Behavior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F8A1539-AA82-4322-B383-1C53D2D28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216" y="5885641"/>
            <a:ext cx="9153216" cy="31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99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5239F-A264-41C8-83BF-9CE3743B3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299" y="136524"/>
            <a:ext cx="8460185" cy="132556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Enabling fossil plant retirement with a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Reliable,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 and Cost-Effective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solution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938A3-D1BA-401B-909B-8DBF6B58F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64" y="1597473"/>
            <a:ext cx="5370479" cy="4133256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en-US" sz="17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Mystic Generating Station </a:t>
            </a: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retire by June 2024</a:t>
            </a:r>
          </a:p>
          <a:p>
            <a:pPr>
              <a:lnSpc>
                <a:spcPct val="110000"/>
              </a:lnSpc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en-US" sz="17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Competitive transmission solicitation held</a:t>
            </a: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br>
              <a:rPr lang="en-US" sz="1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 system impacts </a:t>
            </a:r>
          </a:p>
          <a:p>
            <a:pPr>
              <a:lnSpc>
                <a:spcPct val="110000"/>
              </a:lnSpc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en-US" sz="17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Eversource/NGRID’s Ready Path solution selected</a:t>
            </a: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en-US" sz="1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confidence and lowest cost option using  upgrades at several existing substations</a:t>
            </a:r>
          </a:p>
          <a:p>
            <a:pPr>
              <a:spcAft>
                <a:spcPts val="300"/>
              </a:spcAft>
              <a:buClr>
                <a:schemeClr val="bg1">
                  <a:lumMod val="50000"/>
                </a:schemeClr>
              </a:buClr>
            </a:pPr>
            <a:r>
              <a:rPr lang="en-US" sz="17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Benefits</a:t>
            </a:r>
            <a:r>
              <a:rPr lang="en-US" sz="17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07988" lvl="1" indent="-184150">
              <a:lnSpc>
                <a:spcPts val="1920"/>
              </a:lnSpc>
              <a:spcBef>
                <a:spcPts val="100"/>
              </a:spcBef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Significant </a:t>
            </a:r>
            <a:r>
              <a:rPr lang="en-US" sz="1600" b="1" dirty="0">
                <a:solidFill>
                  <a:srgbClr val="00B050"/>
                </a:solidFill>
              </a:rPr>
              <a:t>customer savings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; $48M project cost well below </a:t>
            </a:r>
            <a:br>
              <a:rPr lang="en-US" sz="16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$175M annually that customers pay to keep plant available </a:t>
            </a:r>
          </a:p>
          <a:p>
            <a:pPr marL="407988" lvl="1" indent="-184150">
              <a:lnSpc>
                <a:spcPts val="1920"/>
              </a:lnSpc>
              <a:spcBef>
                <a:spcPts val="100"/>
              </a:spcBef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Maximizes use of existing transmission facilities, minimizing potential </a:t>
            </a:r>
            <a:r>
              <a:rPr lang="en-US" sz="1600" b="1" dirty="0">
                <a:solidFill>
                  <a:srgbClr val="00B050"/>
                </a:solidFill>
              </a:rPr>
              <a:t>environmental impacts</a:t>
            </a:r>
          </a:p>
          <a:p>
            <a:pPr marL="407988" lvl="1" indent="-184150">
              <a:lnSpc>
                <a:spcPts val="1920"/>
              </a:lnSpc>
              <a:spcBef>
                <a:spcPts val="100"/>
              </a:spcBef>
              <a:buClr>
                <a:schemeClr val="bg1">
                  <a:lumMod val="50000"/>
                </a:schemeClr>
              </a:buClr>
            </a:pPr>
            <a:r>
              <a:rPr lang="en-US" sz="1600" b="1" dirty="0">
                <a:solidFill>
                  <a:srgbClr val="00B050"/>
                </a:solidFill>
              </a:rPr>
              <a:t>In-service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eight months before Mystic’s retirement </a:t>
            </a:r>
          </a:p>
          <a:p>
            <a:pPr marL="407988" lvl="1" indent="-184150">
              <a:lnSpc>
                <a:spcPts val="1920"/>
              </a:lnSpc>
              <a:spcBef>
                <a:spcPts val="100"/>
              </a:spcBef>
              <a:buClr>
                <a:schemeClr val="bg1">
                  <a:lumMod val="50000"/>
                </a:schemeClr>
              </a:buClr>
            </a:pPr>
            <a:r>
              <a:rPr lang="en-US" sz="1600" b="1" dirty="0">
                <a:solidFill>
                  <a:srgbClr val="00B050"/>
                </a:solidFill>
              </a:rPr>
              <a:t>Eliminates 1400 MW carbon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-emitting generation resource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E82A11-B398-2F4E-8715-8F1472967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16" y="5856145"/>
            <a:ext cx="9153216" cy="315664"/>
          </a:xfrm>
          <a:prstGeom prst="rect">
            <a:avLst/>
          </a:prstGeom>
        </p:spPr>
      </p:pic>
      <p:pic>
        <p:nvPicPr>
          <p:cNvPr id="8" name="Picture 7" descr="A large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C990F265-2FFD-794A-802E-5A34AFB1F0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47" t="627" r="19025" b="-627"/>
          <a:stretch/>
        </p:blipFill>
        <p:spPr>
          <a:xfrm>
            <a:off x="5951764" y="1595150"/>
            <a:ext cx="2941865" cy="38695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088582-FE36-EE40-9C17-ABAB81CB8E9C}"/>
              </a:ext>
            </a:extLst>
          </p:cNvPr>
          <p:cNvSpPr txBox="1"/>
          <p:nvPr/>
        </p:nvSpPr>
        <p:spPr>
          <a:xfrm>
            <a:off x="6122959" y="4117264"/>
            <a:ext cx="219718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Mystic Generating Station Everett, MA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974384-0D39-42DA-906A-1FE05803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85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5795130-7170-2B47-934F-23783B02C84B}"/>
              </a:ext>
            </a:extLst>
          </p:cNvPr>
          <p:cNvGraphicFramePr>
            <a:graphicFrameLocks noGrp="1"/>
          </p:cNvGraphicFramePr>
          <p:nvPr/>
        </p:nvGraphicFramePr>
        <p:xfrm>
          <a:off x="627017" y="1966256"/>
          <a:ext cx="3412589" cy="32388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2589">
                  <a:extLst>
                    <a:ext uri="{9D8B030D-6E8A-4147-A177-3AD203B41FA5}">
                      <a16:colId xmlns:a16="http://schemas.microsoft.com/office/drawing/2014/main" val="1786355296"/>
                    </a:ext>
                  </a:extLst>
                </a:gridCol>
              </a:tblGrid>
              <a:tr h="32388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Pursuing transmission investments </a:t>
                      </a:r>
                      <a:r>
                        <a:rPr lang="en-US" sz="1600" b="0" i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enable interconnection of 1,600 MW of offshore wind in our service territory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Efficient use of our rights of way and electric infrastructure </a:t>
                      </a:r>
                      <a:r>
                        <a:rPr lang="en-US" sz="1600" b="0" i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by co-optimizing reliability improvements and clean energy integration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Coordinated planning </a:t>
                      </a:r>
                      <a:r>
                        <a:rPr lang="en-US" sz="1600" b="0" i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additional interconnections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024069"/>
                  </a:ext>
                </a:extLst>
              </a:tr>
            </a:tbl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DB437892-C976-5245-B145-0A17C57D68CC}"/>
              </a:ext>
            </a:extLst>
          </p:cNvPr>
          <p:cNvSpPr/>
          <p:nvPr/>
        </p:nvSpPr>
        <p:spPr>
          <a:xfrm>
            <a:off x="346428" y="295489"/>
            <a:ext cx="81689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Integrating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Transmission Reliability Projects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Generation Interconnections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9DA01D5-70AA-B94E-A18A-D00826E22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6" y="5840715"/>
            <a:ext cx="9153216" cy="3156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D331D5F-619E-435B-A877-2239F90224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819"/>
          <a:stretch/>
        </p:blipFill>
        <p:spPr>
          <a:xfrm>
            <a:off x="4164775" y="1536668"/>
            <a:ext cx="4671305" cy="41827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7DB167-6B79-4A9B-A146-C8EDD7697CDD}"/>
              </a:ext>
            </a:extLst>
          </p:cNvPr>
          <p:cNvSpPr txBox="1"/>
          <p:nvPr/>
        </p:nvSpPr>
        <p:spPr>
          <a:xfrm>
            <a:off x="7498959" y="3804953"/>
            <a:ext cx="1326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1600 MW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E02683E-FF20-4E9C-A97D-67DC64308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020" y="4256072"/>
            <a:ext cx="511904" cy="5684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39A6928-1ECE-44AD-AA49-A26CC412A5DB}"/>
              </a:ext>
            </a:extLst>
          </p:cNvPr>
          <p:cNvSpPr txBox="1"/>
          <p:nvPr/>
        </p:nvSpPr>
        <p:spPr>
          <a:xfrm>
            <a:off x="5818893" y="1934016"/>
            <a:ext cx="1961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Reliability Upgrades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EB1CA0-F17F-48E1-A6C7-2D7AA72506AF}"/>
              </a:ext>
            </a:extLst>
          </p:cNvPr>
          <p:cNvSpPr txBox="1"/>
          <p:nvPr/>
        </p:nvSpPr>
        <p:spPr>
          <a:xfrm>
            <a:off x="4384693" y="5186758"/>
            <a:ext cx="3399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Additional potential interconnections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6FDA75B-AD7C-4FC7-A7A3-1885B1435F28}"/>
              </a:ext>
            </a:extLst>
          </p:cNvPr>
          <p:cNvSpPr/>
          <p:nvPr/>
        </p:nvSpPr>
        <p:spPr>
          <a:xfrm>
            <a:off x="7323288" y="2608464"/>
            <a:ext cx="1008831" cy="54176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rrow: Up 13">
            <a:extLst>
              <a:ext uri="{FF2B5EF4-FFF2-40B4-BE49-F238E27FC236}">
                <a16:creationId xmlns:a16="http://schemas.microsoft.com/office/drawing/2014/main" id="{8FC32302-07DA-4712-99F3-85F914BB82CB}"/>
              </a:ext>
            </a:extLst>
          </p:cNvPr>
          <p:cNvSpPr/>
          <p:nvPr/>
        </p:nvSpPr>
        <p:spPr>
          <a:xfrm>
            <a:off x="5182587" y="4461828"/>
            <a:ext cx="86538" cy="636481"/>
          </a:xfrm>
          <a:prstGeom prst="upArrow">
            <a:avLst>
              <a:gd name="adj1" fmla="val 50000"/>
              <a:gd name="adj2" fmla="val 1216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rrow: Up 26">
            <a:extLst>
              <a:ext uri="{FF2B5EF4-FFF2-40B4-BE49-F238E27FC236}">
                <a16:creationId xmlns:a16="http://schemas.microsoft.com/office/drawing/2014/main" id="{B1AFFC69-76F8-46D1-9670-B0AB4F99F874}"/>
              </a:ext>
            </a:extLst>
          </p:cNvPr>
          <p:cNvSpPr/>
          <p:nvPr/>
        </p:nvSpPr>
        <p:spPr>
          <a:xfrm>
            <a:off x="5908477" y="4461828"/>
            <a:ext cx="86538" cy="636481"/>
          </a:xfrm>
          <a:prstGeom prst="upArrow">
            <a:avLst>
              <a:gd name="adj1" fmla="val 50000"/>
              <a:gd name="adj2" fmla="val 1216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42B1A5E7-87B8-4267-9259-3D0F4E76AAFA}"/>
              </a:ext>
            </a:extLst>
          </p:cNvPr>
          <p:cNvSpPr/>
          <p:nvPr/>
        </p:nvSpPr>
        <p:spPr>
          <a:xfrm>
            <a:off x="7784434" y="3156829"/>
            <a:ext cx="86538" cy="471202"/>
          </a:xfrm>
          <a:prstGeom prst="upArrow">
            <a:avLst>
              <a:gd name="adj1" fmla="val 50000"/>
              <a:gd name="adj2" fmla="val 1216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Arrow: Up 28">
            <a:extLst>
              <a:ext uri="{FF2B5EF4-FFF2-40B4-BE49-F238E27FC236}">
                <a16:creationId xmlns:a16="http://schemas.microsoft.com/office/drawing/2014/main" id="{2E40572F-54E9-4023-8A70-45B5E326EE85}"/>
              </a:ext>
            </a:extLst>
          </p:cNvPr>
          <p:cNvSpPr/>
          <p:nvPr/>
        </p:nvSpPr>
        <p:spPr>
          <a:xfrm flipV="1">
            <a:off x="6710008" y="2291577"/>
            <a:ext cx="86538" cy="471202"/>
          </a:xfrm>
          <a:prstGeom prst="upArrow">
            <a:avLst>
              <a:gd name="adj1" fmla="val 50000"/>
              <a:gd name="adj2" fmla="val 1216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9B7603-7CE0-44DA-8E81-18BCB65762E3}"/>
              </a:ext>
            </a:extLst>
          </p:cNvPr>
          <p:cNvSpPr txBox="1"/>
          <p:nvPr/>
        </p:nvSpPr>
        <p:spPr>
          <a:xfrm>
            <a:off x="7411869" y="4024202"/>
            <a:ext cx="156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Interconnections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B939D-7F05-454C-84DD-F4CC7FBAA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285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6ACC8-E48E-4226-B9F9-9B9FD742F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4" y="256204"/>
            <a:ext cx="8572500" cy="858381"/>
          </a:xfrm>
        </p:spPr>
        <p:txBody>
          <a:bodyPr vert="horz" lIns="68580" tIns="34290" rIns="68580" bIns="34290" rtlCol="0" anchor="ctr" anchorCtr="0">
            <a:noAutofit/>
          </a:bodyPr>
          <a:lstStyle/>
          <a:p>
            <a:b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Deploying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Innovative Energy Storage Solution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meet customers’ energy needs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0D0DB4-147B-4356-B1A8-834E08A56D34}"/>
              </a:ext>
            </a:extLst>
          </p:cNvPr>
          <p:cNvSpPr txBox="1"/>
          <p:nvPr/>
        </p:nvSpPr>
        <p:spPr>
          <a:xfrm>
            <a:off x="420115" y="1852020"/>
            <a:ext cx="499661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marR="0" lvl="0" indent="-233363" algn="l" defTabSz="4572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prstClr val="white">
                  <a:lumMod val="50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Constructing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25 MW battery storage project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on Cape Cod to improve resiliency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1600" b="0" i="0" u="none" strike="sng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14313" marR="0" lvl="0" indent="-214313" algn="l" defTabSz="4572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prstClr val="white">
                  <a:lumMod val="50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Avoids a 13-mile line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through the Cape Cod National Seashore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14313" marR="0" lvl="0" indent="-214313" algn="l" defTabSz="4572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prstClr val="white">
                  <a:lumMod val="50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Located in Provincetown, the battery will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supply load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from Provincetown to Orleans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14313" marR="0" lvl="0" indent="-214313" algn="l" defTabSz="457200" rtl="0" eaLnBrk="1" fontAlgn="auto" latinLnBrk="0" hangingPunct="1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prstClr val="white">
                  <a:lumMod val="50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Project is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technically complex,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requiring extensive planning studies and innovative grid design solutions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3AF2414C-A6F7-3F49-8C9F-938960DCDF52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C85501-FFAE-6F4D-9BF2-FDE81EC151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6EC023C-5D55-A241-9EBA-3E8696A1B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16" y="5856145"/>
            <a:ext cx="9153216" cy="31566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22A10D2-991E-0942-87A1-0F5975EE3C8F}"/>
              </a:ext>
            </a:extLst>
          </p:cNvPr>
          <p:cNvCxnSpPr>
            <a:cxnSpLocks/>
          </p:cNvCxnSpPr>
          <p:nvPr/>
        </p:nvCxnSpPr>
        <p:spPr>
          <a:xfrm>
            <a:off x="4944840" y="1738943"/>
            <a:ext cx="0" cy="40554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FF158F6-42CC-43DA-AEEA-7C03BC25D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743" y="1696333"/>
            <a:ext cx="3330580" cy="351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14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F8D621-8426-1D4B-AD38-112440716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216" y="5856145"/>
            <a:ext cx="9153216" cy="315664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0C1504-6EBC-5142-9330-44F03104C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005662"/>
              </p:ext>
            </p:extLst>
          </p:nvPr>
        </p:nvGraphicFramePr>
        <p:xfrm>
          <a:off x="515440" y="1733345"/>
          <a:ext cx="4179848" cy="32055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79848">
                  <a:extLst>
                    <a:ext uri="{9D8B030D-6E8A-4147-A177-3AD203B41FA5}">
                      <a16:colId xmlns:a16="http://schemas.microsoft.com/office/drawing/2014/main" val="1786355296"/>
                    </a:ext>
                  </a:extLst>
                </a:gridCol>
              </a:tblGrid>
              <a:tr h="320553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ts val="218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1900" b="1" i="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</a:rPr>
                        <a:t>Grid solutions </a:t>
                      </a:r>
                      <a:r>
                        <a:rPr lang="en-US" sz="1900" b="0" i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Open Sans Extrabold" panose="020B0606030504020204" pitchFamily="34" charset="0"/>
                          <a:cs typeface="Arial" panose="020B0604020202020204" pitchFamily="34" charset="0"/>
                        </a:rPr>
                        <a:t>to enable power plant retirements and interconnect large-scale renewable resources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en-US" sz="800" b="0" i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Open Sans Extrabold" panose="020B0606030504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2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900" b="1" i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Strategic investments </a:t>
                      </a:r>
                      <a:r>
                        <a:rPr lang="en-US" sz="1900" b="0" i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support increasing customer-owned distributed generation</a:t>
                      </a:r>
                      <a:endParaRPr lang="en-US" sz="1900" b="0" i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Open Sans Extrabold" panose="020B0606030504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17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en-US" sz="1900" b="0" i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Open Sans Extrabold" panose="020B0606030504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>
                        <a:lnSpc>
                          <a:spcPts val="218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en-US" sz="1900" b="1" i="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Initiatives </a:t>
                      </a:r>
                      <a:r>
                        <a:rPr lang="en-US" sz="1900" b="0" i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replace aging infrastructure and improve system reliability and performance </a:t>
                      </a:r>
                      <a:endParaRPr lang="en-US" sz="1900" b="0" i="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Open Sans Extrabold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024069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55E5A0E-9F79-1D44-8D5D-2F229911FA72}"/>
              </a:ext>
            </a:extLst>
          </p:cNvPr>
          <p:cNvSpPr/>
          <p:nvPr/>
        </p:nvSpPr>
        <p:spPr>
          <a:xfrm>
            <a:off x="515439" y="471065"/>
            <a:ext cx="81689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Reliable, Cost-Effective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 Energy Future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2A4947-5B5B-F74B-B066-BF6947414395}"/>
              </a:ext>
            </a:extLst>
          </p:cNvPr>
          <p:cNvCxnSpPr>
            <a:cxnSpLocks/>
          </p:cNvCxnSpPr>
          <p:nvPr/>
        </p:nvCxnSpPr>
        <p:spPr>
          <a:xfrm>
            <a:off x="5054880" y="1689786"/>
            <a:ext cx="0" cy="30750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F46485-EAE1-4A27-9CAD-71A60174E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5501-FFAE-6F4D-9BF2-FDE81EC151D1}" type="slidenum">
              <a:rPr lang="en-US" smtClean="0"/>
              <a:t>13</a:t>
            </a:fld>
            <a:endParaRPr lang="en-US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7FBC3D3B-827A-4EBB-BEDB-AACBDC0AFE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482" y="1820619"/>
            <a:ext cx="3187700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944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LEI">
    <a:dk1>
      <a:srgbClr val="000000"/>
    </a:dk1>
    <a:lt1>
      <a:sysClr val="window" lastClr="FFFFFF"/>
    </a:lt1>
    <a:dk2>
      <a:srgbClr val="0A006C"/>
    </a:dk2>
    <a:lt2>
      <a:srgbClr val="F4EBD4"/>
    </a:lt2>
    <a:accent1>
      <a:srgbClr val="C0504D"/>
    </a:accent1>
    <a:accent2>
      <a:srgbClr val="8099CC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FF0000"/>
    </a:folHlink>
  </a:clrScheme>
  <a:fontScheme name="LEI">
    <a:majorFont>
      <a:latin typeface="Book Antiqua"/>
      <a:ea typeface=""/>
      <a:cs typeface=""/>
    </a:majorFont>
    <a:minorFont>
      <a:latin typeface="Book Antiqu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1405</TotalTime>
  <Words>1066</Words>
  <Application>Microsoft Office PowerPoint</Application>
  <PresentationFormat>On-screen Show (4:3)</PresentationFormat>
  <Paragraphs>153</Paragraphs>
  <Slides>13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Arial</vt:lpstr>
      <vt:lpstr>Book Antiqua</vt:lpstr>
      <vt:lpstr>Calibri</vt:lpstr>
      <vt:lpstr>Calibri Light</vt:lpstr>
      <vt:lpstr>Lucida Sans</vt:lpstr>
      <vt:lpstr>Open Sans</vt:lpstr>
      <vt:lpstr>Open Sans Extrabold</vt:lpstr>
      <vt:lpstr>Open Sans Semibold</vt:lpstr>
      <vt:lpstr>Wingdings</vt:lpstr>
      <vt:lpstr>Office Theme</vt:lpstr>
      <vt:lpstr>1_Office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Achieving decarbonization goals will Increase Electric Demand and Change Demand Dynamics</vt:lpstr>
      <vt:lpstr>PowerPoint Presentation</vt:lpstr>
      <vt:lpstr>PowerPoint Presentation</vt:lpstr>
      <vt:lpstr>Electric grid must be transformed to achieve Decarbonization Goals</vt:lpstr>
      <vt:lpstr>PowerPoint Presentation</vt:lpstr>
      <vt:lpstr>Enabling fossil plant retirement with a Reliable, Clean and Cost-Effective transmission solution </vt:lpstr>
      <vt:lpstr>PowerPoint Presentation</vt:lpstr>
      <vt:lpstr> Deploying Innovative Energy Storage Solution to meet customers’ energy needs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Meeting Customers’ Needs at a Critical Time  May 2020</dc:title>
  <dc:creator>Laurie A. Matthews</dc:creator>
  <cp:lastModifiedBy>Kimball, Andrew (EEA)</cp:lastModifiedBy>
  <cp:revision>115</cp:revision>
  <dcterms:created xsi:type="dcterms:W3CDTF">2020-11-02T19:25:45Z</dcterms:created>
  <dcterms:modified xsi:type="dcterms:W3CDTF">2021-02-01T15:42:30Z</dcterms:modified>
</cp:coreProperties>
</file>