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</p:sldMasterIdLst>
  <p:notesMasterIdLst>
    <p:notesMasterId r:id="rId14"/>
  </p:notesMasterIdLst>
  <p:sldIdLst>
    <p:sldId id="263" r:id="rId5"/>
    <p:sldId id="258" r:id="rId6"/>
    <p:sldId id="259" r:id="rId7"/>
    <p:sldId id="262" r:id="rId8"/>
    <p:sldId id="260" r:id="rId9"/>
    <p:sldId id="261" r:id="rId10"/>
    <p:sldId id="257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04" y="44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EB7DD-0318-4BE0-AFD5-6E6FF664B0A9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37F20-6C60-4946-B42C-D9E6F0F69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30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exeterassociates.com/wp-content/uploads/2014/05/blue-lines-3.jpg">
            <a:extLst>
              <a:ext uri="{FF2B5EF4-FFF2-40B4-BE49-F238E27FC236}">
                <a16:creationId xmlns:a16="http://schemas.microsoft.com/office/drawing/2014/main" id="{589673B2-E82C-426C-8635-1DC171181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6" r="1" b="1"/>
          <a:stretch/>
        </p:blipFill>
        <p:spPr bwMode="auto">
          <a:xfrm>
            <a:off x="-1" y="0"/>
            <a:ext cx="12188723" cy="392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423E804B-7ABB-462F-9A85-164E943412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7708" y="375532"/>
            <a:ext cx="10982761" cy="1329741"/>
          </a:xfrm>
        </p:spPr>
        <p:txBody>
          <a:bodyPr anchor="t">
            <a:no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Title</a:t>
            </a:r>
            <a:endParaRPr lang="en-US" sz="2800" spc="-50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F6687439-951A-4261-A2DA-99BD87EF58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7708" y="4117897"/>
            <a:ext cx="4600623" cy="7263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b="0" i="0" dirty="0"/>
            </a:lvl1pPr>
          </a:lstStyle>
          <a:p>
            <a:pPr marL="0" lvl="0" indent="0">
              <a:buNone/>
            </a:pPr>
            <a:r>
              <a:rPr lang="en-US" sz="2000" i="1" spc="-50" dirty="0"/>
              <a:t>Presenters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5F53909B-CD6D-471F-A3C9-235C260B06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7708" y="1828800"/>
            <a:ext cx="10982761" cy="1161928"/>
          </a:xfrm>
        </p:spPr>
        <p:txBody>
          <a:bodyPr/>
          <a:lstStyle>
            <a:lvl1pPr marL="0" indent="0">
              <a:buNone/>
              <a:defRPr sz="24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627D4BD-A81F-4A59-BF88-B82D88F721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5859" y="5042077"/>
            <a:ext cx="4600575" cy="35861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5pPr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8909902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9163-BDD3-4ABD-902B-A22F2A50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4B880F1-72E7-4A8D-B1AA-D2ADB04D8F3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MIO_LOGOPLACEHOLDER#" descr="http://exeterassociates.com/wp-content/uploads/2014/04/logo.png">
            <a:extLst>
              <a:ext uri="{FF2B5EF4-FFF2-40B4-BE49-F238E27FC236}">
                <a16:creationId xmlns:a16="http://schemas.microsoft.com/office/drawing/2014/main" id="{26159347-A4D5-4F30-85B9-685D20FBC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86" y="6347302"/>
            <a:ext cx="1326610" cy="424975"/>
          </a:xfrm>
          <a:prstGeom prst="rect">
            <a:avLst/>
          </a:prstGeom>
          <a:noFill/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703BF-93EE-49FB-B52C-4908F63AC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17DE3E-3D44-498E-89F9-C233CC8FBC96}"/>
              </a:ext>
            </a:extLst>
          </p:cNvPr>
          <p:cNvCxnSpPr/>
          <p:nvPr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1E74350-E0B0-4002-840C-322957E20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9DDAE4F-1D07-4EF8-9786-ADE21FB8946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8064" y="1261534"/>
            <a:ext cx="10964331" cy="4859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BEC8718-5761-4E17-BAE1-8C5C5EE13B0E}"/>
              </a:ext>
            </a:extLst>
          </p:cNvPr>
          <p:cNvCxnSpPr/>
          <p:nvPr userDrawn="1"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952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A9163-BDD3-4ABD-902B-A22F2A50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DC958D5-673A-452C-B8FF-2F9BB767DA8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MIO_LOGOPLACEHOLDER#" descr="http://exeterassociates.com/wp-content/uploads/2014/04/logo.png">
            <a:extLst>
              <a:ext uri="{FF2B5EF4-FFF2-40B4-BE49-F238E27FC236}">
                <a16:creationId xmlns:a16="http://schemas.microsoft.com/office/drawing/2014/main" id="{26159347-A4D5-4F30-85B9-685D20FBC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" y="6347302"/>
            <a:ext cx="1326610" cy="424975"/>
          </a:xfrm>
          <a:prstGeom prst="rect">
            <a:avLst/>
          </a:prstGeom>
          <a:noFill/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703BF-93EE-49FB-B52C-4908F63AC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17DE3E-3D44-498E-89F9-C233CC8FBC96}"/>
              </a:ext>
            </a:extLst>
          </p:cNvPr>
          <p:cNvCxnSpPr/>
          <p:nvPr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1E74350-E0B0-4002-840C-322957E20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9DDAE4F-1D07-4EF8-9786-ADE21FB8946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8064" y="1261534"/>
            <a:ext cx="10964331" cy="22627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63A7391-17FA-4C6B-897C-5BAF5556417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8064" y="3596217"/>
            <a:ext cx="10964331" cy="2444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99161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99C1E9A-093C-4F01-AD35-14FFB521B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3949" y="2093202"/>
            <a:ext cx="3758723" cy="1869197"/>
          </a:xfr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</a:lstStyle>
          <a:p>
            <a:pPr marL="0">
              <a:lnSpc>
                <a:spcPct val="110000"/>
              </a:lnSpc>
              <a:spcAft>
                <a:spcPts val="600"/>
              </a:spcAft>
            </a:pPr>
            <a:r>
              <a:rPr lang="en-US" sz="2400" kern="1200" dirty="0"/>
              <a:t>Section Title</a:t>
            </a:r>
            <a:endParaRPr lang="en-US" sz="2400" kern="1200" spc="-50" dirty="0"/>
          </a:p>
        </p:txBody>
      </p:sp>
      <p:pic>
        <p:nvPicPr>
          <p:cNvPr id="8" name="Picture 2" descr="http://exeterassociates.com/wp-content/uploads/2014/05/blue-lines-3.jpg">
            <a:extLst>
              <a:ext uri="{FF2B5EF4-FFF2-40B4-BE49-F238E27FC236}">
                <a16:creationId xmlns:a16="http://schemas.microsoft.com/office/drawing/2014/main" id="{06A5A0CC-CFD5-49C9-8E0B-2438ADFC88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9" r="16174"/>
          <a:stretch/>
        </p:blipFill>
        <p:spPr bwMode="auto">
          <a:xfrm>
            <a:off x="20" y="10"/>
            <a:ext cx="7743929" cy="6857990"/>
          </a:xfrm>
          <a:custGeom>
            <a:avLst/>
            <a:gdLst/>
            <a:ahLst/>
            <a:cxnLst/>
            <a:rect l="l" t="t" r="r" b="b"/>
            <a:pathLst>
              <a:path w="7743949" h="6858000">
                <a:moveTo>
                  <a:pt x="956085" y="2071857"/>
                </a:moveTo>
                <a:cubicBezTo>
                  <a:pt x="956085" y="2071857"/>
                  <a:pt x="956085" y="2071857"/>
                  <a:pt x="4999548" y="2071857"/>
                </a:cubicBezTo>
                <a:cubicBezTo>
                  <a:pt x="5252811" y="2071857"/>
                  <a:pt x="5497339" y="2211072"/>
                  <a:pt x="5619604" y="2437296"/>
                </a:cubicBezTo>
                <a:cubicBezTo>
                  <a:pt x="5619604" y="2437296"/>
                  <a:pt x="5619604" y="2437296"/>
                  <a:pt x="7645701" y="5926372"/>
                </a:cubicBezTo>
                <a:cubicBezTo>
                  <a:pt x="7776699" y="6143896"/>
                  <a:pt x="7776699" y="6422327"/>
                  <a:pt x="7645701" y="6639850"/>
                </a:cubicBezTo>
                <a:cubicBezTo>
                  <a:pt x="7645701" y="6639850"/>
                  <a:pt x="7645701" y="6639850"/>
                  <a:pt x="7538856" y="6823844"/>
                </a:cubicBezTo>
                <a:lnTo>
                  <a:pt x="7519022" y="6858000"/>
                </a:lnTo>
                <a:lnTo>
                  <a:pt x="0" y="6858000"/>
                </a:lnTo>
                <a:lnTo>
                  <a:pt x="0" y="3003362"/>
                </a:lnTo>
                <a:lnTo>
                  <a:pt x="144017" y="2754282"/>
                </a:lnTo>
                <a:cubicBezTo>
                  <a:pt x="203181" y="2651956"/>
                  <a:pt x="264254" y="2546330"/>
                  <a:pt x="327296" y="2437296"/>
                </a:cubicBezTo>
                <a:cubicBezTo>
                  <a:pt x="458294" y="2211072"/>
                  <a:pt x="694090" y="2071857"/>
                  <a:pt x="956085" y="2071857"/>
                </a:cubicBezTo>
                <a:close/>
                <a:moveTo>
                  <a:pt x="0" y="0"/>
                </a:moveTo>
                <a:lnTo>
                  <a:pt x="6600525" y="0"/>
                </a:lnTo>
                <a:lnTo>
                  <a:pt x="6486618" y="196155"/>
                </a:lnTo>
                <a:cubicBezTo>
                  <a:pt x="6261242" y="584267"/>
                  <a:pt x="5994130" y="1044253"/>
                  <a:pt x="5677553" y="1589421"/>
                </a:cubicBezTo>
                <a:cubicBezTo>
                  <a:pt x="5555288" y="1815646"/>
                  <a:pt x="5310759" y="1954861"/>
                  <a:pt x="5057496" y="1954861"/>
                </a:cubicBezTo>
                <a:cubicBezTo>
                  <a:pt x="5057496" y="1954861"/>
                  <a:pt x="5057496" y="1954861"/>
                  <a:pt x="1014033" y="1954861"/>
                </a:cubicBezTo>
                <a:cubicBezTo>
                  <a:pt x="752038" y="1954861"/>
                  <a:pt x="516243" y="1815646"/>
                  <a:pt x="385244" y="1589421"/>
                </a:cubicBezTo>
                <a:cubicBezTo>
                  <a:pt x="385244" y="1589421"/>
                  <a:pt x="385244" y="1589421"/>
                  <a:pt x="69234" y="1042874"/>
                </a:cubicBezTo>
                <a:lnTo>
                  <a:pt x="0" y="9231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E226A715-E2CE-4A80-9BF1-F91D74AAA1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43948" y="1560624"/>
            <a:ext cx="3758723" cy="532579"/>
          </a:xfr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</a:lstStyle>
          <a:p>
            <a:pPr marL="0" indent="0">
              <a:buNone/>
            </a:pPr>
            <a:r>
              <a:rPr lang="en-US" i="1" kern="1200" spc="-50" dirty="0"/>
              <a:t>Grouping</a:t>
            </a:r>
          </a:p>
        </p:txBody>
      </p:sp>
      <p:pic>
        <p:nvPicPr>
          <p:cNvPr id="5" name="Picture 2" descr="http://exeterassociates.com/wp-content/uploads/2014/05/blue-lines-3.jpg">
            <a:extLst>
              <a:ext uri="{FF2B5EF4-FFF2-40B4-BE49-F238E27FC236}">
                <a16:creationId xmlns:a16="http://schemas.microsoft.com/office/drawing/2014/main" id="{97689D71-7287-4B31-A707-AE209D8830F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9" r="16174"/>
          <a:stretch/>
        </p:blipFill>
        <p:spPr bwMode="auto">
          <a:xfrm>
            <a:off x="20" y="10"/>
            <a:ext cx="7743929" cy="6857990"/>
          </a:xfrm>
          <a:custGeom>
            <a:avLst/>
            <a:gdLst/>
            <a:ahLst/>
            <a:cxnLst/>
            <a:rect l="l" t="t" r="r" b="b"/>
            <a:pathLst>
              <a:path w="7743949" h="6858000">
                <a:moveTo>
                  <a:pt x="956085" y="2071857"/>
                </a:moveTo>
                <a:cubicBezTo>
                  <a:pt x="956085" y="2071857"/>
                  <a:pt x="956085" y="2071857"/>
                  <a:pt x="4999548" y="2071857"/>
                </a:cubicBezTo>
                <a:cubicBezTo>
                  <a:pt x="5252811" y="2071857"/>
                  <a:pt x="5497339" y="2211072"/>
                  <a:pt x="5619604" y="2437296"/>
                </a:cubicBezTo>
                <a:cubicBezTo>
                  <a:pt x="5619604" y="2437296"/>
                  <a:pt x="5619604" y="2437296"/>
                  <a:pt x="7645701" y="5926372"/>
                </a:cubicBezTo>
                <a:cubicBezTo>
                  <a:pt x="7776699" y="6143896"/>
                  <a:pt x="7776699" y="6422327"/>
                  <a:pt x="7645701" y="6639850"/>
                </a:cubicBezTo>
                <a:cubicBezTo>
                  <a:pt x="7645701" y="6639850"/>
                  <a:pt x="7645701" y="6639850"/>
                  <a:pt x="7538856" y="6823844"/>
                </a:cubicBezTo>
                <a:lnTo>
                  <a:pt x="7519022" y="6858000"/>
                </a:lnTo>
                <a:lnTo>
                  <a:pt x="0" y="6858000"/>
                </a:lnTo>
                <a:lnTo>
                  <a:pt x="0" y="3003362"/>
                </a:lnTo>
                <a:lnTo>
                  <a:pt x="144017" y="2754282"/>
                </a:lnTo>
                <a:cubicBezTo>
                  <a:pt x="203181" y="2651956"/>
                  <a:pt x="264254" y="2546330"/>
                  <a:pt x="327296" y="2437296"/>
                </a:cubicBezTo>
                <a:cubicBezTo>
                  <a:pt x="458294" y="2211072"/>
                  <a:pt x="694090" y="2071857"/>
                  <a:pt x="956085" y="2071857"/>
                </a:cubicBezTo>
                <a:close/>
                <a:moveTo>
                  <a:pt x="0" y="0"/>
                </a:moveTo>
                <a:lnTo>
                  <a:pt x="6600525" y="0"/>
                </a:lnTo>
                <a:lnTo>
                  <a:pt x="6486618" y="196155"/>
                </a:lnTo>
                <a:cubicBezTo>
                  <a:pt x="6261242" y="584267"/>
                  <a:pt x="5994130" y="1044253"/>
                  <a:pt x="5677553" y="1589421"/>
                </a:cubicBezTo>
                <a:cubicBezTo>
                  <a:pt x="5555288" y="1815646"/>
                  <a:pt x="5310759" y="1954861"/>
                  <a:pt x="5057496" y="1954861"/>
                </a:cubicBezTo>
                <a:cubicBezTo>
                  <a:pt x="5057496" y="1954861"/>
                  <a:pt x="5057496" y="1954861"/>
                  <a:pt x="1014033" y="1954861"/>
                </a:cubicBezTo>
                <a:cubicBezTo>
                  <a:pt x="752038" y="1954861"/>
                  <a:pt x="516243" y="1815646"/>
                  <a:pt x="385244" y="1589421"/>
                </a:cubicBezTo>
                <a:cubicBezTo>
                  <a:pt x="385244" y="1589421"/>
                  <a:pt x="385244" y="1589421"/>
                  <a:pt x="69234" y="1042874"/>
                </a:cubicBezTo>
                <a:lnTo>
                  <a:pt x="0" y="9231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60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C8A926-DC20-4763-9C9C-2CE1CC8E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4B880F1-72E7-4A8D-B1AA-D2ADB04D8F3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C2A55E2-1161-46BB-95CC-155037FD0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7" y="136525"/>
            <a:ext cx="11002433" cy="933061"/>
          </a:xfrm>
        </p:spPr>
        <p:txBody>
          <a:bodyPr vert="horz" lIns="91440" tIns="45720" rIns="91440" bIns="45720" rtlCol="0" anchor="ctr">
            <a:normAutofit fontScale="90000"/>
          </a:bodyPr>
          <a:lstStyle>
            <a:lvl1pPr marL="347663" indent="-347663">
              <a:defRPr lang="en-US" cap="none" baseline="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MIO_LOGOPLACEHOLDER#" descr="http://exeterassociates.com/wp-content/uploads/2014/04/logo.png">
            <a:extLst>
              <a:ext uri="{FF2B5EF4-FFF2-40B4-BE49-F238E27FC236}">
                <a16:creationId xmlns:a16="http://schemas.microsoft.com/office/drawing/2014/main" id="{92AE99D0-95C6-42EB-A561-9D9A0D5C1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" y="6347302"/>
            <a:ext cx="1326610" cy="424975"/>
          </a:xfrm>
          <a:prstGeom prst="rect">
            <a:avLst/>
          </a:prstGeom>
          <a:noFill/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E70BF2-6E9E-4477-A7E3-C966470EBA88}"/>
              </a:ext>
            </a:extLst>
          </p:cNvPr>
          <p:cNvCxnSpPr/>
          <p:nvPr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195884-E879-400E-8D81-1157C3494CE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538" y="1201738"/>
            <a:ext cx="5402262" cy="4910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A4CEB34-5105-4350-93F1-2EFAC11E38D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72200" y="1201737"/>
            <a:ext cx="5402263" cy="49106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MIO_LOGOPLACEHOLDER#" descr="http://exeterassociates.com/wp-content/uploads/2014/04/logo.png">
            <a:extLst>
              <a:ext uri="{FF2B5EF4-FFF2-40B4-BE49-F238E27FC236}">
                <a16:creationId xmlns:a16="http://schemas.microsoft.com/office/drawing/2014/main" id="{7EEB0293-6132-4299-9662-4828D63812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" y="6347302"/>
            <a:ext cx="1326610" cy="424975"/>
          </a:xfrm>
          <a:prstGeom prst="rect">
            <a:avLst/>
          </a:prstGeom>
          <a:noFill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49D478-D9BB-4FFD-87E3-45674A3EBE0E}"/>
              </a:ext>
            </a:extLst>
          </p:cNvPr>
          <p:cNvCxnSpPr/>
          <p:nvPr userDrawn="1"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310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B6EE0-B7E6-450B-8162-3855D58EE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066" y="1248352"/>
            <a:ext cx="5384272" cy="58044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2FAB75-3E4E-42D6-8B60-CDC85C41F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9132" y="1238244"/>
            <a:ext cx="5393267" cy="58044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4C1A59-5E71-4824-9301-9442C594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4B880F1-72E7-4A8D-B1AA-D2ADB04D8F3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MIO_LOGOPLACEHOLDER#" descr="http://exeterassociates.com/wp-content/uploads/2014/04/logo.png">
            <a:extLst>
              <a:ext uri="{FF2B5EF4-FFF2-40B4-BE49-F238E27FC236}">
                <a16:creationId xmlns:a16="http://schemas.microsoft.com/office/drawing/2014/main" id="{C0CD6E53-772B-4BB6-BE58-D2599571F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" y="6347302"/>
            <a:ext cx="1326610" cy="424975"/>
          </a:xfrm>
          <a:prstGeom prst="rect">
            <a:avLst/>
          </a:prstGeom>
          <a:noFill/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04B6AC3-E976-45D0-AE68-C38D6EB1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662FF8D-AA18-404A-851D-A48A43C889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538" y="1905000"/>
            <a:ext cx="5384800" cy="421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E8D650A-547F-42E2-8071-8CD9B6DC8E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89132" y="1905000"/>
            <a:ext cx="5393267" cy="421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F619F4-270C-453E-80A3-BFB6E9E30450}"/>
              </a:ext>
            </a:extLst>
          </p:cNvPr>
          <p:cNvCxnSpPr/>
          <p:nvPr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MIO_LOGOPLACEHOLDER#" descr="http://exeterassociates.com/wp-content/uploads/2014/04/logo.png">
            <a:extLst>
              <a:ext uri="{FF2B5EF4-FFF2-40B4-BE49-F238E27FC236}">
                <a16:creationId xmlns:a16="http://schemas.microsoft.com/office/drawing/2014/main" id="{DCC64736-5078-427E-A86D-29A4FC36B1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" y="6347302"/>
            <a:ext cx="1326610" cy="424975"/>
          </a:xfrm>
          <a:prstGeom prst="rect">
            <a:avLst/>
          </a:prstGeom>
          <a:noFill/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624AA6-2B1E-4000-9EEF-3479BE3D1FC0}"/>
              </a:ext>
            </a:extLst>
          </p:cNvPr>
          <p:cNvCxnSpPr/>
          <p:nvPr userDrawn="1"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446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CDB65E-45E2-4E67-A346-7E9AE87CA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4B880F1-72E7-4A8D-B1AA-D2ADB04D8F38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MIO_LOGOPLACEHOLDER#" descr="http://exeterassociates.com/wp-content/uploads/2014/04/logo.png">
            <a:extLst>
              <a:ext uri="{FF2B5EF4-FFF2-40B4-BE49-F238E27FC236}">
                <a16:creationId xmlns:a16="http://schemas.microsoft.com/office/drawing/2014/main" id="{14BE9039-D417-4535-A5F8-05AE475A7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" y="6347302"/>
            <a:ext cx="1326610" cy="424975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435F42E-4BE9-436E-932D-E0FDF294F6B4}"/>
              </a:ext>
            </a:extLst>
          </p:cNvPr>
          <p:cNvCxnSpPr/>
          <p:nvPr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F7DA80-82E3-4008-BE4E-A9AF55C87C8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B35E631-4675-443D-A794-44399021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0" name="MIO_LOGOPLACEHOLDER#" descr="http://exeterassociates.com/wp-content/uploads/2014/04/logo.png">
            <a:extLst>
              <a:ext uri="{FF2B5EF4-FFF2-40B4-BE49-F238E27FC236}">
                <a16:creationId xmlns:a16="http://schemas.microsoft.com/office/drawing/2014/main" id="{773F2193-4529-424A-8CB4-6E2F3C4F38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" y="6347302"/>
            <a:ext cx="1326610" cy="424975"/>
          </a:xfrm>
          <a:prstGeom prst="rect">
            <a:avLst/>
          </a:prstGeom>
          <a:noFill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DA2784-29A0-44AE-97BC-23FE5D2CC851}"/>
              </a:ext>
            </a:extLst>
          </p:cNvPr>
          <p:cNvCxnSpPr/>
          <p:nvPr userDrawn="1"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496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7E735-7612-476C-88B9-8A8CBD992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559983-78A8-44C2-A428-48E2F1C6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4B880F1-72E7-4A8D-B1AA-D2ADB04D8F3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MIO_LOGOPLACEHOLDER#" descr="http://exeterassociates.com/wp-content/uploads/2014/04/logo.png">
            <a:extLst>
              <a:ext uri="{FF2B5EF4-FFF2-40B4-BE49-F238E27FC236}">
                <a16:creationId xmlns:a16="http://schemas.microsoft.com/office/drawing/2014/main" id="{926C65CE-D9EA-4BD8-814D-A83008F1A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86" y="6347302"/>
            <a:ext cx="1326610" cy="424975"/>
          </a:xfrm>
          <a:prstGeom prst="rect">
            <a:avLst/>
          </a:prstGeom>
          <a:noFill/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3567CB-2BCB-47AB-ABF0-359A95DF819F}"/>
              </a:ext>
            </a:extLst>
          </p:cNvPr>
          <p:cNvCxnSpPr/>
          <p:nvPr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1B56C7-ED5C-4D8E-9CFD-DB357AE67B3C}"/>
              </a:ext>
            </a:extLst>
          </p:cNvPr>
          <p:cNvCxnSpPr/>
          <p:nvPr userDrawn="1"/>
        </p:nvCxnSpPr>
        <p:spPr>
          <a:xfrm>
            <a:off x="0" y="6189133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083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302CD0-2ACA-4D73-9A59-B3A94061A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5" y="136525"/>
            <a:ext cx="10964335" cy="1031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36AD2-4F2F-42ED-AB06-3E750FB18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065" y="1278469"/>
            <a:ext cx="10964333" cy="4842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A072D-C5E3-4439-BEA1-F5C278F7B8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A95AE-5F0E-4367-8B34-EAAF3CAC84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390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1DC958D5-673A-452C-B8FF-2F9BB767DA8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MIO_LOGOPLACEHOLDER#" descr="http://exeterassociates.com/wp-content/uploads/2014/04/logo.png">
            <a:extLst>
              <a:ext uri="{FF2B5EF4-FFF2-40B4-BE49-F238E27FC236}">
                <a16:creationId xmlns:a16="http://schemas.microsoft.com/office/drawing/2014/main" id="{E70641CC-94FB-4034-ABFE-68EEA659D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" y="6347302"/>
            <a:ext cx="1326610" cy="424975"/>
          </a:xfrm>
          <a:prstGeom prst="rect">
            <a:avLst/>
          </a:prstGeom>
          <a:noFill/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17B9046-E185-4BB4-B6C9-197C451A4C5B}"/>
              </a:ext>
            </a:extLst>
          </p:cNvPr>
          <p:cNvCxnSpPr/>
          <p:nvPr/>
        </p:nvCxnSpPr>
        <p:spPr>
          <a:xfrm>
            <a:off x="0" y="6172199"/>
            <a:ext cx="12192000" cy="0"/>
          </a:xfrm>
          <a:prstGeom prst="line">
            <a:avLst/>
          </a:prstGeom>
          <a:ln w="38100">
            <a:solidFill>
              <a:srgbClr val="3E5E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39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152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A65860D-F0C5-4659-8F6F-3E781C58A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5" y="136525"/>
            <a:ext cx="10964335" cy="1031875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6A74EA-B170-4DAA-8BAD-7FE6519675C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8064" y="1261534"/>
            <a:ext cx="10964331" cy="4859863"/>
          </a:xfrm>
        </p:spPr>
        <p:txBody>
          <a:bodyPr>
            <a:normAutofit fontScale="92500"/>
          </a:bodyPr>
          <a:lstStyle/>
          <a:p>
            <a:r>
              <a:rPr lang="en-US" dirty="0"/>
              <a:t>A recent </a:t>
            </a:r>
            <a:r>
              <a:rPr lang="en-US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report</a:t>
            </a:r>
            <a:r>
              <a:rPr lang="en-US" dirty="0"/>
              <a:t> comparing the governance and practices in the six ISOs/RTOs under the jurisdiction of FERC is available on the NESCOE website:</a:t>
            </a:r>
          </a:p>
          <a:p>
            <a:pPr lvl="1"/>
            <a:r>
              <a:rPr lang="en-US" dirty="0"/>
              <a:t>California ISO (CAISO), ISO New England (ISO-NE), New York ISO (NYISO), Midcontinent Independent System Operator (MISO), PJM Interconnection (PJM) and Southwest Power Pool (SPP)</a:t>
            </a:r>
          </a:p>
          <a:p>
            <a:r>
              <a:rPr lang="en-US" dirty="0"/>
              <a:t>Reports compares four key areas across the ISOs/RTOs: </a:t>
            </a:r>
          </a:p>
          <a:p>
            <a:pPr lvl="1"/>
            <a:r>
              <a:rPr lang="en-US" dirty="0"/>
              <a:t>Stakeholder structure and processes; </a:t>
            </a:r>
          </a:p>
          <a:p>
            <a:pPr lvl="1"/>
            <a:r>
              <a:rPr lang="en-US" dirty="0"/>
              <a:t>Section 205 filing right responsibilities under the Federal Power Act; </a:t>
            </a:r>
          </a:p>
          <a:p>
            <a:pPr lvl="1"/>
            <a:r>
              <a:rPr lang="en-US" dirty="0"/>
              <a:t>Boards of directors’ structure and practices; and </a:t>
            </a:r>
          </a:p>
          <a:p>
            <a:pPr lvl="1"/>
            <a:r>
              <a:rPr lang="en-US" dirty="0"/>
              <a:t>Associated roles and responsibilities of state utility commissions, state agencies, and regional state committees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1D75F95-980E-4D49-B838-246FC7D3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80F1-72E7-4A8D-B1AA-D2ADB04D8F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89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311DA5-17C6-4F0A-8943-07C4700B4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3905" y="6356350"/>
            <a:ext cx="2743200" cy="365125"/>
          </a:xfrm>
        </p:spPr>
        <p:txBody>
          <a:bodyPr/>
          <a:lstStyle/>
          <a:p>
            <a:fld id="{44B880F1-72E7-4A8D-B1AA-D2ADB04D8F3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DC1ED8-8572-45EE-9481-C02D2DE0F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5" y="136525"/>
            <a:ext cx="10964335" cy="1031875"/>
          </a:xfrm>
        </p:spPr>
        <p:txBody>
          <a:bodyPr/>
          <a:lstStyle/>
          <a:p>
            <a:r>
              <a:rPr lang="en-US" dirty="0"/>
              <a:t>Stakeholder Structure and Process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58D2D23-8C55-4A2C-8397-75C853515E78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842819066"/>
              </p:ext>
            </p:extLst>
          </p:nvPr>
        </p:nvGraphicFramePr>
        <p:xfrm>
          <a:off x="617538" y="1262063"/>
          <a:ext cx="10964858" cy="4451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6112">
                  <a:extLst>
                    <a:ext uri="{9D8B030D-6E8A-4147-A177-3AD203B41FA5}">
                      <a16:colId xmlns:a16="http://schemas.microsoft.com/office/drawing/2014/main" val="4017592657"/>
                    </a:ext>
                  </a:extLst>
                </a:gridCol>
                <a:gridCol w="1499791">
                  <a:extLst>
                    <a:ext uri="{9D8B030D-6E8A-4147-A177-3AD203B41FA5}">
                      <a16:colId xmlns:a16="http://schemas.microsoft.com/office/drawing/2014/main" val="3903553588"/>
                    </a:ext>
                  </a:extLst>
                </a:gridCol>
                <a:gridCol w="1499791">
                  <a:extLst>
                    <a:ext uri="{9D8B030D-6E8A-4147-A177-3AD203B41FA5}">
                      <a16:colId xmlns:a16="http://schemas.microsoft.com/office/drawing/2014/main" val="546541365"/>
                    </a:ext>
                  </a:extLst>
                </a:gridCol>
                <a:gridCol w="1499791">
                  <a:extLst>
                    <a:ext uri="{9D8B030D-6E8A-4147-A177-3AD203B41FA5}">
                      <a16:colId xmlns:a16="http://schemas.microsoft.com/office/drawing/2014/main" val="1227072211"/>
                    </a:ext>
                  </a:extLst>
                </a:gridCol>
                <a:gridCol w="1499791">
                  <a:extLst>
                    <a:ext uri="{9D8B030D-6E8A-4147-A177-3AD203B41FA5}">
                      <a16:colId xmlns:a16="http://schemas.microsoft.com/office/drawing/2014/main" val="686644024"/>
                    </a:ext>
                  </a:extLst>
                </a:gridCol>
                <a:gridCol w="1499791">
                  <a:extLst>
                    <a:ext uri="{9D8B030D-6E8A-4147-A177-3AD203B41FA5}">
                      <a16:colId xmlns:a16="http://schemas.microsoft.com/office/drawing/2014/main" val="1793353863"/>
                    </a:ext>
                  </a:extLst>
                </a:gridCol>
                <a:gridCol w="1499791">
                  <a:extLst>
                    <a:ext uri="{9D8B030D-6E8A-4147-A177-3AD203B41FA5}">
                      <a16:colId xmlns:a16="http://schemas.microsoft.com/office/drawing/2014/main" val="2877017617"/>
                    </a:ext>
                  </a:extLst>
                </a:gridCol>
              </a:tblGrid>
              <a:tr h="1354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AREA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CAISO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ISO-NE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MISO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NYISO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PJM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SPP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3185867576"/>
                  </a:ext>
                </a:extLst>
              </a:tr>
              <a:tr h="135466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Open to Public?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  <a:highlight>
                            <a:srgbClr val="FFFF00"/>
                          </a:highlight>
                        </a:rPr>
                        <a:t>No</a:t>
                      </a:r>
                      <a:r>
                        <a:rPr lang="en-US" sz="1500" spc="-30" baseline="30000" dirty="0">
                          <a:effectLst/>
                          <a:highlight>
                            <a:srgbClr val="FFFF00"/>
                          </a:highlight>
                        </a:rPr>
                        <a:t>[1]</a:t>
                      </a:r>
                      <a:endParaRPr lang="en-US" sz="1500" dirty="0">
                        <a:effectLst/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78197615"/>
                  </a:ext>
                </a:extLst>
              </a:tr>
              <a:tr h="436449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Senior Committee 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Participants Committee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Advisory Committee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Management Committee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Members Committee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Markets &amp; Operations Policy Committee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2808624568"/>
                  </a:ext>
                </a:extLst>
              </a:tr>
              <a:tr h="285957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Voting Stakeholders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NEPOOL members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MISO members</a:t>
                      </a:r>
                      <a:r>
                        <a:rPr lang="en-US" sz="1500" spc="-30" baseline="30000" dirty="0">
                          <a:effectLst/>
                        </a:rPr>
                        <a:t>[2]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NYISO voting members 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PJM members</a:t>
                      </a:r>
                      <a:r>
                        <a:rPr lang="en-US" sz="1500" spc="-30" baseline="30000">
                          <a:effectLst/>
                        </a:rPr>
                        <a:t>[3]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>
                          <a:effectLst/>
                        </a:rPr>
                        <a:t>SPP members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3005810472"/>
                  </a:ext>
                </a:extLst>
              </a:tr>
              <a:tr h="635407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Non-Voting Participating Stakeholders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Stakeholders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 err="1">
                          <a:effectLst/>
                        </a:rPr>
                        <a:t>NESCOE</a:t>
                      </a:r>
                      <a:r>
                        <a:rPr lang="en-US" sz="1500" spc="-30" dirty="0">
                          <a:effectLst/>
                        </a:rPr>
                        <a:t> (and state commissions)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Non-members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</a:rPr>
                        <a:t>NYISO non-voting members</a:t>
                      </a:r>
                      <a:endParaRPr lang="en-US" sz="1500" dirty="0">
                        <a:effectLst/>
                      </a:endParaRPr>
                    </a:p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</a:rPr>
                        <a:t>NY DPS/PSC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Non-members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Non-members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2173272392"/>
                  </a:ext>
                </a:extLst>
              </a:tr>
              <a:tr h="484916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Sponsor Issues/Proposals in the Stakeholder Process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Stakeholders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  <a:highlight>
                            <a:srgbClr val="FFFF00"/>
                          </a:highlight>
                        </a:rPr>
                        <a:t>NEPOOL members</a:t>
                      </a:r>
                      <a:endParaRPr lang="en-US" sz="15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  <a:highlight>
                            <a:srgbClr val="FFFF00"/>
                          </a:highlight>
                        </a:rPr>
                        <a:t>NESCOE</a:t>
                      </a:r>
                      <a:endParaRPr lang="en-US" sz="1500" dirty="0">
                        <a:effectLst/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Stakeholders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NYISO members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Stakeholders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Stakeholders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3796944123"/>
                  </a:ext>
                </a:extLst>
              </a:tr>
              <a:tr h="285957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Senior Committee Voting Approach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6 weighted sectors (66%/60%)</a:t>
                      </a:r>
                      <a:r>
                        <a:rPr lang="en-US" sz="1500" spc="-30" baseline="30000">
                          <a:effectLst/>
                        </a:rPr>
                        <a:t>[4]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10 weighted sectors (66%)</a:t>
                      </a:r>
                      <a:r>
                        <a:rPr lang="en-US" sz="1500" spc="-30" baseline="30000">
                          <a:effectLst/>
                        </a:rPr>
                        <a:t>[5]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5 weighted sectors (58%)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5 weighted sectors (66%)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2 weighted sectors (66%)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2544365710"/>
                  </a:ext>
                </a:extLst>
              </a:tr>
              <a:tr h="285957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Appeals Process</a:t>
                      </a:r>
                      <a:br>
                        <a:rPr lang="en-US" sz="1500" dirty="0">
                          <a:effectLst/>
                        </a:rPr>
                      </a:br>
                      <a:r>
                        <a:rPr lang="en-US" sz="1500" dirty="0">
                          <a:effectLst/>
                        </a:rPr>
                        <a:t>(to whom)?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 (Board)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 (Participants Committee)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 (Management Committee/Board)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Yes (Board)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3456005014"/>
                  </a:ext>
                </a:extLst>
              </a:tr>
              <a:tr h="285957">
                <a:tc gridSpan="7">
                  <a:txBody>
                    <a:bodyPr/>
                    <a:lstStyle/>
                    <a:p>
                      <a:pPr marL="569913" marR="0" lvl="0" indent="-5699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algun Gothic" panose="020B0503020000020004" pitchFamily="34" charset="-127"/>
                          <a:cs typeface="Calibri" panose="020F0502020204030204" pitchFamily="34" charset="0"/>
                        </a:rPr>
                        <a:t>Note:</a:t>
                      </a: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algun Gothic" panose="020B0503020000020004" pitchFamily="34" charset="-127"/>
                          <a:cs typeface="Calibri" panose="020F0502020204030204" pitchFamily="34" charset="0"/>
                        </a:rPr>
                        <a:t>	</a:t>
                      </a:r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matrix is focused on how stakeholders provide feedback on proposals and not necessarily the transmission planning process or other regional stakeholder processes that may be in place.</a:t>
                      </a:r>
                      <a:endParaRPr lang="en-US" sz="13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marL="569913" marR="0" indent="-569913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500" b="1" dirty="0">
                        <a:effectLst/>
                        <a:latin typeface="+mn-lt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499444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742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82FDC8-F0DF-4CAA-AD13-7D6F5F4D4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3905" y="6356350"/>
            <a:ext cx="2743200" cy="365125"/>
          </a:xfrm>
        </p:spPr>
        <p:txBody>
          <a:bodyPr/>
          <a:lstStyle/>
          <a:p>
            <a:fld id="{44B880F1-72E7-4A8D-B1AA-D2ADB04D8F3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1FB55A-2C24-4A70-9B10-286B86AB6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5" y="136525"/>
            <a:ext cx="10964335" cy="1031875"/>
          </a:xfrm>
        </p:spPr>
        <p:txBody>
          <a:bodyPr/>
          <a:lstStyle/>
          <a:p>
            <a:r>
              <a:rPr lang="en-US" dirty="0"/>
              <a:t>Board Composition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5BAD69F-471A-4191-A3EB-00F826767090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408662510"/>
              </p:ext>
            </p:extLst>
          </p:nvPr>
        </p:nvGraphicFramePr>
        <p:xfrm>
          <a:off x="617538" y="1262063"/>
          <a:ext cx="10963656" cy="41313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3784039010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4227655965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737490359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659764827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96520137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2036050150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905574538"/>
                    </a:ext>
                  </a:extLst>
                </a:gridCol>
              </a:tblGrid>
              <a:tr h="1836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AREA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CAISO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ISO-NE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MISO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NYISO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PJM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SPP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extLst>
                  <a:ext uri="{0D108BD9-81ED-4DB2-BD59-A6C34878D82A}">
                    <a16:rowId xmlns:a16="http://schemas.microsoft.com/office/drawing/2014/main" val="4001596779"/>
                  </a:ext>
                </a:extLst>
              </a:tr>
              <a:tr h="220181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Total # of Directors 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5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10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10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10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10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10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extLst>
                  <a:ext uri="{0D108BD9-81ED-4DB2-BD59-A6C34878D82A}">
                    <a16:rowId xmlns:a16="http://schemas.microsoft.com/office/drawing/2014/main" val="1257130953"/>
                  </a:ext>
                </a:extLst>
              </a:tr>
              <a:tr h="380579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Includes ISO/RTO CEO (</a:t>
                      </a:r>
                      <a:r>
                        <a:rPr lang="en-US" sz="1500" i="1" dirty="0">
                          <a:effectLst/>
                        </a:rPr>
                        <a:t>ex officio</a:t>
                      </a:r>
                      <a:r>
                        <a:rPr lang="en-US" sz="1500" dirty="0">
                          <a:effectLst/>
                        </a:rPr>
                        <a:t>)?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extLst>
                  <a:ext uri="{0D108BD9-81ED-4DB2-BD59-A6C34878D82A}">
                    <a16:rowId xmlns:a16="http://schemas.microsoft.com/office/drawing/2014/main" val="2364008120"/>
                  </a:ext>
                </a:extLst>
              </a:tr>
              <a:tr h="183664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Length of Term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3 years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3 years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3 years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4 years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3 years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3 years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extLst>
                  <a:ext uri="{0D108BD9-81ED-4DB2-BD59-A6C34878D82A}">
                    <a16:rowId xmlns:a16="http://schemas.microsoft.com/office/drawing/2014/main" val="867032451"/>
                  </a:ext>
                </a:extLst>
              </a:tr>
              <a:tr h="160676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Qualifications (number of directors that must meet qualification)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Corporate leadership and cross-section of industry skills (5)</a:t>
                      </a: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Cross-section of industry skills including consumer advocacy/retail rate regulation (6)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Electric industry (3)</a:t>
                      </a: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Corporate leadership (6)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 operations (1)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 planning (1)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Markets (1)</a:t>
                      </a: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Corporate leadership or cross-section of industry skills (6)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 industry (3)</a:t>
                      </a: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Corporate leadership or cross-section of industry skills (4)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Operation of transmission utility (1)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 operations &amp; system planning (1)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Markets (1)</a:t>
                      </a: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Corporate leadership or cross-section of industry skills (9)</a:t>
                      </a:r>
                    </a:p>
                  </a:txBody>
                  <a:tcPr marL="33713" marR="33713" marT="0" marB="0"/>
                </a:tc>
                <a:extLst>
                  <a:ext uri="{0D108BD9-81ED-4DB2-BD59-A6C34878D82A}">
                    <a16:rowId xmlns:a16="http://schemas.microsoft.com/office/drawing/2014/main" val="804967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3242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0CE6B1-D503-490D-8912-06C41772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3905" y="6356350"/>
            <a:ext cx="2743200" cy="365125"/>
          </a:xfrm>
        </p:spPr>
        <p:txBody>
          <a:bodyPr/>
          <a:lstStyle/>
          <a:p>
            <a:fld id="{44B880F1-72E7-4A8D-B1AA-D2ADB04D8F3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F0C858-2787-4379-A0CA-BB7B39553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5" y="136525"/>
            <a:ext cx="10964335" cy="1031875"/>
          </a:xfrm>
        </p:spPr>
        <p:txBody>
          <a:bodyPr/>
          <a:lstStyle/>
          <a:p>
            <a:r>
              <a:rPr lang="en-US" dirty="0"/>
              <a:t>Board Stakeholder Engagement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F3697BB-CB8A-4674-8545-AC70399C65DB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720626692"/>
              </p:ext>
            </p:extLst>
          </p:nvPr>
        </p:nvGraphicFramePr>
        <p:xfrm>
          <a:off x="617538" y="1262063"/>
          <a:ext cx="10963656" cy="3409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3784039010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4227655965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737490359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659764827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96520137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2036050150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905574538"/>
                    </a:ext>
                  </a:extLst>
                </a:gridCol>
              </a:tblGrid>
              <a:tr h="2010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AREA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CAISO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ISO-NE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MISO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NYISO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PJM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SPP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3713" marR="33713" marT="0" marB="0"/>
                </a:tc>
                <a:extLst>
                  <a:ext uri="{0D108BD9-81ED-4DB2-BD59-A6C34878D82A}">
                    <a16:rowId xmlns:a16="http://schemas.microsoft.com/office/drawing/2014/main" val="4001596779"/>
                  </a:ext>
                </a:extLst>
              </a:tr>
              <a:tr h="1585854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Other Board Attendance Meeting Requirements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111125" marR="0" lvl="0" indent="-111125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</a:rPr>
                        <a:t>Sector meeting</a:t>
                      </a:r>
                      <a:endParaRPr lang="en-US" sz="1500" dirty="0">
                        <a:effectLst/>
                      </a:endParaRPr>
                    </a:p>
                    <a:p>
                      <a:pPr marL="111125" marR="0" lvl="0" indent="-111125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</a:rPr>
                        <a:t>State official meetings</a:t>
                      </a:r>
                      <a:endParaRPr lang="en-US" sz="1500" dirty="0">
                        <a:effectLst/>
                      </a:endParaRPr>
                    </a:p>
                    <a:p>
                      <a:pPr marL="111125" marR="0" lvl="0" indent="-111125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</a:rPr>
                        <a:t>Board State Commission meetings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111125" marR="0" lvl="0" indent="-1111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 topic discussions</a:t>
                      </a:r>
                    </a:p>
                    <a:p>
                      <a:pPr marL="111125" marR="0" lvl="0" indent="-1111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Special quarterly Advisory Committee</a:t>
                      </a:r>
                    </a:p>
                    <a:p>
                      <a:pPr marL="111125" marR="0" lvl="0" indent="-1111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Membership meetings</a:t>
                      </a: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Liaison Subcommittee</a:t>
                      </a: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111125" marR="0" lvl="0" indent="-1111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i="1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 </a:t>
                      </a:r>
                      <a:r>
                        <a:rPr lang="en-US" sz="1500" i="1" kern="1200" spc="-3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parte</a:t>
                      </a:r>
                      <a:r>
                        <a:rPr lang="en-US" sz="1500" i="1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sector meetings</a:t>
                      </a:r>
                    </a:p>
                    <a:p>
                      <a:pPr marL="111125" marR="0" lvl="0" indent="-1111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Liaison Committee</a:t>
                      </a:r>
                    </a:p>
                    <a:p>
                      <a:pPr marL="111125" marR="0" lvl="0" indent="-1111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 Sessions</a:t>
                      </a: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Annual membership meeting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2511308220"/>
                  </a:ext>
                </a:extLst>
              </a:tr>
              <a:tr h="141189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Board Stakeholder Meeting Attendance</a:t>
                      </a:r>
                      <a:br>
                        <a:rPr lang="en-US" sz="1500" dirty="0">
                          <a:effectLst/>
                        </a:rPr>
                      </a:br>
                      <a:r>
                        <a:rPr lang="en-US" sz="1500" dirty="0">
                          <a:effectLst/>
                        </a:rPr>
                        <a:t>(# of Board Members)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Each Participants Committee (1)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Each Advisory Committee (10)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Each Management Committee, Business Issues Committee, Operating Committee (1)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5139" marR="35139" marT="0" marB="0"/>
                </a:tc>
                <a:extLst>
                  <a:ext uri="{0D108BD9-81ED-4DB2-BD59-A6C34878D82A}">
                    <a16:rowId xmlns:a16="http://schemas.microsoft.com/office/drawing/2014/main" val="1103467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695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A2400E-C9AC-47F3-B113-CC7511A3A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3905" y="6356350"/>
            <a:ext cx="2743200" cy="365125"/>
          </a:xfrm>
        </p:spPr>
        <p:txBody>
          <a:bodyPr/>
          <a:lstStyle/>
          <a:p>
            <a:fld id="{44B880F1-72E7-4A8D-B1AA-D2ADB04D8F3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CD69BE7-BA35-48F2-AAD9-2DE17A056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5" y="136525"/>
            <a:ext cx="10964335" cy="1031875"/>
          </a:xfrm>
        </p:spPr>
        <p:txBody>
          <a:bodyPr/>
          <a:lstStyle/>
          <a:p>
            <a:r>
              <a:rPr lang="en-US" dirty="0"/>
              <a:t>Director Selection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8313FBD-EB10-42DE-B866-1EB1E3ECAF30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119506927"/>
              </p:ext>
            </p:extLst>
          </p:nvPr>
        </p:nvGraphicFramePr>
        <p:xfrm>
          <a:off x="617538" y="1262063"/>
          <a:ext cx="10963656" cy="46342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111304859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2101718721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4044736232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02385668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873266009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694237463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1552766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AREA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CAISO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ISO-NE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MISO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NYISO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PJM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SPP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3751534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Term Limit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3 full terms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3 full consecutive terms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3 full terms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5 full terms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None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32541586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Age Limit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70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75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75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None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1434904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In-Region Preference?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No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No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No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1325489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Nominating Committee Composition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6 sectors (36)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  <a:highlight>
                            <a:srgbClr val="FFFF00"/>
                          </a:highlight>
                        </a:rPr>
                        <a:t>Directors (7)</a:t>
                      </a:r>
                      <a:endParaRPr lang="en-US" sz="15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  <a:highlight>
                            <a:srgbClr val="FFFF00"/>
                          </a:highlight>
                        </a:rPr>
                        <a:t>NEPOOL members (6)</a:t>
                      </a:r>
                      <a:endParaRPr lang="en-US" sz="15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  <a:highlight>
                            <a:srgbClr val="FFFF00"/>
                          </a:highlight>
                        </a:rPr>
                        <a:t>NECPUC (1)</a:t>
                      </a:r>
                      <a:endParaRPr lang="en-US" sz="1500" dirty="0">
                        <a:effectLst/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Directors (3)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Advisory Committee (2)</a:t>
                      </a: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Management Committee</a:t>
                      </a: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Directors (3)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PJM members (5)</a:t>
                      </a:r>
                      <a:r>
                        <a:rPr lang="en-US" sz="1500" kern="1200" spc="-3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[6]</a:t>
                      </a: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SPP CEO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Board Chair</a:t>
                      </a:r>
                    </a:p>
                    <a:p>
                      <a:pPr marL="112713" marR="0" lvl="0" indent="-112713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kern="1200" spc="-3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SPP members (9)</a:t>
                      </a: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4294681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Minimum number of candidates per position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4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1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2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3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1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38694445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Initial Approval Entity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Governor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Participants Committee </a:t>
                      </a:r>
                      <a:br>
                        <a:rPr lang="en-US" sz="1500" spc="-30" dirty="0">
                          <a:effectLst/>
                        </a:rPr>
                      </a:br>
                      <a:r>
                        <a:rPr lang="en-US" sz="1200" spc="-30" dirty="0">
                          <a:effectLst/>
                        </a:rPr>
                        <a:t>(6 weighted sectors of 70%)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Board</a:t>
                      </a:r>
                      <a:r>
                        <a:rPr lang="en-US" sz="1500" spc="-30" baseline="30000" dirty="0">
                          <a:effectLst/>
                        </a:rPr>
                        <a:t>[7]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2181717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Final Approval Entity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State Senate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Board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MISO members</a:t>
                      </a:r>
                      <a:r>
                        <a:rPr lang="en-US" sz="1500" spc="-30" baseline="30000" dirty="0">
                          <a:effectLst/>
                        </a:rPr>
                        <a:t>[8]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Board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Members Committee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SPP Members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11666935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Final Approval Threshold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Majority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Majority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5 weighted sectors (50%)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2 weighted sectors (66%)</a:t>
                      </a:r>
                      <a:r>
                        <a:rPr lang="en-US" sz="1500" spc="-30" baseline="30000" dirty="0">
                          <a:effectLst/>
                        </a:rPr>
                        <a:t>[9]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1723594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effectLst/>
                        </a:rPr>
                        <a:t>Group or Individual Vote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30" dirty="0">
                          <a:effectLst/>
                        </a:rPr>
                        <a:t>Individual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30" dirty="0">
                          <a:effectLst/>
                        </a:rPr>
                        <a:t>Group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30" dirty="0">
                          <a:effectLst/>
                        </a:rPr>
                        <a:t>Individual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30" dirty="0">
                          <a:effectLst/>
                        </a:rPr>
                        <a:t>Individual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30" dirty="0">
                          <a:effectLst/>
                        </a:rPr>
                        <a:t>Individual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30" dirty="0">
                          <a:effectLst/>
                        </a:rPr>
                        <a:t>Individual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2185696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489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2B4147-597C-40A2-9B98-3637FF209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3905" y="6356350"/>
            <a:ext cx="2743200" cy="365125"/>
          </a:xfrm>
        </p:spPr>
        <p:txBody>
          <a:bodyPr/>
          <a:lstStyle/>
          <a:p>
            <a:fld id="{44B880F1-72E7-4A8D-B1AA-D2ADB04D8F3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112FF6-594D-4129-8087-AB87C691C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5" y="136525"/>
            <a:ext cx="10964335" cy="1031875"/>
          </a:xfrm>
        </p:spPr>
        <p:txBody>
          <a:bodyPr>
            <a:noAutofit/>
          </a:bodyPr>
          <a:lstStyle/>
          <a:p>
            <a:r>
              <a:rPr lang="en-US" dirty="0"/>
              <a:t>Board Meetings, Communications and Decision Making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E38D32C-9CDD-4124-8B4C-33B0C3A8EF92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34219755"/>
              </p:ext>
            </p:extLst>
          </p:nvPr>
        </p:nvGraphicFramePr>
        <p:xfrm>
          <a:off x="617538" y="1262063"/>
          <a:ext cx="10963656" cy="38875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3807461491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1884209462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179997083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2660971227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1999179039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739913091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15301026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500" dirty="0">
                          <a:effectLst/>
                        </a:rPr>
                        <a:t>AREA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500" dirty="0">
                          <a:effectLst/>
                        </a:rPr>
                        <a:t>CAISO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500">
                          <a:effectLst/>
                        </a:rPr>
                        <a:t>ISO-NE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500">
                          <a:effectLst/>
                        </a:rPr>
                        <a:t>MISO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500">
                          <a:effectLst/>
                        </a:rPr>
                        <a:t>NYISO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500">
                          <a:effectLst/>
                        </a:rPr>
                        <a:t>PJM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500">
                          <a:effectLst/>
                        </a:rPr>
                        <a:t>SPP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3663695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Meetings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Open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  <a:highlight>
                            <a:srgbClr val="FFFF00"/>
                          </a:highlight>
                        </a:rPr>
                        <a:t>Closed</a:t>
                      </a:r>
                      <a:endParaRPr lang="en-US" sz="1500" dirty="0">
                        <a:effectLst/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Open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Closed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Closed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Open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3975100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Attendees (beyond Board and ISO/RTO Management)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Stakeholders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Stakeholders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119063" marR="0" lvl="0" indent="-11906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</a:rPr>
                        <a:t>NY DPS/PSC</a:t>
                      </a:r>
                      <a:endParaRPr lang="en-US" sz="1500" dirty="0">
                        <a:effectLst/>
                      </a:endParaRPr>
                    </a:p>
                    <a:p>
                      <a:pPr marL="119063" marR="0" lvl="0" indent="-11906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</a:rPr>
                        <a:t>FERC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None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119063" marR="0" lvl="0" indent="-11906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</a:rPr>
                        <a:t>Members Committee</a:t>
                      </a:r>
                      <a:endParaRPr lang="en-US" sz="1500" dirty="0">
                        <a:effectLst/>
                      </a:endParaRPr>
                    </a:p>
                    <a:p>
                      <a:pPr marL="119063" marR="0" lvl="0" indent="-11906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500" spc="-30" dirty="0">
                          <a:effectLst/>
                        </a:rPr>
                        <a:t>Stakeholders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2747927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Agendas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Public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Public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Public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Stakeholders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Board only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Public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16333303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Minutes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Public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Board only </a:t>
                      </a:r>
                      <a:r>
                        <a:rPr lang="en-US" sz="1200" spc="-30" dirty="0">
                          <a:effectLst/>
                        </a:rPr>
                        <a:t>(summary provided to Participants Committee)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Public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Public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Board only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Public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6696824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Meeting Materials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Public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Board only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Public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Board only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Board only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Public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914878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Approves Regulatory Filings?</a:t>
                      </a:r>
                      <a:r>
                        <a:rPr lang="en-US" sz="1500" baseline="30000" dirty="0">
                          <a:effectLst/>
                        </a:rPr>
                        <a:t>[10]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Yes</a:t>
                      </a:r>
                      <a:r>
                        <a:rPr lang="en-US" sz="1500" baseline="30000" dirty="0">
                          <a:effectLst/>
                        </a:rPr>
                        <a:t>[11]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1856598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ISO/RTO CEO Vote?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N/A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No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No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2498714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Quorum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2/3</a:t>
                      </a:r>
                      <a:r>
                        <a:rPr lang="en-US" sz="1500" spc="-30" baseline="30000">
                          <a:effectLst/>
                        </a:rPr>
                        <a:t>rd</a:t>
                      </a:r>
                      <a:r>
                        <a:rPr lang="en-US" sz="1500" spc="-30">
                          <a:effectLst/>
                        </a:rPr>
                        <a:t> of directors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 of elected directors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Majority of directors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>
                          <a:effectLst/>
                        </a:rPr>
                        <a:t>6 directors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 of elected directors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 of directors plus one additional director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3215284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dirty="0">
                          <a:effectLst/>
                        </a:rPr>
                        <a:t>Approval Threshold</a:t>
                      </a:r>
                      <a:r>
                        <a:rPr lang="en-US" sz="1500" baseline="30000" dirty="0">
                          <a:effectLst/>
                        </a:rPr>
                        <a:t> [12]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500" spc="-30" dirty="0">
                          <a:effectLst/>
                        </a:rPr>
                        <a:t>Majority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830" marR="36830" marT="0" marB="0"/>
                </a:tc>
                <a:extLst>
                  <a:ext uri="{0D108BD9-81ED-4DB2-BD59-A6C34878D82A}">
                    <a16:rowId xmlns:a16="http://schemas.microsoft.com/office/drawing/2014/main" val="4096550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952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B73CE9-80D9-44A2-A6C6-808FFAB63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3905" y="6356350"/>
            <a:ext cx="2743200" cy="365125"/>
          </a:xfrm>
        </p:spPr>
        <p:txBody>
          <a:bodyPr/>
          <a:lstStyle/>
          <a:p>
            <a:fld id="{44B880F1-72E7-4A8D-B1AA-D2ADB04D8F3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CF63D9-51CC-4CFE-8014-72B4FAF10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5" y="136525"/>
            <a:ext cx="10964335" cy="1031875"/>
          </a:xfrm>
        </p:spPr>
        <p:txBody>
          <a:bodyPr anchor="t">
            <a:noAutofit/>
          </a:bodyPr>
          <a:lstStyle/>
          <a:p>
            <a:r>
              <a:rPr lang="en-US" dirty="0"/>
              <a:t>Role of States in ISO/RTO Governance and Practices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7643AAE9-AF54-47EF-9848-A73D3AD2524D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888418932"/>
              </p:ext>
            </p:extLst>
          </p:nvPr>
        </p:nvGraphicFramePr>
        <p:xfrm>
          <a:off x="617538" y="1262063"/>
          <a:ext cx="10963656" cy="47654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913706116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4151048428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975884140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2881664464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800891771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508579672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2463241383"/>
                    </a:ext>
                  </a:extLst>
                </a:gridCol>
              </a:tblGrid>
              <a:tr h="2430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AREA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CAISO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ISO-NE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MISO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>
                          <a:effectLst/>
                        </a:rPr>
                        <a:t>NYISO</a:t>
                      </a:r>
                      <a:endParaRPr lang="en-US" sz="150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>
                          <a:effectLst/>
                        </a:rPr>
                        <a:t>PJM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500" dirty="0" err="1">
                          <a:effectLst/>
                        </a:rPr>
                        <a:t>SPP</a:t>
                      </a:r>
                      <a:endParaRPr lang="en-US" sz="15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extLst>
                  <a:ext uri="{0D108BD9-81ED-4DB2-BD59-A6C34878D82A}">
                    <a16:rowId xmlns:a16="http://schemas.microsoft.com/office/drawing/2014/main" val="2318026861"/>
                  </a:ext>
                </a:extLst>
              </a:tr>
              <a:tr h="407917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dirty="0">
                          <a:effectLst/>
                        </a:rPr>
                        <a:t>State Commission / </a:t>
                      </a:r>
                      <a:br>
                        <a:rPr lang="en-US" sz="1350" dirty="0">
                          <a:effectLst/>
                        </a:rPr>
                      </a:br>
                      <a:r>
                        <a:rPr lang="en-US" sz="1350" dirty="0">
                          <a:effectLst/>
                        </a:rPr>
                        <a:t>State Committee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350" spc="-30" dirty="0" err="1">
                          <a:effectLst/>
                        </a:rPr>
                        <a:t>CPUC</a:t>
                      </a:r>
                      <a:r>
                        <a:rPr lang="en-US" sz="1350" spc="-30" dirty="0">
                          <a:effectLst/>
                        </a:rPr>
                        <a:t> and CEC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350" spc="-30" dirty="0">
                          <a:effectLst/>
                        </a:rPr>
                        <a:t>NESCOE and NECPUC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OMS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350" spc="-30" dirty="0">
                          <a:effectLst/>
                        </a:rPr>
                        <a:t>PSC and NY DPS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>
                          <a:effectLst/>
                        </a:rPr>
                        <a:t>OPSI</a:t>
                      </a:r>
                      <a:endParaRPr lang="en-US" sz="135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>
                          <a:effectLst/>
                        </a:rPr>
                        <a:t>RSC</a:t>
                      </a:r>
                      <a:endParaRPr lang="en-US" sz="135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extLst>
                  <a:ext uri="{0D108BD9-81ED-4DB2-BD59-A6C34878D82A}">
                    <a16:rowId xmlns:a16="http://schemas.microsoft.com/office/drawing/2014/main" val="3671245756"/>
                  </a:ext>
                </a:extLst>
              </a:tr>
              <a:tr h="407917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dirty="0">
                          <a:effectLst/>
                        </a:rPr>
                        <a:t>Sponsor Issues/Proposals in Stakeholder Process?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Yes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NESCOE only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>
                          <a:effectLst/>
                        </a:rPr>
                        <a:t>Yes</a:t>
                      </a:r>
                      <a:endParaRPr lang="en-US" sz="135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Yes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Yes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Yes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extLst>
                  <a:ext uri="{0D108BD9-81ED-4DB2-BD59-A6C34878D82A}">
                    <a16:rowId xmlns:a16="http://schemas.microsoft.com/office/drawing/2014/main" val="2489976500"/>
                  </a:ext>
                </a:extLst>
              </a:tr>
              <a:tr h="407917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dirty="0">
                          <a:effectLst/>
                        </a:rPr>
                        <a:t>Role in Stakeholder Process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Non-voting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u="sng" spc="-30" dirty="0">
                          <a:effectLst/>
                        </a:rPr>
                        <a:t>Non-voting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Voting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u="sng" spc="-30">
                          <a:effectLst/>
                        </a:rPr>
                        <a:t>Non-voting</a:t>
                      </a:r>
                      <a:endParaRPr lang="en-US" sz="135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u="sng" spc="-30" dirty="0">
                          <a:effectLst/>
                        </a:rPr>
                        <a:t>Non-voting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u="sng" spc="-30">
                          <a:effectLst/>
                        </a:rPr>
                        <a:t>Non-voting</a:t>
                      </a:r>
                      <a:endParaRPr lang="en-US" sz="135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extLst>
                  <a:ext uri="{0D108BD9-81ED-4DB2-BD59-A6C34878D82A}">
                    <a16:rowId xmlns:a16="http://schemas.microsoft.com/office/drawing/2014/main" val="2007454053"/>
                  </a:ext>
                </a:extLst>
              </a:tr>
              <a:tr h="1019792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dirty="0">
                          <a:effectLst/>
                        </a:rPr>
                        <a:t>Board Nomination Role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u="sng" spc="-30" dirty="0">
                          <a:effectLst/>
                        </a:rPr>
                        <a:t>None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NECPUC: 1 seat on Nomination Committee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dirty="0">
                          <a:effectLst/>
                        </a:rPr>
                        <a:t>State Regulatory Authorities or Public Consumer Advocates sector member</a:t>
                      </a:r>
                      <a:r>
                        <a:rPr lang="en-US" sz="1350" baseline="30000" dirty="0">
                          <a:effectLst/>
                        </a:rPr>
                        <a:t>[13]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u="sng" spc="-30" dirty="0">
                          <a:effectLst/>
                        </a:rPr>
                        <a:t>None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u="sng" spc="-30" dirty="0">
                          <a:effectLst/>
                        </a:rPr>
                        <a:t>None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u="sng" spc="-30" dirty="0">
                          <a:effectLst/>
                        </a:rPr>
                        <a:t>None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extLst>
                  <a:ext uri="{0D108BD9-81ED-4DB2-BD59-A6C34878D82A}">
                    <a16:rowId xmlns:a16="http://schemas.microsoft.com/office/drawing/2014/main" val="67233002"/>
                  </a:ext>
                </a:extLst>
              </a:tr>
              <a:tr h="502520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dirty="0">
                          <a:effectLst/>
                        </a:rPr>
                        <a:t>Board Engagement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spc="-30" dirty="0">
                          <a:effectLst/>
                        </a:rPr>
                        <a:t>None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200" spc="-30" dirty="0">
                          <a:effectLst/>
                          <a:highlight>
                            <a:srgbClr val="FFFF00"/>
                          </a:highlight>
                        </a:rPr>
                        <a:t>State official meetings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200" u="sng" spc="-30" dirty="0">
                          <a:effectLst/>
                          <a:highlight>
                            <a:srgbClr val="FFFF00"/>
                          </a:highlight>
                        </a:rPr>
                        <a:t>Board liaison meeting with State Commission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spc="-30" dirty="0">
                          <a:effectLst/>
                        </a:rPr>
                        <a:t>None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spc="-30" dirty="0">
                          <a:effectLst/>
                        </a:rPr>
                        <a:t>Liaison Subcommittee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200" u="sng" spc="-30" dirty="0">
                          <a:effectLst/>
                        </a:rPr>
                        <a:t>OPSI annual meeting</a:t>
                      </a:r>
                      <a:endParaRPr lang="en-US" sz="1200" dirty="0">
                        <a:effectLst/>
                      </a:endParaRPr>
                    </a:p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200" spc="-30" dirty="0">
                          <a:effectLst/>
                        </a:rPr>
                        <a:t>General Sessions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spc="-30" dirty="0">
                          <a:effectLst/>
                        </a:rPr>
                        <a:t>None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extLst>
                  <a:ext uri="{0D108BD9-81ED-4DB2-BD59-A6C34878D82A}">
                    <a16:rowId xmlns:a16="http://schemas.microsoft.com/office/drawing/2014/main" val="1760459525"/>
                  </a:ext>
                </a:extLst>
              </a:tr>
              <a:tr h="203958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dirty="0">
                          <a:effectLst/>
                        </a:rPr>
                        <a:t>Board Meeting Role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>
                          <a:effectLst/>
                        </a:rPr>
                        <a:t>Participant</a:t>
                      </a:r>
                      <a:endParaRPr lang="en-US" sz="135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>
                          <a:effectLst/>
                        </a:rPr>
                        <a:t>None</a:t>
                      </a:r>
                      <a:endParaRPr lang="en-US" sz="135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Participant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Participant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None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350" spc="-30" dirty="0">
                          <a:effectLst/>
                        </a:rPr>
                        <a:t>Participant</a:t>
                      </a:r>
                      <a:endParaRPr lang="en-US" sz="135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extLst>
                  <a:ext uri="{0D108BD9-81ED-4DB2-BD59-A6C34878D82A}">
                    <a16:rowId xmlns:a16="http://schemas.microsoft.com/office/drawing/2014/main" val="1765824254"/>
                  </a:ext>
                </a:extLst>
              </a:tr>
              <a:tr h="914366">
                <a:tc>
                  <a:txBody>
                    <a:bodyPr/>
                    <a:lstStyle/>
                    <a:p>
                      <a:pPr marL="0" marR="196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</a:rPr>
                        <a:t>Form of Section 205 Filing Rights (where an entity files on their behalf)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spc="-30" dirty="0">
                          <a:effectLst/>
                        </a:rPr>
                        <a:t>None 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112713" marR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200" u="sng" spc="-30" dirty="0">
                          <a:effectLst/>
                          <a:highlight>
                            <a:srgbClr val="FFFF00"/>
                          </a:highlight>
                        </a:rPr>
                        <a:t>NESCOE: Transmission Cost Allocation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112713" marR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200" spc="-30" dirty="0">
                          <a:effectLst/>
                          <a:highlight>
                            <a:srgbClr val="FFFF00"/>
                          </a:highlight>
                        </a:rPr>
                        <a:t>NESCOE: Participants Committee Supported Proposal</a:t>
                      </a:r>
                      <a:endParaRPr lang="en-US" sz="1200" dirty="0">
                        <a:effectLst/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u="sng" spc="-30" dirty="0">
                          <a:effectLst/>
                        </a:rPr>
                        <a:t>Transmission Cost Allocation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spc="-30" dirty="0">
                          <a:effectLst/>
                        </a:rPr>
                        <a:t>None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spc="-30" dirty="0">
                          <a:effectLst/>
                        </a:rPr>
                        <a:t>None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tc>
                  <a:txBody>
                    <a:bodyPr/>
                    <a:lstStyle/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200" u="sng" spc="-30" dirty="0">
                          <a:effectLst/>
                        </a:rPr>
                        <a:t>Transmission Planning &amp; Cost Allocation</a:t>
                      </a:r>
                      <a:endParaRPr lang="en-US" sz="1200" dirty="0">
                        <a:effectLst/>
                      </a:endParaRPr>
                    </a:p>
                    <a:p>
                      <a:pPr marL="112713" marR="0" lvl="0" indent="-112713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200" u="sng" spc="-30" dirty="0">
                          <a:effectLst/>
                        </a:rPr>
                        <a:t>Resource Adequacy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/>
                </a:tc>
                <a:extLst>
                  <a:ext uri="{0D108BD9-81ED-4DB2-BD59-A6C34878D82A}">
                    <a16:rowId xmlns:a16="http://schemas.microsoft.com/office/drawing/2014/main" val="901097781"/>
                  </a:ext>
                </a:extLst>
              </a:tr>
              <a:tr h="253044">
                <a:tc gridSpan="7">
                  <a:txBody>
                    <a:bodyPr/>
                    <a:lstStyle/>
                    <a:p>
                      <a:pPr marL="0" marR="19685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algun Gothic" panose="020B0503020000020004" pitchFamily="34" charset="-127"/>
                          <a:cs typeface="Calibri" panose="020F0502020204030204" pitchFamily="34" charset="0"/>
                        </a:rPr>
                        <a:t>Note:</a:t>
                      </a: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algun Gothic" panose="020B0503020000020004" pitchFamily="34" charset="-127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Underlined items reflect differences from other participating stakeholders.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marL="112713" marR="0" indent="-112713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endParaRPr lang="en-US" sz="13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marL="112713" marR="0" lvl="0" indent="-112713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endParaRPr lang="en-US" sz="1300" dirty="0">
                        <a:effectLst/>
                        <a:latin typeface="Verdana" panose="020B0604030504040204" pitchFamily="34" charset="0"/>
                        <a:ea typeface="Malgun Gothic" panose="020B0503020000020004" pitchFamily="34" charset="-127"/>
                        <a:cs typeface="Calibri" panose="020F0502020204030204" pitchFamily="34" charset="0"/>
                      </a:endParaRPr>
                    </a:p>
                  </a:txBody>
                  <a:tcPr marL="36404" marR="36404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94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174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16AD39-C92C-4B38-8F01-F3060BF5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3905" y="6356350"/>
            <a:ext cx="2743200" cy="365125"/>
          </a:xfrm>
        </p:spPr>
        <p:txBody>
          <a:bodyPr/>
          <a:lstStyle/>
          <a:p>
            <a:fld id="{44B880F1-72E7-4A8D-B1AA-D2ADB04D8F3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88BB2B1E-10E0-40EE-B96F-F03F837FD09E}"/>
              </a:ext>
            </a:extLst>
          </p:cNvPr>
          <p:cNvSpPr txBox="1">
            <a:spLocks/>
          </p:cNvSpPr>
          <p:nvPr/>
        </p:nvSpPr>
        <p:spPr>
          <a:xfrm>
            <a:off x="618065" y="136525"/>
            <a:ext cx="10964335" cy="10318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Endnotes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F8961847-E984-461E-BBE7-2187A9E02509}"/>
              </a:ext>
            </a:extLst>
          </p:cNvPr>
          <p:cNvSpPr txBox="1">
            <a:spLocks/>
          </p:cNvSpPr>
          <p:nvPr/>
        </p:nvSpPr>
        <p:spPr>
          <a:xfrm>
            <a:off x="618064" y="1261534"/>
            <a:ext cx="10964331" cy="48598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36C195-C96F-40BB-AE2B-1E2019C6DC22}"/>
              </a:ext>
            </a:extLst>
          </p:cNvPr>
          <p:cNvSpPr txBox="1"/>
          <p:nvPr/>
        </p:nvSpPr>
        <p:spPr>
          <a:xfrm>
            <a:off x="378031" y="1162869"/>
            <a:ext cx="11435937" cy="4381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2575" marR="0" indent="-282575">
              <a:lnSpc>
                <a:spcPct val="115000"/>
              </a:lnSpc>
              <a:spcBef>
                <a:spcPts val="200"/>
              </a:spcBef>
              <a:spcAft>
                <a:spcPts val="3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[1]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ISO-NE transmission planning stakeholder process is open to the public.</a:t>
            </a:r>
          </a:p>
          <a:p>
            <a:pPr marL="282575" marR="0" indent="-282575">
              <a:lnSpc>
                <a:spcPct val="115000"/>
              </a:lnSpc>
              <a:spcBef>
                <a:spcPts val="200"/>
              </a:spcBef>
              <a:spcAft>
                <a:spcPts val="3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[2]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Includes representatives from the State Regulatory Authorities, Public Consumer Advocates, and Environmental/Other Stakeholders sectors.</a:t>
            </a:r>
          </a:p>
          <a:p>
            <a:pPr marL="282575" marR="0" indent="-282575">
              <a:lnSpc>
                <a:spcPct val="115000"/>
              </a:lnSpc>
              <a:spcBef>
                <a:spcPts val="200"/>
              </a:spcBef>
              <a:spcAft>
                <a:spcPts val="3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[3]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Affiliate members can only vote in technical committees. Associate members cannot vote.</a:t>
            </a:r>
          </a:p>
          <a:p>
            <a:pPr marL="282575" marR="0" indent="-282575">
              <a:lnSpc>
                <a:spcPct val="115000"/>
              </a:lnSpc>
              <a:spcBef>
                <a:spcPts val="200"/>
              </a:spcBef>
              <a:spcAft>
                <a:spcPts val="3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[4]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66.67% of the weighted sector vote for non-market rule changes and 60% of the weighted sector vote for market rule changes and the information policy.</a:t>
            </a:r>
          </a:p>
          <a:p>
            <a:pPr marL="282575" indent="-282575"/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[5]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Most proposals are not considered by the Advisory Committee and are only considered in the technical committees which generally use a straight-voting process by those parties assigned to a sector.</a:t>
            </a:r>
          </a:p>
          <a:p>
            <a:pPr marL="282575" marR="0" indent="-282575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[6]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One member from each sector.</a:t>
            </a:r>
          </a:p>
          <a:p>
            <a:pPr marL="282575" marR="0" indent="-282575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[7]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MISO Board selects a candidate from the nominating committee’s recommended candidates.</a:t>
            </a: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6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2575" marR="0" indent="-282575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[8]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Excludes non-paying members from the State Regulatory Authorities, Public Consumer Advocates and Environmental/Other Stakeholders sectors.</a:t>
            </a:r>
          </a:p>
          <a:p>
            <a:pPr marL="282575" marR="0" indent="-282575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[9]</a:t>
            </a:r>
            <a:r>
              <a:rPr lang="en-US" sz="1600" dirty="0"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there are multiple nominees, the weighted sector vote only needs to be 50%.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77712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16AD39-C92C-4B38-8F01-F3060BF5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80F1-72E7-4A8D-B1AA-D2ADB04D8F38}" type="slidenum">
              <a:rPr lang="en-US" smtClean="0"/>
              <a:t>9</a:t>
            </a:fld>
            <a:endParaRPr lang="en-US"/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88BB2B1E-10E0-40EE-B96F-F03F837FD09E}"/>
              </a:ext>
            </a:extLst>
          </p:cNvPr>
          <p:cNvSpPr txBox="1">
            <a:spLocks/>
          </p:cNvSpPr>
          <p:nvPr/>
        </p:nvSpPr>
        <p:spPr>
          <a:xfrm>
            <a:off x="618065" y="136525"/>
            <a:ext cx="10964335" cy="10318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Endnotes (cont’d)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F8961847-E984-461E-BBE7-2187A9E02509}"/>
              </a:ext>
            </a:extLst>
          </p:cNvPr>
          <p:cNvSpPr txBox="1">
            <a:spLocks/>
          </p:cNvSpPr>
          <p:nvPr/>
        </p:nvSpPr>
        <p:spPr>
          <a:xfrm>
            <a:off x="618064" y="1261534"/>
            <a:ext cx="10964331" cy="48598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36C195-C96F-40BB-AE2B-1E2019C6DC22}"/>
              </a:ext>
            </a:extLst>
          </p:cNvPr>
          <p:cNvSpPr txBox="1"/>
          <p:nvPr/>
        </p:nvSpPr>
        <p:spPr>
          <a:xfrm>
            <a:off x="378031" y="1162869"/>
            <a:ext cx="11435937" cy="2843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9725" marR="0" indent="-339725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[10]	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Refers generally if the board is reviewing proposed changes to the tariff. There is discretion for Boards to review or not review items depending upon a number of factors.</a:t>
            </a:r>
          </a:p>
          <a:p>
            <a:pPr marL="339725" marR="0" indent="-339725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[11]	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Items approved through the stakeholder process and that are not appealed specifically to the SPP Board are not reviewed and approved by the Board.</a:t>
            </a:r>
          </a:p>
          <a:p>
            <a:pPr marL="339725" indent="-339725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[12]	</a:t>
            </a:r>
            <a:r>
              <a:rPr lang="en-U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Approval threshold for general matters brought to the board. Most regions have different thresholds defined for the handling of certain specific matters.</a:t>
            </a:r>
          </a:p>
          <a:p>
            <a:pPr marL="339725" indent="-339725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baseline="300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[13]	</a:t>
            </a:r>
            <a:r>
              <a:rPr lang="en-US" sz="1600" dirty="0">
                <a:effectLst/>
                <a:latin typeface="Verdana" panose="020B060403050404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Only</a:t>
            </a:r>
            <a:r>
              <a:rPr lang="en-US" sz="1600" baseline="30000" dirty="0">
                <a:effectLst/>
                <a:latin typeface="Verdana" panose="020B060403050404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Verdana" panose="020B060403050404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two members of the Advisory Committee are selected, so while this could include members from these sectors, it also may not.</a:t>
            </a:r>
            <a:endParaRPr lang="en-US" sz="16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39725" indent="-339725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87914102"/>
      </p:ext>
    </p:extLst>
  </p:cSld>
  <p:clrMapOvr>
    <a:masterClrMapping/>
  </p:clrMapOvr>
</p:sld>
</file>

<file path=ppt/theme/theme1.xml><?xml version="1.0" encoding="utf-8"?>
<a:theme xmlns:a="http://schemas.openxmlformats.org/drawingml/2006/main" name="Exeter Associates, Inc.">
  <a:themeElements>
    <a:clrScheme name="Exeter Colors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07C70"/>
      </a:accent1>
      <a:accent2>
        <a:srgbClr val="507C70"/>
      </a:accent2>
      <a:accent3>
        <a:srgbClr val="234217"/>
      </a:accent3>
      <a:accent4>
        <a:srgbClr val="683A02"/>
      </a:accent4>
      <a:accent5>
        <a:srgbClr val="683A02"/>
      </a:accent5>
      <a:accent6>
        <a:srgbClr val="8B4E04"/>
      </a:accent6>
      <a:hlink>
        <a:srgbClr val="507C70"/>
      </a:hlink>
      <a:folHlink>
        <a:srgbClr val="B9680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- Exeter.potx" id="{4034AAAA-866D-4EDF-BD17-07D8EA125448}" vid="{1E96062B-FF0C-419F-895B-EFBF1E20A7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SharedWithUsers xmlns="92309ddc-3b1e-489e-97ba-af20c2443f26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EE464CFB33FC43A15D98F84B2BCFE8" ma:contentTypeVersion="12" ma:contentTypeDescription="Create a new document." ma:contentTypeScope="" ma:versionID="ed2669baa5d26c2895ec7da9eb3491de">
  <xsd:schema xmlns:xsd="http://www.w3.org/2001/XMLSchema" xmlns:xs="http://www.w3.org/2001/XMLSchema" xmlns:p="http://schemas.microsoft.com/office/2006/metadata/properties" xmlns:ns1="http://schemas.microsoft.com/sharepoint/v3" xmlns:ns2="92309ddc-3b1e-489e-97ba-af20c2443f26" xmlns:ns3="324d871f-e630-4893-b434-dc7f8fc3089b" targetNamespace="http://schemas.microsoft.com/office/2006/metadata/properties" ma:root="true" ma:fieldsID="72dd1b24ac3c9b017711affff7939a40" ns1:_="" ns2:_="" ns3:_="">
    <xsd:import namespace="http://schemas.microsoft.com/sharepoint/v3"/>
    <xsd:import namespace="92309ddc-3b1e-489e-97ba-af20c2443f26"/>
    <xsd:import namespace="324d871f-e630-4893-b434-dc7f8fc3089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1:_ip_UnifiedCompliancePolicyProperties" minOccurs="0"/>
                <xsd:element ref="ns1:_ip_UnifiedCompliancePolicyUIActio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309ddc-3b1e-489e-97ba-af20c2443f2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d871f-e630-4893-b434-dc7f8fc308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729190-33A6-4196-9F52-9C60BAB5A08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2309ddc-3b1e-489e-97ba-af20c2443f26"/>
  </ds:schemaRefs>
</ds:datastoreItem>
</file>

<file path=customXml/itemProps2.xml><?xml version="1.0" encoding="utf-8"?>
<ds:datastoreItem xmlns:ds="http://schemas.openxmlformats.org/officeDocument/2006/customXml" ds:itemID="{9E573E2E-9333-4961-B399-503369B350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98D078-3360-463E-A137-BE81E89D05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2309ddc-3b1e-489e-97ba-af20c2443f26"/>
    <ds:schemaRef ds:uri="324d871f-e630-4893-b434-dc7f8fc30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- Exeter</Template>
  <TotalTime>2898</TotalTime>
  <Words>1364</Words>
  <Application>Microsoft Office PowerPoint</Application>
  <PresentationFormat>Widescreen</PresentationFormat>
  <Paragraphs>377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Tahoma</vt:lpstr>
      <vt:lpstr>Verdana</vt:lpstr>
      <vt:lpstr>Wingdings</vt:lpstr>
      <vt:lpstr>Exeter Associates, Inc.</vt:lpstr>
      <vt:lpstr>Introduction</vt:lpstr>
      <vt:lpstr>Stakeholder Structure and Process</vt:lpstr>
      <vt:lpstr>Board Composition</vt:lpstr>
      <vt:lpstr>Board Stakeholder Engagement</vt:lpstr>
      <vt:lpstr>Director Selection</vt:lpstr>
      <vt:lpstr>Board Meetings, Communications and Decision Making</vt:lpstr>
      <vt:lpstr>Role of States in ISO/RTO Governance and Practices</vt:lpstr>
      <vt:lpstr>PowerPoint Presentation</vt:lpstr>
      <vt:lpstr>PowerPoint Presentation</vt:lpstr>
    </vt:vector>
  </TitlesOfParts>
  <Manager/>
  <Company>Exeter Associates,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subject>ISO/RTO</dc:subject>
  <dc:creator>Christopher Parent</dc:creator>
  <cp:keywords>NESCOE, New England</cp:keywords>
  <cp:lastModifiedBy>Walters, Joshua W</cp:lastModifiedBy>
  <cp:revision>30</cp:revision>
  <dcterms:created xsi:type="dcterms:W3CDTF">2021-02-22T13:10:06Z</dcterms:created>
  <dcterms:modified xsi:type="dcterms:W3CDTF">2021-02-26T04:09:21Z</dcterms:modified>
  <cp:category>Assessment</cp:category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0x01010081EE464CFB33FC43A15D98F84B2BCFE8</vt:lpwstr>
  </property>
  <property fmtid="{D5CDD505-2E9C-101B-9397-08002B2CF9AE}" pid="3" name="Order">
    <vt:r8>48800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</Properties>
</file>