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9" r:id="rId1"/>
  </p:sldMasterIdLst>
  <p:notesMasterIdLst>
    <p:notesMasterId r:id="rId13"/>
  </p:notesMasterIdLst>
  <p:handoutMasterIdLst>
    <p:handoutMasterId r:id="rId14"/>
  </p:handoutMasterIdLst>
  <p:sldIdLst>
    <p:sldId id="459" r:id="rId2"/>
    <p:sldId id="519" r:id="rId3"/>
    <p:sldId id="466" r:id="rId4"/>
    <p:sldId id="528" r:id="rId5"/>
    <p:sldId id="471" r:id="rId6"/>
    <p:sldId id="451" r:id="rId7"/>
    <p:sldId id="526" r:id="rId8"/>
    <p:sldId id="527" r:id="rId9"/>
    <p:sldId id="520" r:id="rId10"/>
    <p:sldId id="257" r:id="rId11"/>
    <p:sldId id="465" r:id="rId12"/>
  </p:sldIdLst>
  <p:sldSz cx="12192000" cy="6858000"/>
  <p:notesSz cx="7010400" cy="9296400"/>
  <p:defaultTextStyle>
    <a:defPPr>
      <a:defRPr lang="en-US"/>
    </a:defPPr>
    <a:lvl1pPr algn="ctr" rtl="0" fontAlgn="base">
      <a:spcBef>
        <a:spcPct val="0"/>
      </a:spcBef>
      <a:spcAft>
        <a:spcPct val="0"/>
      </a:spcAft>
      <a:defRPr sz="800" b="1" kern="1200">
        <a:solidFill>
          <a:schemeClr val="tx1"/>
        </a:solidFill>
        <a:latin typeface="Arial" charset="0"/>
        <a:ea typeface="ＭＳ Ｐゴシック" charset="0"/>
        <a:cs typeface="+mn-cs"/>
      </a:defRPr>
    </a:lvl1pPr>
    <a:lvl2pPr marL="457200" algn="ctr" rtl="0" fontAlgn="base">
      <a:spcBef>
        <a:spcPct val="0"/>
      </a:spcBef>
      <a:spcAft>
        <a:spcPct val="0"/>
      </a:spcAft>
      <a:defRPr sz="800" b="1" kern="1200">
        <a:solidFill>
          <a:schemeClr val="tx1"/>
        </a:solidFill>
        <a:latin typeface="Arial" charset="0"/>
        <a:ea typeface="ＭＳ Ｐゴシック" charset="0"/>
        <a:cs typeface="+mn-cs"/>
      </a:defRPr>
    </a:lvl2pPr>
    <a:lvl3pPr marL="914400" algn="ctr" rtl="0" fontAlgn="base">
      <a:spcBef>
        <a:spcPct val="0"/>
      </a:spcBef>
      <a:spcAft>
        <a:spcPct val="0"/>
      </a:spcAft>
      <a:defRPr sz="800" b="1" kern="1200">
        <a:solidFill>
          <a:schemeClr val="tx1"/>
        </a:solidFill>
        <a:latin typeface="Arial" charset="0"/>
        <a:ea typeface="ＭＳ Ｐゴシック" charset="0"/>
        <a:cs typeface="+mn-cs"/>
      </a:defRPr>
    </a:lvl3pPr>
    <a:lvl4pPr marL="1371600" algn="ctr" rtl="0" fontAlgn="base">
      <a:spcBef>
        <a:spcPct val="0"/>
      </a:spcBef>
      <a:spcAft>
        <a:spcPct val="0"/>
      </a:spcAft>
      <a:defRPr sz="800" b="1" kern="1200">
        <a:solidFill>
          <a:schemeClr val="tx1"/>
        </a:solidFill>
        <a:latin typeface="Arial" charset="0"/>
        <a:ea typeface="ＭＳ Ｐゴシック" charset="0"/>
        <a:cs typeface="+mn-cs"/>
      </a:defRPr>
    </a:lvl4pPr>
    <a:lvl5pPr marL="1828800" algn="ctr" rtl="0" fontAlgn="base">
      <a:spcBef>
        <a:spcPct val="0"/>
      </a:spcBef>
      <a:spcAft>
        <a:spcPct val="0"/>
      </a:spcAft>
      <a:defRPr sz="800" b="1" kern="1200">
        <a:solidFill>
          <a:schemeClr val="tx1"/>
        </a:solidFill>
        <a:latin typeface="Arial" charset="0"/>
        <a:ea typeface="ＭＳ Ｐゴシック" charset="0"/>
        <a:cs typeface="+mn-cs"/>
      </a:defRPr>
    </a:lvl5pPr>
    <a:lvl6pPr marL="2286000" algn="l" defTabSz="457200" rtl="0" eaLnBrk="1" latinLnBrk="0" hangingPunct="1">
      <a:defRPr sz="800" b="1" kern="1200">
        <a:solidFill>
          <a:schemeClr val="tx1"/>
        </a:solidFill>
        <a:latin typeface="Arial" charset="0"/>
        <a:ea typeface="ＭＳ Ｐゴシック" charset="0"/>
        <a:cs typeface="+mn-cs"/>
      </a:defRPr>
    </a:lvl6pPr>
    <a:lvl7pPr marL="2743200" algn="l" defTabSz="457200" rtl="0" eaLnBrk="1" latinLnBrk="0" hangingPunct="1">
      <a:defRPr sz="800" b="1" kern="1200">
        <a:solidFill>
          <a:schemeClr val="tx1"/>
        </a:solidFill>
        <a:latin typeface="Arial" charset="0"/>
        <a:ea typeface="ＭＳ Ｐゴシック" charset="0"/>
        <a:cs typeface="+mn-cs"/>
      </a:defRPr>
    </a:lvl7pPr>
    <a:lvl8pPr marL="3200400" algn="l" defTabSz="457200" rtl="0" eaLnBrk="1" latinLnBrk="0" hangingPunct="1">
      <a:defRPr sz="800" b="1" kern="1200">
        <a:solidFill>
          <a:schemeClr val="tx1"/>
        </a:solidFill>
        <a:latin typeface="Arial" charset="0"/>
        <a:ea typeface="ＭＳ Ｐゴシック" charset="0"/>
        <a:cs typeface="+mn-cs"/>
      </a:defRPr>
    </a:lvl8pPr>
    <a:lvl9pPr marL="3657600" algn="l" defTabSz="457200" rtl="0" eaLnBrk="1" latinLnBrk="0" hangingPunct="1">
      <a:defRPr sz="800" b="1"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4176" userDrawn="1">
          <p15:clr>
            <a:srgbClr val="A4A3A4"/>
          </p15:clr>
        </p15:guide>
        <p15:guide id="2" orient="horz" pos="1296" userDrawn="1">
          <p15:clr>
            <a:srgbClr val="A4A3A4"/>
          </p15:clr>
        </p15:guide>
        <p15:guide id="3" orient="horz" pos="4128" userDrawn="1">
          <p15:clr>
            <a:srgbClr val="A4A3A4"/>
          </p15:clr>
        </p15:guide>
        <p15:guide id="4" orient="horz" pos="912" userDrawn="1">
          <p15:clr>
            <a:srgbClr val="A4A3A4"/>
          </p15:clr>
        </p15:guide>
        <p15:guide id="5" orient="horz" pos="1776" userDrawn="1">
          <p15:clr>
            <a:srgbClr val="A4A3A4"/>
          </p15:clr>
        </p15:guide>
        <p15:guide id="6" orient="horz" pos="2448" userDrawn="1">
          <p15:clr>
            <a:srgbClr val="A4A3A4"/>
          </p15:clr>
        </p15:guide>
        <p15:guide id="7" orient="horz" pos="2624" userDrawn="1">
          <p15:clr>
            <a:srgbClr val="A4A3A4"/>
          </p15:clr>
        </p15:guide>
        <p15:guide id="8" pos="384" userDrawn="1">
          <p15:clr>
            <a:srgbClr val="A4A3A4"/>
          </p15:clr>
        </p15:guide>
        <p15:guide id="9" pos="3840" userDrawn="1">
          <p15:clr>
            <a:srgbClr val="A4A3A4"/>
          </p15:clr>
        </p15:guide>
        <p15:guide id="10" pos="7296" userDrawn="1">
          <p15:clr>
            <a:srgbClr val="A4A3A4"/>
          </p15:clr>
        </p15:guide>
        <p15:guide id="11" pos="768"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5759"/>
    <a:srgbClr val="000000"/>
    <a:srgbClr val="595959"/>
    <a:srgbClr val="D70D17"/>
    <a:srgbClr val="BE1520"/>
    <a:srgbClr val="CCC0AF"/>
    <a:srgbClr val="BEBA00"/>
    <a:srgbClr val="BFBB03"/>
    <a:srgbClr val="FF7E27"/>
    <a:srgbClr val="CCC0B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7292A2E-F333-43FB-9621-5CBBE7FDCDCB}">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7574" autoAdjust="0"/>
  </p:normalViewPr>
  <p:slideViewPr>
    <p:cSldViewPr>
      <p:cViewPr varScale="1">
        <p:scale>
          <a:sx n="82" d="100"/>
          <a:sy n="82" d="100"/>
        </p:scale>
        <p:origin x="643" y="62"/>
      </p:cViewPr>
      <p:guideLst>
        <p:guide orient="horz" pos="4176"/>
        <p:guide orient="horz" pos="1296"/>
        <p:guide orient="horz" pos="4128"/>
        <p:guide orient="horz" pos="912"/>
        <p:guide orient="horz" pos="1776"/>
        <p:guide orient="horz" pos="2448"/>
        <p:guide orient="horz" pos="2624"/>
        <p:guide pos="384"/>
        <p:guide pos="3840"/>
        <p:guide pos="7296"/>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7" d="100"/>
          <a:sy n="57" d="100"/>
        </p:scale>
        <p:origin x="2514"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437B95-1FE0-4B57-9B9D-994FA774761F}" type="doc">
      <dgm:prSet loTypeId="urn:microsoft.com/office/officeart/2018/2/layout/IconVerticalSolidList" loCatId="icon" qsTypeId="urn:microsoft.com/office/officeart/2005/8/quickstyle/simple1" qsCatId="simple" csTypeId="urn:microsoft.com/office/officeart/2005/8/colors/accent5_2" csCatId="accent5" phldr="1"/>
      <dgm:spPr/>
      <dgm:t>
        <a:bodyPr/>
        <a:lstStyle/>
        <a:p>
          <a:endParaRPr lang="en-US"/>
        </a:p>
      </dgm:t>
    </dgm:pt>
    <dgm:pt modelId="{BEF6616A-AC22-445D-A8C7-1AFA1BCDF9EF}">
      <dgm:prSet custT="1"/>
      <dgm:spPr/>
      <dgm:t>
        <a:bodyPr/>
        <a:lstStyle/>
        <a:p>
          <a:pPr>
            <a:lnSpc>
              <a:spcPct val="100000"/>
            </a:lnSpc>
          </a:pPr>
          <a:r>
            <a:rPr lang="en-US" sz="2000" dirty="0"/>
            <a:t>New England’s </a:t>
          </a:r>
          <a:r>
            <a:rPr lang="en-US" sz="2000" i="1" dirty="0"/>
            <a:t>shared strategic goal </a:t>
          </a:r>
          <a:r>
            <a:rPr lang="en-US" sz="2000" dirty="0"/>
            <a:t>is to dramatically reduce the amount of carbon dioxide that the electricity industry produces, while ensuring the long-term affordability and reliability of the electricity service it provides.</a:t>
          </a:r>
        </a:p>
      </dgm:t>
    </dgm:pt>
    <dgm:pt modelId="{DA428BBC-4A44-47AD-9A04-452452D48CD1}" type="parTrans" cxnId="{D5505BEA-CFA3-40C0-A6D8-63AB500D6BFD}">
      <dgm:prSet/>
      <dgm:spPr/>
      <dgm:t>
        <a:bodyPr/>
        <a:lstStyle/>
        <a:p>
          <a:endParaRPr lang="en-US"/>
        </a:p>
      </dgm:t>
    </dgm:pt>
    <dgm:pt modelId="{19FB80AA-535C-44EC-B177-F4735A62F8DA}" type="sibTrans" cxnId="{D5505BEA-CFA3-40C0-A6D8-63AB500D6BFD}">
      <dgm:prSet/>
      <dgm:spPr/>
      <dgm:t>
        <a:bodyPr/>
        <a:lstStyle/>
        <a:p>
          <a:endParaRPr lang="en-US"/>
        </a:p>
      </dgm:t>
    </dgm:pt>
    <dgm:pt modelId="{7DAF22C2-5302-4BBA-B831-BF7CCE47D3F0}">
      <dgm:prSet custT="1"/>
      <dgm:spPr/>
      <dgm:t>
        <a:bodyPr/>
        <a:lstStyle/>
        <a:p>
          <a:pPr>
            <a:lnSpc>
              <a:spcPct val="100000"/>
            </a:lnSpc>
          </a:pPr>
          <a:r>
            <a:rPr lang="en-US" sz="2000" dirty="0"/>
            <a:t>New England states have targeted 30% to 45% by 2030 and 80% or net-zero by 2050 in their decarbonization policies and goals.</a:t>
          </a:r>
        </a:p>
      </dgm:t>
    </dgm:pt>
    <dgm:pt modelId="{B2A3390E-AB63-4868-8AF8-3025809093F3}" type="parTrans" cxnId="{0E09E2FD-FDCD-4EF1-8114-C39E479771B0}">
      <dgm:prSet/>
      <dgm:spPr/>
      <dgm:t>
        <a:bodyPr/>
        <a:lstStyle/>
        <a:p>
          <a:endParaRPr lang="en-US"/>
        </a:p>
      </dgm:t>
    </dgm:pt>
    <dgm:pt modelId="{F9830D65-44E8-4B92-829A-D79C3EFCE7FE}" type="sibTrans" cxnId="{0E09E2FD-FDCD-4EF1-8114-C39E479771B0}">
      <dgm:prSet/>
      <dgm:spPr/>
      <dgm:t>
        <a:bodyPr/>
        <a:lstStyle/>
        <a:p>
          <a:endParaRPr lang="en-US"/>
        </a:p>
      </dgm:t>
    </dgm:pt>
    <dgm:pt modelId="{FE17F7A6-707A-4A7D-8F88-385BD49B8FDC}" type="pres">
      <dgm:prSet presAssocID="{52437B95-1FE0-4B57-9B9D-994FA774761F}" presName="root" presStyleCnt="0">
        <dgm:presLayoutVars>
          <dgm:dir/>
          <dgm:resizeHandles val="exact"/>
        </dgm:presLayoutVars>
      </dgm:prSet>
      <dgm:spPr/>
    </dgm:pt>
    <dgm:pt modelId="{4B00F201-D9B5-49C5-BC91-600D0346FF2D}" type="pres">
      <dgm:prSet presAssocID="{BEF6616A-AC22-445D-A8C7-1AFA1BCDF9EF}" presName="compNode" presStyleCnt="0"/>
      <dgm:spPr/>
    </dgm:pt>
    <dgm:pt modelId="{7853C21E-0CF7-458E-A239-C8E7E9023E4E}" type="pres">
      <dgm:prSet presAssocID="{BEF6616A-AC22-445D-A8C7-1AFA1BCDF9EF}" presName="bgRect" presStyleLbl="bgShp" presStyleIdx="0" presStyleCnt="2" custScaleY="114570"/>
      <dgm:spPr/>
    </dgm:pt>
    <dgm:pt modelId="{124E8CD7-00D9-405C-8FDE-9B22B0ADDA46}" type="pres">
      <dgm:prSet presAssocID="{BEF6616A-AC22-445D-A8C7-1AFA1BCDF9E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lectric Tower"/>
        </a:ext>
      </dgm:extLst>
    </dgm:pt>
    <dgm:pt modelId="{60E65FE5-7E60-4DA7-BDC4-6527B5A352FC}" type="pres">
      <dgm:prSet presAssocID="{BEF6616A-AC22-445D-A8C7-1AFA1BCDF9EF}" presName="spaceRect" presStyleCnt="0"/>
      <dgm:spPr/>
    </dgm:pt>
    <dgm:pt modelId="{BD84A4D8-FCE4-4CA7-9302-94484830F9F7}" type="pres">
      <dgm:prSet presAssocID="{BEF6616A-AC22-445D-A8C7-1AFA1BCDF9EF}" presName="parTx" presStyleLbl="revTx" presStyleIdx="0" presStyleCnt="2" custLinFactNeighborX="-4300" custLinFactNeighborY="-8690">
        <dgm:presLayoutVars>
          <dgm:chMax val="0"/>
          <dgm:chPref val="0"/>
        </dgm:presLayoutVars>
      </dgm:prSet>
      <dgm:spPr/>
    </dgm:pt>
    <dgm:pt modelId="{047B1C93-1D0C-40EB-B5F3-80A092966CF8}" type="pres">
      <dgm:prSet presAssocID="{19FB80AA-535C-44EC-B177-F4735A62F8DA}" presName="sibTrans" presStyleCnt="0"/>
      <dgm:spPr/>
    </dgm:pt>
    <dgm:pt modelId="{550F2690-E9B0-498E-825D-9F1BAF3BE39B}" type="pres">
      <dgm:prSet presAssocID="{7DAF22C2-5302-4BBA-B831-BF7CCE47D3F0}" presName="compNode" presStyleCnt="0"/>
      <dgm:spPr/>
    </dgm:pt>
    <dgm:pt modelId="{AA7E0329-0BF6-4165-8C7D-5F8446C19F9D}" type="pres">
      <dgm:prSet presAssocID="{7DAF22C2-5302-4BBA-B831-BF7CCE47D3F0}" presName="bgRect" presStyleLbl="bgShp" presStyleIdx="1" presStyleCnt="2" custLinFactNeighborX="-394"/>
      <dgm:spPr/>
    </dgm:pt>
    <dgm:pt modelId="{E9E898BB-FD94-4AB3-95A3-CF16A5EA045A}" type="pres">
      <dgm:prSet presAssocID="{7DAF22C2-5302-4BBA-B831-BF7CCE47D3F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Wind Turbines"/>
        </a:ext>
      </dgm:extLst>
    </dgm:pt>
    <dgm:pt modelId="{EE73AF0D-2366-4556-A105-02019FF3915C}" type="pres">
      <dgm:prSet presAssocID="{7DAF22C2-5302-4BBA-B831-BF7CCE47D3F0}" presName="spaceRect" presStyleCnt="0"/>
      <dgm:spPr/>
    </dgm:pt>
    <dgm:pt modelId="{AEE297CC-C600-4BFD-95E1-32F05634BD7F}" type="pres">
      <dgm:prSet presAssocID="{7DAF22C2-5302-4BBA-B831-BF7CCE47D3F0}" presName="parTx" presStyleLbl="revTx" presStyleIdx="1" presStyleCnt="2" custLinFactNeighborX="-1229" custLinFactNeighborY="-6251">
        <dgm:presLayoutVars>
          <dgm:chMax val="0"/>
          <dgm:chPref val="0"/>
        </dgm:presLayoutVars>
      </dgm:prSet>
      <dgm:spPr/>
    </dgm:pt>
  </dgm:ptLst>
  <dgm:cxnLst>
    <dgm:cxn modelId="{ED22C87E-54D5-459E-8AC7-53E6B434C3F0}" type="presOf" srcId="{7DAF22C2-5302-4BBA-B831-BF7CCE47D3F0}" destId="{AEE297CC-C600-4BFD-95E1-32F05634BD7F}" srcOrd="0" destOrd="0" presId="urn:microsoft.com/office/officeart/2018/2/layout/IconVerticalSolidList"/>
    <dgm:cxn modelId="{C072BFE2-4BB8-4C58-AABC-AD559FE6A1BC}" type="presOf" srcId="{BEF6616A-AC22-445D-A8C7-1AFA1BCDF9EF}" destId="{BD84A4D8-FCE4-4CA7-9302-94484830F9F7}" srcOrd="0" destOrd="0" presId="urn:microsoft.com/office/officeart/2018/2/layout/IconVerticalSolidList"/>
    <dgm:cxn modelId="{D5505BEA-CFA3-40C0-A6D8-63AB500D6BFD}" srcId="{52437B95-1FE0-4B57-9B9D-994FA774761F}" destId="{BEF6616A-AC22-445D-A8C7-1AFA1BCDF9EF}" srcOrd="0" destOrd="0" parTransId="{DA428BBC-4A44-47AD-9A04-452452D48CD1}" sibTransId="{19FB80AA-535C-44EC-B177-F4735A62F8DA}"/>
    <dgm:cxn modelId="{31306FF0-9FB6-48BE-9E76-6A85EF375D73}" type="presOf" srcId="{52437B95-1FE0-4B57-9B9D-994FA774761F}" destId="{FE17F7A6-707A-4A7D-8F88-385BD49B8FDC}" srcOrd="0" destOrd="0" presId="urn:microsoft.com/office/officeart/2018/2/layout/IconVerticalSolidList"/>
    <dgm:cxn modelId="{0E09E2FD-FDCD-4EF1-8114-C39E479771B0}" srcId="{52437B95-1FE0-4B57-9B9D-994FA774761F}" destId="{7DAF22C2-5302-4BBA-B831-BF7CCE47D3F0}" srcOrd="1" destOrd="0" parTransId="{B2A3390E-AB63-4868-8AF8-3025809093F3}" sibTransId="{F9830D65-44E8-4B92-829A-D79C3EFCE7FE}"/>
    <dgm:cxn modelId="{AC15609C-62C8-46B1-A7C0-5DCCEB1A0EBF}" type="presParOf" srcId="{FE17F7A6-707A-4A7D-8F88-385BD49B8FDC}" destId="{4B00F201-D9B5-49C5-BC91-600D0346FF2D}" srcOrd="0" destOrd="0" presId="urn:microsoft.com/office/officeart/2018/2/layout/IconVerticalSolidList"/>
    <dgm:cxn modelId="{E7898CEF-FC43-4869-B36C-252D08D8159F}" type="presParOf" srcId="{4B00F201-D9B5-49C5-BC91-600D0346FF2D}" destId="{7853C21E-0CF7-458E-A239-C8E7E9023E4E}" srcOrd="0" destOrd="0" presId="urn:microsoft.com/office/officeart/2018/2/layout/IconVerticalSolidList"/>
    <dgm:cxn modelId="{06575312-3E62-48AC-ACD7-82B994A58CD0}" type="presParOf" srcId="{4B00F201-D9B5-49C5-BC91-600D0346FF2D}" destId="{124E8CD7-00D9-405C-8FDE-9B22B0ADDA46}" srcOrd="1" destOrd="0" presId="urn:microsoft.com/office/officeart/2018/2/layout/IconVerticalSolidList"/>
    <dgm:cxn modelId="{5AA69E28-4BFB-44E9-AB59-065EC8E8E63E}" type="presParOf" srcId="{4B00F201-D9B5-49C5-BC91-600D0346FF2D}" destId="{60E65FE5-7E60-4DA7-BDC4-6527B5A352FC}" srcOrd="2" destOrd="0" presId="urn:microsoft.com/office/officeart/2018/2/layout/IconVerticalSolidList"/>
    <dgm:cxn modelId="{5C64B218-73CA-4D9C-9346-FB03BC28043E}" type="presParOf" srcId="{4B00F201-D9B5-49C5-BC91-600D0346FF2D}" destId="{BD84A4D8-FCE4-4CA7-9302-94484830F9F7}" srcOrd="3" destOrd="0" presId="urn:microsoft.com/office/officeart/2018/2/layout/IconVerticalSolidList"/>
    <dgm:cxn modelId="{5EAFFC60-43ED-490B-9E84-A129F940C068}" type="presParOf" srcId="{FE17F7A6-707A-4A7D-8F88-385BD49B8FDC}" destId="{047B1C93-1D0C-40EB-B5F3-80A092966CF8}" srcOrd="1" destOrd="0" presId="urn:microsoft.com/office/officeart/2018/2/layout/IconVerticalSolidList"/>
    <dgm:cxn modelId="{314E47DC-D49D-4BB4-990D-7E66C31B4096}" type="presParOf" srcId="{FE17F7A6-707A-4A7D-8F88-385BD49B8FDC}" destId="{550F2690-E9B0-498E-825D-9F1BAF3BE39B}" srcOrd="2" destOrd="0" presId="urn:microsoft.com/office/officeart/2018/2/layout/IconVerticalSolidList"/>
    <dgm:cxn modelId="{47AB5F2D-368A-4EAA-8D2B-76EB95D7A263}" type="presParOf" srcId="{550F2690-E9B0-498E-825D-9F1BAF3BE39B}" destId="{AA7E0329-0BF6-4165-8C7D-5F8446C19F9D}" srcOrd="0" destOrd="0" presId="urn:microsoft.com/office/officeart/2018/2/layout/IconVerticalSolidList"/>
    <dgm:cxn modelId="{CC5C1705-7DB8-406F-B8EF-39D88B42868B}" type="presParOf" srcId="{550F2690-E9B0-498E-825D-9F1BAF3BE39B}" destId="{E9E898BB-FD94-4AB3-95A3-CF16A5EA045A}" srcOrd="1" destOrd="0" presId="urn:microsoft.com/office/officeart/2018/2/layout/IconVerticalSolidList"/>
    <dgm:cxn modelId="{8DF72849-22B2-4FB6-BA05-DB0D9EA0F79A}" type="presParOf" srcId="{550F2690-E9B0-498E-825D-9F1BAF3BE39B}" destId="{EE73AF0D-2366-4556-A105-02019FF3915C}" srcOrd="2" destOrd="0" presId="urn:microsoft.com/office/officeart/2018/2/layout/IconVerticalSolidList"/>
    <dgm:cxn modelId="{36DCB40A-2AD9-4C1F-9155-B9E62A6B17C7}" type="presParOf" srcId="{550F2690-E9B0-498E-825D-9F1BAF3BE39B}" destId="{AEE297CC-C600-4BFD-95E1-32F05634BD7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418917-CD35-4ACF-BE5D-13A1F0ABB1FB}" type="doc">
      <dgm:prSet loTypeId="urn:microsoft.com/office/officeart/2005/8/layout/gear1" loCatId="relationship" qsTypeId="urn:microsoft.com/office/officeart/2005/8/quickstyle/simple1" qsCatId="simple" csTypeId="urn:microsoft.com/office/officeart/2005/8/colors/accent5_2" csCatId="accent5" phldr="1"/>
      <dgm:spPr/>
      <dgm:t>
        <a:bodyPr/>
        <a:lstStyle/>
        <a:p>
          <a:endParaRPr lang="en-US"/>
        </a:p>
      </dgm:t>
    </dgm:pt>
    <dgm:pt modelId="{5C0D1AF9-040E-46CB-BD79-7437D91C3052}">
      <dgm:prSet/>
      <dgm:spPr/>
      <dgm:t>
        <a:bodyPr/>
        <a:lstStyle/>
        <a:p>
          <a:pPr>
            <a:lnSpc>
              <a:spcPct val="100000"/>
            </a:lnSpc>
          </a:pPr>
          <a:r>
            <a:rPr lang="en-US" b="1" dirty="0"/>
            <a:t>Infrastructure</a:t>
          </a:r>
        </a:p>
      </dgm:t>
    </dgm:pt>
    <dgm:pt modelId="{ABF4EF82-8FC9-49B8-B48D-C811C5D3070E}" type="sibTrans" cxnId="{F8812485-1BC6-4D71-A418-F5AF25140B54}">
      <dgm:prSet/>
      <dgm:spPr/>
      <dgm:t>
        <a:bodyPr/>
        <a:lstStyle/>
        <a:p>
          <a:endParaRPr lang="en-US" b="1"/>
        </a:p>
      </dgm:t>
    </dgm:pt>
    <dgm:pt modelId="{CF5E2D3B-A152-4B77-BF15-9A32F9B9104E}" type="parTrans" cxnId="{F8812485-1BC6-4D71-A418-F5AF25140B54}">
      <dgm:prSet/>
      <dgm:spPr/>
      <dgm:t>
        <a:bodyPr/>
        <a:lstStyle/>
        <a:p>
          <a:endParaRPr lang="en-US" b="1"/>
        </a:p>
      </dgm:t>
    </dgm:pt>
    <dgm:pt modelId="{6996C0AA-7B76-43DC-8A81-4E77642968CE}">
      <dgm:prSet/>
      <dgm:spPr/>
      <dgm:t>
        <a:bodyPr/>
        <a:lstStyle/>
        <a:p>
          <a:pPr>
            <a:lnSpc>
              <a:spcPct val="100000"/>
            </a:lnSpc>
          </a:pPr>
          <a:r>
            <a:rPr lang="en-US" b="1" dirty="0"/>
            <a:t>Regulation</a:t>
          </a:r>
        </a:p>
      </dgm:t>
    </dgm:pt>
    <dgm:pt modelId="{B107325E-0F71-4884-B3F0-F4A0DC713B82}" type="sibTrans" cxnId="{0D0FFBC8-CA96-4499-922E-7009FE14D70B}">
      <dgm:prSet/>
      <dgm:spPr/>
      <dgm:t>
        <a:bodyPr/>
        <a:lstStyle/>
        <a:p>
          <a:endParaRPr lang="en-US" b="1"/>
        </a:p>
      </dgm:t>
    </dgm:pt>
    <dgm:pt modelId="{83FE1852-A392-427D-A545-210B00AD6313}" type="parTrans" cxnId="{0D0FFBC8-CA96-4499-922E-7009FE14D70B}">
      <dgm:prSet/>
      <dgm:spPr/>
      <dgm:t>
        <a:bodyPr/>
        <a:lstStyle/>
        <a:p>
          <a:endParaRPr lang="en-US" b="1"/>
        </a:p>
      </dgm:t>
    </dgm:pt>
    <dgm:pt modelId="{90151496-7C35-4A87-BF29-D20B93037B7F}">
      <dgm:prSet/>
      <dgm:spPr/>
      <dgm:t>
        <a:bodyPr/>
        <a:lstStyle/>
        <a:p>
          <a:pPr>
            <a:lnSpc>
              <a:spcPct val="100000"/>
            </a:lnSpc>
          </a:pPr>
          <a:r>
            <a:rPr lang="en-US" b="1" dirty="0"/>
            <a:t>Markets</a:t>
          </a:r>
        </a:p>
      </dgm:t>
    </dgm:pt>
    <dgm:pt modelId="{23C3BEAF-D588-446C-8F74-E0B172D93B6E}" type="sibTrans" cxnId="{6CF47F3C-19D0-454A-8367-B8C8B96975BC}">
      <dgm:prSet/>
      <dgm:spPr/>
      <dgm:t>
        <a:bodyPr/>
        <a:lstStyle/>
        <a:p>
          <a:endParaRPr lang="en-US" b="1"/>
        </a:p>
      </dgm:t>
    </dgm:pt>
    <dgm:pt modelId="{729B5CF4-7887-4E25-B83B-41647F1F64D2}" type="parTrans" cxnId="{6CF47F3C-19D0-454A-8367-B8C8B96975BC}">
      <dgm:prSet/>
      <dgm:spPr/>
      <dgm:t>
        <a:bodyPr/>
        <a:lstStyle/>
        <a:p>
          <a:endParaRPr lang="en-US" b="1"/>
        </a:p>
      </dgm:t>
    </dgm:pt>
    <dgm:pt modelId="{A30C078A-558B-4CB7-81D1-3A779C489D4D}" type="pres">
      <dgm:prSet presAssocID="{BD418917-CD35-4ACF-BE5D-13A1F0ABB1FB}" presName="composite" presStyleCnt="0">
        <dgm:presLayoutVars>
          <dgm:chMax val="3"/>
          <dgm:animLvl val="lvl"/>
          <dgm:resizeHandles val="exact"/>
        </dgm:presLayoutVars>
      </dgm:prSet>
      <dgm:spPr/>
    </dgm:pt>
    <dgm:pt modelId="{F98805BF-6266-4336-81A5-213E9AE78720}" type="pres">
      <dgm:prSet presAssocID="{5C0D1AF9-040E-46CB-BD79-7437D91C3052}" presName="gear1" presStyleLbl="node1" presStyleIdx="0" presStyleCnt="3">
        <dgm:presLayoutVars>
          <dgm:chMax val="1"/>
          <dgm:bulletEnabled val="1"/>
        </dgm:presLayoutVars>
      </dgm:prSet>
      <dgm:spPr/>
    </dgm:pt>
    <dgm:pt modelId="{049526B1-ABEC-4C7A-966A-FCEE469737DB}" type="pres">
      <dgm:prSet presAssocID="{5C0D1AF9-040E-46CB-BD79-7437D91C3052}" presName="gear1srcNode" presStyleLbl="node1" presStyleIdx="0" presStyleCnt="3"/>
      <dgm:spPr/>
    </dgm:pt>
    <dgm:pt modelId="{A080CED3-A275-42B6-B45D-245E23CE7A06}" type="pres">
      <dgm:prSet presAssocID="{5C0D1AF9-040E-46CB-BD79-7437D91C3052}" presName="gear1dstNode" presStyleLbl="node1" presStyleIdx="0" presStyleCnt="3"/>
      <dgm:spPr/>
    </dgm:pt>
    <dgm:pt modelId="{C95B6E50-80E4-408F-A519-93E7150C3466}" type="pres">
      <dgm:prSet presAssocID="{6996C0AA-7B76-43DC-8A81-4E77642968CE}" presName="gear2" presStyleLbl="node1" presStyleIdx="1" presStyleCnt="3">
        <dgm:presLayoutVars>
          <dgm:chMax val="1"/>
          <dgm:bulletEnabled val="1"/>
        </dgm:presLayoutVars>
      </dgm:prSet>
      <dgm:spPr/>
    </dgm:pt>
    <dgm:pt modelId="{563A1024-DC99-437F-BE3F-2F53EFC96BB1}" type="pres">
      <dgm:prSet presAssocID="{6996C0AA-7B76-43DC-8A81-4E77642968CE}" presName="gear2srcNode" presStyleLbl="node1" presStyleIdx="1" presStyleCnt="3"/>
      <dgm:spPr/>
    </dgm:pt>
    <dgm:pt modelId="{B05F70DA-8829-4E35-9D8F-857095B27349}" type="pres">
      <dgm:prSet presAssocID="{6996C0AA-7B76-43DC-8A81-4E77642968CE}" presName="gear2dstNode" presStyleLbl="node1" presStyleIdx="1" presStyleCnt="3"/>
      <dgm:spPr/>
    </dgm:pt>
    <dgm:pt modelId="{803C2043-EB07-4BCC-98DF-8079615AF690}" type="pres">
      <dgm:prSet presAssocID="{90151496-7C35-4A87-BF29-D20B93037B7F}" presName="gear3" presStyleLbl="node1" presStyleIdx="2" presStyleCnt="3"/>
      <dgm:spPr/>
    </dgm:pt>
    <dgm:pt modelId="{BA4ED954-8288-4A2C-8F3C-7EAE67E2B502}" type="pres">
      <dgm:prSet presAssocID="{90151496-7C35-4A87-BF29-D20B93037B7F}" presName="gear3tx" presStyleLbl="node1" presStyleIdx="2" presStyleCnt="3">
        <dgm:presLayoutVars>
          <dgm:chMax val="1"/>
          <dgm:bulletEnabled val="1"/>
        </dgm:presLayoutVars>
      </dgm:prSet>
      <dgm:spPr/>
    </dgm:pt>
    <dgm:pt modelId="{4A4D7FFA-A2F5-4483-BCA3-2FD282057E58}" type="pres">
      <dgm:prSet presAssocID="{90151496-7C35-4A87-BF29-D20B93037B7F}" presName="gear3srcNode" presStyleLbl="node1" presStyleIdx="2" presStyleCnt="3"/>
      <dgm:spPr/>
    </dgm:pt>
    <dgm:pt modelId="{41901319-9DA5-4861-90E2-2E27B09B03E2}" type="pres">
      <dgm:prSet presAssocID="{90151496-7C35-4A87-BF29-D20B93037B7F}" presName="gear3dstNode" presStyleLbl="node1" presStyleIdx="2" presStyleCnt="3"/>
      <dgm:spPr/>
    </dgm:pt>
    <dgm:pt modelId="{F7153F6C-B139-4D35-85AD-BB5C4CECB90A}" type="pres">
      <dgm:prSet presAssocID="{ABF4EF82-8FC9-49B8-B48D-C811C5D3070E}" presName="connector1" presStyleLbl="sibTrans2D1" presStyleIdx="0" presStyleCnt="3"/>
      <dgm:spPr/>
    </dgm:pt>
    <dgm:pt modelId="{CAAFDD9D-99AA-4AFB-99D3-4638C26E97E9}" type="pres">
      <dgm:prSet presAssocID="{B107325E-0F71-4884-B3F0-F4A0DC713B82}" presName="connector2" presStyleLbl="sibTrans2D1" presStyleIdx="1" presStyleCnt="3"/>
      <dgm:spPr/>
    </dgm:pt>
    <dgm:pt modelId="{47078396-FB5A-4DB7-AE02-A1FFD1A5BF57}" type="pres">
      <dgm:prSet presAssocID="{23C3BEAF-D588-446C-8F74-E0B172D93B6E}" presName="connector3" presStyleLbl="sibTrans2D1" presStyleIdx="2" presStyleCnt="3"/>
      <dgm:spPr/>
    </dgm:pt>
  </dgm:ptLst>
  <dgm:cxnLst>
    <dgm:cxn modelId="{F6132A09-B444-4F32-9161-B5363F400F6B}" type="presOf" srcId="{23C3BEAF-D588-446C-8F74-E0B172D93B6E}" destId="{47078396-FB5A-4DB7-AE02-A1FFD1A5BF57}" srcOrd="0" destOrd="0" presId="urn:microsoft.com/office/officeart/2005/8/layout/gear1"/>
    <dgm:cxn modelId="{05DEF80D-0697-4945-A134-9662E750CC10}" type="presOf" srcId="{5C0D1AF9-040E-46CB-BD79-7437D91C3052}" destId="{A080CED3-A275-42B6-B45D-245E23CE7A06}" srcOrd="2" destOrd="0" presId="urn:microsoft.com/office/officeart/2005/8/layout/gear1"/>
    <dgm:cxn modelId="{6CF47F3C-19D0-454A-8367-B8C8B96975BC}" srcId="{BD418917-CD35-4ACF-BE5D-13A1F0ABB1FB}" destId="{90151496-7C35-4A87-BF29-D20B93037B7F}" srcOrd="2" destOrd="0" parTransId="{729B5CF4-7887-4E25-B83B-41647F1F64D2}" sibTransId="{23C3BEAF-D588-446C-8F74-E0B172D93B6E}"/>
    <dgm:cxn modelId="{558A5764-57D7-4DE5-8D71-EA5DF6BB5F5B}" type="presOf" srcId="{BD418917-CD35-4ACF-BE5D-13A1F0ABB1FB}" destId="{A30C078A-558B-4CB7-81D1-3A779C489D4D}" srcOrd="0" destOrd="0" presId="urn:microsoft.com/office/officeart/2005/8/layout/gear1"/>
    <dgm:cxn modelId="{D5EA8C6D-1924-4F43-916D-52326CCDFB1B}" type="presOf" srcId="{5C0D1AF9-040E-46CB-BD79-7437D91C3052}" destId="{F98805BF-6266-4336-81A5-213E9AE78720}" srcOrd="0" destOrd="0" presId="urn:microsoft.com/office/officeart/2005/8/layout/gear1"/>
    <dgm:cxn modelId="{9AC63D4E-3254-44EE-873C-28DF9BD3B90B}" type="presOf" srcId="{90151496-7C35-4A87-BF29-D20B93037B7F}" destId="{803C2043-EB07-4BCC-98DF-8079615AF690}" srcOrd="0" destOrd="0" presId="urn:microsoft.com/office/officeart/2005/8/layout/gear1"/>
    <dgm:cxn modelId="{EE81F651-15A9-4D81-89F8-A5981DAB82AE}" type="presOf" srcId="{6996C0AA-7B76-43DC-8A81-4E77642968CE}" destId="{C95B6E50-80E4-408F-A519-93E7150C3466}" srcOrd="0" destOrd="0" presId="urn:microsoft.com/office/officeart/2005/8/layout/gear1"/>
    <dgm:cxn modelId="{64834E55-593D-4A9C-9FB5-4E8CE68AEA93}" type="presOf" srcId="{90151496-7C35-4A87-BF29-D20B93037B7F}" destId="{4A4D7FFA-A2F5-4483-BCA3-2FD282057E58}" srcOrd="2" destOrd="0" presId="urn:microsoft.com/office/officeart/2005/8/layout/gear1"/>
    <dgm:cxn modelId="{F8812485-1BC6-4D71-A418-F5AF25140B54}" srcId="{BD418917-CD35-4ACF-BE5D-13A1F0ABB1FB}" destId="{5C0D1AF9-040E-46CB-BD79-7437D91C3052}" srcOrd="0" destOrd="0" parTransId="{CF5E2D3B-A152-4B77-BF15-9A32F9B9104E}" sibTransId="{ABF4EF82-8FC9-49B8-B48D-C811C5D3070E}"/>
    <dgm:cxn modelId="{FD76E7A9-C60C-4A1C-B755-9F469B6AE72C}" type="presOf" srcId="{6996C0AA-7B76-43DC-8A81-4E77642968CE}" destId="{563A1024-DC99-437F-BE3F-2F53EFC96BB1}" srcOrd="1" destOrd="0" presId="urn:microsoft.com/office/officeart/2005/8/layout/gear1"/>
    <dgm:cxn modelId="{BB1FB9B9-3AF2-49B0-8519-5FA97C1D0104}" type="presOf" srcId="{ABF4EF82-8FC9-49B8-B48D-C811C5D3070E}" destId="{F7153F6C-B139-4D35-85AD-BB5C4CECB90A}" srcOrd="0" destOrd="0" presId="urn:microsoft.com/office/officeart/2005/8/layout/gear1"/>
    <dgm:cxn modelId="{0D0FFBC8-CA96-4499-922E-7009FE14D70B}" srcId="{BD418917-CD35-4ACF-BE5D-13A1F0ABB1FB}" destId="{6996C0AA-7B76-43DC-8A81-4E77642968CE}" srcOrd="1" destOrd="0" parTransId="{83FE1852-A392-427D-A545-210B00AD6313}" sibTransId="{B107325E-0F71-4884-B3F0-F4A0DC713B82}"/>
    <dgm:cxn modelId="{D07D0DE3-DC68-4F03-B43D-7738039FFF97}" type="presOf" srcId="{90151496-7C35-4A87-BF29-D20B93037B7F}" destId="{BA4ED954-8288-4A2C-8F3C-7EAE67E2B502}" srcOrd="1" destOrd="0" presId="urn:microsoft.com/office/officeart/2005/8/layout/gear1"/>
    <dgm:cxn modelId="{216959EA-A607-4949-AFEA-797B24421AA4}" type="presOf" srcId="{5C0D1AF9-040E-46CB-BD79-7437D91C3052}" destId="{049526B1-ABEC-4C7A-966A-FCEE469737DB}" srcOrd="1" destOrd="0" presId="urn:microsoft.com/office/officeart/2005/8/layout/gear1"/>
    <dgm:cxn modelId="{679992EC-7023-480D-A405-8196075E27C2}" type="presOf" srcId="{B107325E-0F71-4884-B3F0-F4A0DC713B82}" destId="{CAAFDD9D-99AA-4AFB-99D3-4638C26E97E9}" srcOrd="0" destOrd="0" presId="urn:microsoft.com/office/officeart/2005/8/layout/gear1"/>
    <dgm:cxn modelId="{0724DFF0-5ADB-4339-9E36-DFA1B93D179C}" type="presOf" srcId="{90151496-7C35-4A87-BF29-D20B93037B7F}" destId="{41901319-9DA5-4861-90E2-2E27B09B03E2}" srcOrd="3" destOrd="0" presId="urn:microsoft.com/office/officeart/2005/8/layout/gear1"/>
    <dgm:cxn modelId="{EF9C43FB-2CBE-4587-8595-51436D71ABE1}" type="presOf" srcId="{6996C0AA-7B76-43DC-8A81-4E77642968CE}" destId="{B05F70DA-8829-4E35-9D8F-857095B27349}" srcOrd="2" destOrd="0" presId="urn:microsoft.com/office/officeart/2005/8/layout/gear1"/>
    <dgm:cxn modelId="{B629AF40-CF10-405A-9054-9CDCEFEA049D}" type="presParOf" srcId="{A30C078A-558B-4CB7-81D1-3A779C489D4D}" destId="{F98805BF-6266-4336-81A5-213E9AE78720}" srcOrd="0" destOrd="0" presId="urn:microsoft.com/office/officeart/2005/8/layout/gear1"/>
    <dgm:cxn modelId="{E339EEED-A5F3-407E-BA49-FFE9C4C1A810}" type="presParOf" srcId="{A30C078A-558B-4CB7-81D1-3A779C489D4D}" destId="{049526B1-ABEC-4C7A-966A-FCEE469737DB}" srcOrd="1" destOrd="0" presId="urn:microsoft.com/office/officeart/2005/8/layout/gear1"/>
    <dgm:cxn modelId="{3EC1F030-C58B-4F73-ADBF-6A6925027076}" type="presParOf" srcId="{A30C078A-558B-4CB7-81D1-3A779C489D4D}" destId="{A080CED3-A275-42B6-B45D-245E23CE7A06}" srcOrd="2" destOrd="0" presId="urn:microsoft.com/office/officeart/2005/8/layout/gear1"/>
    <dgm:cxn modelId="{3634EF2C-856C-411A-8E4F-75DE7CB28040}" type="presParOf" srcId="{A30C078A-558B-4CB7-81D1-3A779C489D4D}" destId="{C95B6E50-80E4-408F-A519-93E7150C3466}" srcOrd="3" destOrd="0" presId="urn:microsoft.com/office/officeart/2005/8/layout/gear1"/>
    <dgm:cxn modelId="{812E4793-AA37-4011-BD2F-D66905963143}" type="presParOf" srcId="{A30C078A-558B-4CB7-81D1-3A779C489D4D}" destId="{563A1024-DC99-437F-BE3F-2F53EFC96BB1}" srcOrd="4" destOrd="0" presId="urn:microsoft.com/office/officeart/2005/8/layout/gear1"/>
    <dgm:cxn modelId="{0E351BFF-3C48-4F4F-941C-51A86719B10D}" type="presParOf" srcId="{A30C078A-558B-4CB7-81D1-3A779C489D4D}" destId="{B05F70DA-8829-4E35-9D8F-857095B27349}" srcOrd="5" destOrd="0" presId="urn:microsoft.com/office/officeart/2005/8/layout/gear1"/>
    <dgm:cxn modelId="{B14ABD54-1DF3-41D1-B332-08DD2B9DD385}" type="presParOf" srcId="{A30C078A-558B-4CB7-81D1-3A779C489D4D}" destId="{803C2043-EB07-4BCC-98DF-8079615AF690}" srcOrd="6" destOrd="0" presId="urn:microsoft.com/office/officeart/2005/8/layout/gear1"/>
    <dgm:cxn modelId="{AD4DF857-07F5-44D4-9112-BC8A669E6359}" type="presParOf" srcId="{A30C078A-558B-4CB7-81D1-3A779C489D4D}" destId="{BA4ED954-8288-4A2C-8F3C-7EAE67E2B502}" srcOrd="7" destOrd="0" presId="urn:microsoft.com/office/officeart/2005/8/layout/gear1"/>
    <dgm:cxn modelId="{FB6091AD-930D-472F-BEB4-D9A99A7C7C84}" type="presParOf" srcId="{A30C078A-558B-4CB7-81D1-3A779C489D4D}" destId="{4A4D7FFA-A2F5-4483-BCA3-2FD282057E58}" srcOrd="8" destOrd="0" presId="urn:microsoft.com/office/officeart/2005/8/layout/gear1"/>
    <dgm:cxn modelId="{D7E14BDC-B7D0-4761-9B7D-9F225A7E3E47}" type="presParOf" srcId="{A30C078A-558B-4CB7-81D1-3A779C489D4D}" destId="{41901319-9DA5-4861-90E2-2E27B09B03E2}" srcOrd="9" destOrd="0" presId="urn:microsoft.com/office/officeart/2005/8/layout/gear1"/>
    <dgm:cxn modelId="{AED81B59-843D-4621-9279-6D6F3FC153C2}" type="presParOf" srcId="{A30C078A-558B-4CB7-81D1-3A779C489D4D}" destId="{F7153F6C-B139-4D35-85AD-BB5C4CECB90A}" srcOrd="10" destOrd="0" presId="urn:microsoft.com/office/officeart/2005/8/layout/gear1"/>
    <dgm:cxn modelId="{CE53A452-8F10-40BA-9084-9F3DBC9E914C}" type="presParOf" srcId="{A30C078A-558B-4CB7-81D1-3A779C489D4D}" destId="{CAAFDD9D-99AA-4AFB-99D3-4638C26E97E9}" srcOrd="11" destOrd="0" presId="urn:microsoft.com/office/officeart/2005/8/layout/gear1"/>
    <dgm:cxn modelId="{EE4274A7-D536-4E55-A581-7A2C1D963D4B}" type="presParOf" srcId="{A30C078A-558B-4CB7-81D1-3A779C489D4D}" destId="{47078396-FB5A-4DB7-AE02-A1FFD1A5BF57}"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C21E-0CF7-458E-A239-C8E7E9023E4E}">
      <dsp:nvSpPr>
        <dsp:cNvPr id="0" name=""/>
        <dsp:cNvSpPr/>
      </dsp:nvSpPr>
      <dsp:spPr>
        <a:xfrm>
          <a:off x="0" y="610877"/>
          <a:ext cx="9677400" cy="149287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4E8CD7-00D9-405C-8FDE-9B22B0ADDA46}">
      <dsp:nvSpPr>
        <dsp:cNvPr id="0" name=""/>
        <dsp:cNvSpPr/>
      </dsp:nvSpPr>
      <dsp:spPr>
        <a:xfrm>
          <a:off x="394163" y="998982"/>
          <a:ext cx="716661" cy="7166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84A4D8-FCE4-4CA7-9302-94484830F9F7}">
      <dsp:nvSpPr>
        <dsp:cNvPr id="0" name=""/>
        <dsp:cNvSpPr/>
      </dsp:nvSpPr>
      <dsp:spPr>
        <a:xfrm>
          <a:off x="1153574" y="592570"/>
          <a:ext cx="8172411" cy="1303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903" tIns="137903" rIns="137903" bIns="137903" numCol="1" spcCol="1270" anchor="ctr" anchorCtr="0">
          <a:noAutofit/>
        </a:bodyPr>
        <a:lstStyle/>
        <a:p>
          <a:pPr marL="0" lvl="0" indent="0" algn="l" defTabSz="889000">
            <a:lnSpc>
              <a:spcPct val="100000"/>
            </a:lnSpc>
            <a:spcBef>
              <a:spcPct val="0"/>
            </a:spcBef>
            <a:spcAft>
              <a:spcPct val="35000"/>
            </a:spcAft>
            <a:buNone/>
          </a:pPr>
          <a:r>
            <a:rPr lang="en-US" sz="2000" kern="1200" dirty="0"/>
            <a:t>New England’s </a:t>
          </a:r>
          <a:r>
            <a:rPr lang="en-US" sz="2000" i="1" kern="1200" dirty="0"/>
            <a:t>shared strategic goal </a:t>
          </a:r>
          <a:r>
            <a:rPr lang="en-US" sz="2000" kern="1200" dirty="0"/>
            <a:t>is to dramatically reduce the amount of carbon dioxide that the electricity industry produces, while ensuring the long-term affordability and reliability of the electricity service it provides.</a:t>
          </a:r>
        </a:p>
      </dsp:txBody>
      <dsp:txXfrm>
        <a:off x="1153574" y="592570"/>
        <a:ext cx="8172411" cy="1303020"/>
      </dsp:txXfrm>
    </dsp:sp>
    <dsp:sp modelId="{AA7E0329-0BF6-4165-8C7D-5F8446C19F9D}">
      <dsp:nvSpPr>
        <dsp:cNvPr id="0" name=""/>
        <dsp:cNvSpPr/>
      </dsp:nvSpPr>
      <dsp:spPr>
        <a:xfrm>
          <a:off x="0" y="2429502"/>
          <a:ext cx="9677400" cy="130302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898BB-FD94-4AB3-95A3-CF16A5EA045A}">
      <dsp:nvSpPr>
        <dsp:cNvPr id="0" name=""/>
        <dsp:cNvSpPr/>
      </dsp:nvSpPr>
      <dsp:spPr>
        <a:xfrm>
          <a:off x="394163" y="2722682"/>
          <a:ext cx="716661" cy="7166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E297CC-C600-4BFD-95E1-32F05634BD7F}">
      <dsp:nvSpPr>
        <dsp:cNvPr id="0" name=""/>
        <dsp:cNvSpPr/>
      </dsp:nvSpPr>
      <dsp:spPr>
        <a:xfrm>
          <a:off x="1404549" y="2348050"/>
          <a:ext cx="8172411" cy="1303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903" tIns="137903" rIns="137903" bIns="137903" numCol="1" spcCol="1270" anchor="ctr" anchorCtr="0">
          <a:noAutofit/>
        </a:bodyPr>
        <a:lstStyle/>
        <a:p>
          <a:pPr marL="0" lvl="0" indent="0" algn="l" defTabSz="889000">
            <a:lnSpc>
              <a:spcPct val="100000"/>
            </a:lnSpc>
            <a:spcBef>
              <a:spcPct val="0"/>
            </a:spcBef>
            <a:spcAft>
              <a:spcPct val="35000"/>
            </a:spcAft>
            <a:buNone/>
          </a:pPr>
          <a:r>
            <a:rPr lang="en-US" sz="2000" kern="1200" dirty="0"/>
            <a:t>New England states have targeted 30% to 45% by 2030 and 80% or net-zero by 2050 in their decarbonization policies and goals.</a:t>
          </a:r>
        </a:p>
      </dsp:txBody>
      <dsp:txXfrm>
        <a:off x="1404549" y="2348050"/>
        <a:ext cx="8172411" cy="1303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805BF-6266-4336-81A5-213E9AE78720}">
      <dsp:nvSpPr>
        <dsp:cNvPr id="0" name=""/>
        <dsp:cNvSpPr/>
      </dsp:nvSpPr>
      <dsp:spPr>
        <a:xfrm>
          <a:off x="2500947" y="1730216"/>
          <a:ext cx="2114708" cy="2114708"/>
        </a:xfrm>
        <a:prstGeom prst="gear9">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ct val="35000"/>
            </a:spcAft>
            <a:buNone/>
          </a:pPr>
          <a:r>
            <a:rPr lang="en-US" sz="1200" b="1" kern="1200" dirty="0"/>
            <a:t>Infrastructure</a:t>
          </a:r>
        </a:p>
      </dsp:txBody>
      <dsp:txXfrm>
        <a:off x="2926097" y="2225576"/>
        <a:ext cx="1264408" cy="1087004"/>
      </dsp:txXfrm>
    </dsp:sp>
    <dsp:sp modelId="{C95B6E50-80E4-408F-A519-93E7150C3466}">
      <dsp:nvSpPr>
        <dsp:cNvPr id="0" name=""/>
        <dsp:cNvSpPr/>
      </dsp:nvSpPr>
      <dsp:spPr>
        <a:xfrm>
          <a:off x="1270571" y="1230376"/>
          <a:ext cx="1537970" cy="1537970"/>
        </a:xfrm>
        <a:prstGeom prst="gear6">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ct val="35000"/>
            </a:spcAft>
            <a:buNone/>
          </a:pPr>
          <a:r>
            <a:rPr lang="en-US" sz="1200" b="1" kern="1200" dirty="0"/>
            <a:t>Regulation</a:t>
          </a:r>
        </a:p>
      </dsp:txBody>
      <dsp:txXfrm>
        <a:off x="1657760" y="1619905"/>
        <a:ext cx="763592" cy="758912"/>
      </dsp:txXfrm>
    </dsp:sp>
    <dsp:sp modelId="{803C2043-EB07-4BCC-98DF-8079615AF690}">
      <dsp:nvSpPr>
        <dsp:cNvPr id="0" name=""/>
        <dsp:cNvSpPr/>
      </dsp:nvSpPr>
      <dsp:spPr>
        <a:xfrm rot="20700000">
          <a:off x="2131991" y="169333"/>
          <a:ext cx="1506896" cy="1506896"/>
        </a:xfrm>
        <a:prstGeom prst="gear6">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ct val="35000"/>
            </a:spcAft>
            <a:buNone/>
          </a:pPr>
          <a:r>
            <a:rPr lang="en-US" sz="1200" b="1" kern="1200" dirty="0"/>
            <a:t>Markets</a:t>
          </a:r>
        </a:p>
      </dsp:txBody>
      <dsp:txXfrm rot="-20700000">
        <a:off x="2462498" y="499840"/>
        <a:ext cx="845883" cy="845883"/>
      </dsp:txXfrm>
    </dsp:sp>
    <dsp:sp modelId="{F7153F6C-B139-4D35-85AD-BB5C4CECB90A}">
      <dsp:nvSpPr>
        <dsp:cNvPr id="0" name=""/>
        <dsp:cNvSpPr/>
      </dsp:nvSpPr>
      <dsp:spPr>
        <a:xfrm>
          <a:off x="2334546" y="1413262"/>
          <a:ext cx="2706827" cy="2706827"/>
        </a:xfrm>
        <a:prstGeom prst="circularArrow">
          <a:avLst>
            <a:gd name="adj1" fmla="val 4687"/>
            <a:gd name="adj2" fmla="val 299029"/>
            <a:gd name="adj3" fmla="val 2507350"/>
            <a:gd name="adj4" fmla="val 15880400"/>
            <a:gd name="adj5" fmla="val 5469"/>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AFDD9D-99AA-4AFB-99D3-4638C26E97E9}">
      <dsp:nvSpPr>
        <dsp:cNvPr id="0" name=""/>
        <dsp:cNvSpPr/>
      </dsp:nvSpPr>
      <dsp:spPr>
        <a:xfrm>
          <a:off x="998200" y="891580"/>
          <a:ext cx="1966679" cy="1966679"/>
        </a:xfrm>
        <a:prstGeom prst="leftCircularArrow">
          <a:avLst>
            <a:gd name="adj1" fmla="val 6452"/>
            <a:gd name="adj2" fmla="val 429999"/>
            <a:gd name="adj3" fmla="val 10489124"/>
            <a:gd name="adj4" fmla="val 14837806"/>
            <a:gd name="adj5" fmla="val 7527"/>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078396-FB5A-4DB7-AE02-A1FFD1A5BF57}">
      <dsp:nvSpPr>
        <dsp:cNvPr id="0" name=""/>
        <dsp:cNvSpPr/>
      </dsp:nvSpPr>
      <dsp:spPr>
        <a:xfrm>
          <a:off x="1783431" y="-159234"/>
          <a:ext cx="2120476" cy="2120476"/>
        </a:xfrm>
        <a:prstGeom prst="circularArrow">
          <a:avLst>
            <a:gd name="adj1" fmla="val 5984"/>
            <a:gd name="adj2" fmla="val 394124"/>
            <a:gd name="adj3" fmla="val 13313824"/>
            <a:gd name="adj4" fmla="val 10508221"/>
            <a:gd name="adj5" fmla="val 6981"/>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0" name="Rectangle 10"/>
          <p:cNvSpPr>
            <a:spLocks noChangeArrowheads="1"/>
          </p:cNvSpPr>
          <p:nvPr/>
        </p:nvSpPr>
        <p:spPr bwMode="auto">
          <a:xfrm>
            <a:off x="6194425" y="8888413"/>
            <a:ext cx="369888"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553" tIns="45778" rIns="91553" bIns="45778">
            <a:spAutoFit/>
          </a:bodyPr>
          <a:lstStyle/>
          <a:p>
            <a:pPr algn="l" defTabSz="915988">
              <a:spcBef>
                <a:spcPct val="50000"/>
              </a:spcBef>
            </a:pPr>
            <a:fld id="{1FA2FFC7-B529-7A49-A679-61B0273E9DBF}" type="slidenum">
              <a:rPr lang="en-US" sz="1200" b="0"/>
              <a:pPr algn="l" defTabSz="915988">
                <a:spcBef>
                  <a:spcPct val="50000"/>
                </a:spcBef>
              </a:pPr>
              <a:t>‹#›</a:t>
            </a:fld>
            <a:endParaRPr lang="en-US" sz="1200" b="0"/>
          </a:p>
        </p:txBody>
      </p:sp>
    </p:spTree>
    <p:extLst>
      <p:ext uri="{BB962C8B-B14F-4D97-AF65-F5344CB8AC3E}">
        <p14:creationId xmlns:p14="http://schemas.microsoft.com/office/powerpoint/2010/main" val="27861291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59113" cy="458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543" tIns="45773" rIns="91543" bIns="45773" numCol="1" anchor="t" anchorCtr="0" compatLnSpc="1">
            <a:prstTxWarp prst="textNoShape">
              <a:avLst/>
            </a:prstTxWarp>
          </a:bodyPr>
          <a:lstStyle>
            <a:lvl1pPr algn="l" defTabSz="915988">
              <a:defRPr sz="1200" b="0">
                <a:latin typeface="Times New Roman" charset="0"/>
              </a:defRPr>
            </a:lvl1pPr>
          </a:lstStyle>
          <a:p>
            <a:endParaRPr lang="en-US"/>
          </a:p>
        </p:txBody>
      </p:sp>
      <p:sp>
        <p:nvSpPr>
          <p:cNvPr id="63491" name="Rectangle 3"/>
          <p:cNvSpPr>
            <a:spLocks noGrp="1" noChangeArrowheads="1"/>
          </p:cNvSpPr>
          <p:nvPr>
            <p:ph type="dt" idx="1"/>
          </p:nvPr>
        </p:nvSpPr>
        <p:spPr bwMode="auto">
          <a:xfrm>
            <a:off x="3976688" y="0"/>
            <a:ext cx="3059112" cy="458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543" tIns="45773" rIns="91543" bIns="45773" numCol="1" anchor="t" anchorCtr="0" compatLnSpc="1">
            <a:prstTxWarp prst="textNoShape">
              <a:avLst/>
            </a:prstTxWarp>
          </a:bodyPr>
          <a:lstStyle>
            <a:lvl1pPr algn="r" defTabSz="915988">
              <a:defRPr sz="1200" b="0">
                <a:latin typeface="Times New Roman" charset="0"/>
              </a:defRPr>
            </a:lvl1pPr>
          </a:lstStyle>
          <a:p>
            <a:endParaRPr lang="en-US"/>
          </a:p>
        </p:txBody>
      </p:sp>
      <p:sp>
        <p:nvSpPr>
          <p:cNvPr id="63492" name="Rectangle 4"/>
          <p:cNvSpPr>
            <a:spLocks noGrp="1" noRot="1" noChangeAspect="1" noChangeArrowheads="1" noTextEdit="1"/>
          </p:cNvSpPr>
          <p:nvPr>
            <p:ph type="sldImg" idx="2"/>
          </p:nvPr>
        </p:nvSpPr>
        <p:spPr bwMode="auto">
          <a:xfrm>
            <a:off x="355600" y="687388"/>
            <a:ext cx="6248400" cy="3514725"/>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3493" name="Rectangle 5"/>
          <p:cNvSpPr>
            <a:spLocks noGrp="1" noChangeArrowheads="1"/>
          </p:cNvSpPr>
          <p:nvPr>
            <p:ph type="body" sz="quarter" idx="3"/>
          </p:nvPr>
        </p:nvSpPr>
        <p:spPr bwMode="auto">
          <a:xfrm>
            <a:off x="917575" y="4432300"/>
            <a:ext cx="5124450" cy="4202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543" tIns="45773" rIns="91543" bIns="4577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6"/>
          <p:cNvSpPr>
            <a:spLocks noGrp="1" noChangeArrowheads="1"/>
          </p:cNvSpPr>
          <p:nvPr>
            <p:ph type="ftr" sz="quarter" idx="4"/>
          </p:nvPr>
        </p:nvSpPr>
        <p:spPr bwMode="auto">
          <a:xfrm>
            <a:off x="0" y="8863013"/>
            <a:ext cx="30591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543" tIns="45773" rIns="91543" bIns="45773" numCol="1" anchor="b" anchorCtr="0" compatLnSpc="1">
            <a:prstTxWarp prst="textNoShape">
              <a:avLst/>
            </a:prstTxWarp>
          </a:bodyPr>
          <a:lstStyle>
            <a:lvl1pPr algn="l" defTabSz="915988">
              <a:defRPr sz="1200" b="0">
                <a:latin typeface="Times New Roman" charset="0"/>
              </a:defRPr>
            </a:lvl1pPr>
          </a:lstStyle>
          <a:p>
            <a:endParaRPr lang="en-US"/>
          </a:p>
        </p:txBody>
      </p:sp>
      <p:sp>
        <p:nvSpPr>
          <p:cNvPr id="63495" name="Rectangle 7"/>
          <p:cNvSpPr>
            <a:spLocks noGrp="1" noChangeArrowheads="1"/>
          </p:cNvSpPr>
          <p:nvPr>
            <p:ph type="sldNum" sz="quarter" idx="5"/>
          </p:nvPr>
        </p:nvSpPr>
        <p:spPr bwMode="auto">
          <a:xfrm>
            <a:off x="3976688" y="8863013"/>
            <a:ext cx="3059112"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543" tIns="45773" rIns="91543" bIns="45773" numCol="1" anchor="b" anchorCtr="0" compatLnSpc="1">
            <a:prstTxWarp prst="textNoShape">
              <a:avLst/>
            </a:prstTxWarp>
          </a:bodyPr>
          <a:lstStyle>
            <a:lvl1pPr algn="r" defTabSz="915988">
              <a:defRPr sz="1200" b="0">
                <a:latin typeface="Times New Roman" charset="0"/>
              </a:defRPr>
            </a:lvl1pPr>
          </a:lstStyle>
          <a:p>
            <a:fld id="{E624774C-45BD-5D48-A302-8BD011B8744C}" type="slidenum">
              <a:rPr lang="en-US"/>
              <a:pPr/>
              <a:t>‹#›</a:t>
            </a:fld>
            <a:endParaRPr lang="en-US"/>
          </a:p>
        </p:txBody>
      </p:sp>
    </p:spTree>
    <p:extLst>
      <p:ext uri="{BB962C8B-B14F-4D97-AF65-F5344CB8AC3E}">
        <p14:creationId xmlns:p14="http://schemas.microsoft.com/office/powerpoint/2010/main" val="51594524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Times New Roman" charset="0"/>
        <a:ea typeface="ＭＳ Ｐゴシック" charset="0"/>
        <a:cs typeface="+mn-cs"/>
      </a:defRPr>
    </a:lvl1pPr>
    <a:lvl2pPr marL="457200" algn="l" rtl="0" fontAlgn="base">
      <a:spcBef>
        <a:spcPct val="30000"/>
      </a:spcBef>
      <a:spcAft>
        <a:spcPct val="0"/>
      </a:spcAft>
      <a:defRPr sz="1200" kern="1200">
        <a:solidFill>
          <a:schemeClr val="tx1"/>
        </a:solidFill>
        <a:latin typeface="Times New Roman" charset="0"/>
        <a:ea typeface="ＭＳ Ｐゴシック" charset="0"/>
        <a:cs typeface="+mn-cs"/>
      </a:defRPr>
    </a:lvl2pPr>
    <a:lvl3pPr marL="914400" algn="l" rtl="0" fontAlgn="base">
      <a:spcBef>
        <a:spcPct val="30000"/>
      </a:spcBef>
      <a:spcAft>
        <a:spcPct val="0"/>
      </a:spcAft>
      <a:defRPr sz="1200" kern="1200">
        <a:solidFill>
          <a:schemeClr val="tx1"/>
        </a:solidFill>
        <a:latin typeface="Times New Roman" charset="0"/>
        <a:ea typeface="ＭＳ Ｐゴシック" charset="0"/>
        <a:cs typeface="+mn-cs"/>
      </a:defRPr>
    </a:lvl3pPr>
    <a:lvl4pPr marL="1371600" algn="l" rtl="0" fontAlgn="base">
      <a:spcBef>
        <a:spcPct val="30000"/>
      </a:spcBef>
      <a:spcAft>
        <a:spcPct val="0"/>
      </a:spcAft>
      <a:defRPr sz="1200" kern="1200">
        <a:solidFill>
          <a:schemeClr val="tx1"/>
        </a:solidFill>
        <a:latin typeface="Times New Roman" charset="0"/>
        <a:ea typeface="ＭＳ Ｐゴシック" charset="0"/>
        <a:cs typeface="+mn-cs"/>
      </a:defRPr>
    </a:lvl4pPr>
    <a:lvl5pPr marL="1828800" algn="l" rtl="0" fontAlgn="base">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687388"/>
            <a:ext cx="6248400" cy="3514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24774C-45BD-5D48-A302-8BD011B8744C}" type="slidenum">
              <a:rPr lang="en-US" smtClean="0"/>
              <a:pPr/>
              <a:t>1</a:t>
            </a:fld>
            <a:endParaRPr lang="en-US"/>
          </a:p>
        </p:txBody>
      </p:sp>
    </p:spTree>
    <p:extLst>
      <p:ext uri="{BB962C8B-B14F-4D97-AF65-F5344CB8AC3E}">
        <p14:creationId xmlns:p14="http://schemas.microsoft.com/office/powerpoint/2010/main" val="13473302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1365BF1-45B8-48DA-A4C3-FFE9E3538E94}"/>
              </a:ext>
            </a:extLst>
          </p:cNvPr>
          <p:cNvGrpSpPr/>
          <p:nvPr userDrawn="1"/>
        </p:nvGrpSpPr>
        <p:grpSpPr>
          <a:xfrm>
            <a:off x="0" y="0"/>
            <a:ext cx="12192000" cy="5943600"/>
            <a:chOff x="0" y="0"/>
            <a:chExt cx="12192000" cy="5943600"/>
          </a:xfrm>
        </p:grpSpPr>
        <p:pic>
          <p:nvPicPr>
            <p:cNvPr id="19" name="Picture 18" descr="Watermark.Light.RedBand.v4B.72.psd">
              <a:extLst>
                <a:ext uri="{FF2B5EF4-FFF2-40B4-BE49-F238E27FC236}">
                  <a16:creationId xmlns:a16="http://schemas.microsoft.com/office/drawing/2014/main" id="{6FC1F2BE-B96C-479B-98C0-004886CD64A3}"/>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20" name="Group 19">
              <a:extLst>
                <a:ext uri="{FF2B5EF4-FFF2-40B4-BE49-F238E27FC236}">
                  <a16:creationId xmlns:a16="http://schemas.microsoft.com/office/drawing/2014/main" id="{F7EE04CD-7379-45FF-8447-7378B261958F}"/>
                </a:ext>
              </a:extLst>
            </p:cNvPr>
            <p:cNvGrpSpPr/>
            <p:nvPr userDrawn="1"/>
          </p:nvGrpSpPr>
          <p:grpSpPr>
            <a:xfrm>
              <a:off x="990600" y="0"/>
              <a:ext cx="11201400" cy="5943600"/>
              <a:chOff x="990600" y="0"/>
              <a:chExt cx="11201400" cy="5943600"/>
            </a:xfrm>
          </p:grpSpPr>
          <p:pic>
            <p:nvPicPr>
              <p:cNvPr id="21" name="Picture 20" descr="Watermark.Light.RedBand.v4B.72.psd">
                <a:extLst>
                  <a:ext uri="{FF2B5EF4-FFF2-40B4-BE49-F238E27FC236}">
                    <a16:creationId xmlns:a16="http://schemas.microsoft.com/office/drawing/2014/main" id="{9814540D-CBAD-4E2D-8D06-03467A2636A4}"/>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22" name="Picture 21" descr="Watermark.Light.RedBand.v4B.72.psd">
                <a:extLst>
                  <a:ext uri="{FF2B5EF4-FFF2-40B4-BE49-F238E27FC236}">
                    <a16:creationId xmlns:a16="http://schemas.microsoft.com/office/drawing/2014/main" id="{C6D0E479-BE4E-4D9F-A488-CC052F93478B}"/>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23" name="Picture 22" descr="Daymark.RedBackground.1&quot;Strip.v.2.eps">
            <a:extLst>
              <a:ext uri="{FF2B5EF4-FFF2-40B4-BE49-F238E27FC236}">
                <a16:creationId xmlns:a16="http://schemas.microsoft.com/office/drawing/2014/main" id="{003A3BBA-5F7B-4ACA-8E2E-E2A7277418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3" name="Text Placeholder 13"/>
          <p:cNvSpPr>
            <a:spLocks noGrp="1"/>
          </p:cNvSpPr>
          <p:nvPr>
            <p:ph type="body" sz="quarter" idx="12"/>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25"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pic>
        <p:nvPicPr>
          <p:cNvPr id="12" name="Picture 11">
            <a:extLst>
              <a:ext uri="{FF2B5EF4-FFF2-40B4-BE49-F238E27FC236}">
                <a16:creationId xmlns:a16="http://schemas.microsoft.com/office/drawing/2014/main" id="{99593050-98AA-4286-BAA0-385D00DF37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3369300801"/>
      </p:ext>
    </p:extLst>
  </p:cSld>
  <p:clrMapOvr>
    <a:masterClrMapping/>
  </p:clrMapOvr>
  <p:extLst>
    <p:ext uri="{DCECCB84-F9BA-43D5-87BE-67443E8EF086}">
      <p15:sldGuideLst xmlns:p15="http://schemas.microsoft.com/office/powerpoint/2012/main">
        <p15:guide id="1" orient="horz" pos="39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just Da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FB004B-7D66-44D3-90EE-010FC1A317C4}"/>
              </a:ext>
            </a:extLst>
          </p:cNvPr>
          <p:cNvGrpSpPr/>
          <p:nvPr userDrawn="1"/>
        </p:nvGrpSpPr>
        <p:grpSpPr>
          <a:xfrm>
            <a:off x="0" y="0"/>
            <a:ext cx="12192000" cy="5943600"/>
            <a:chOff x="0" y="0"/>
            <a:chExt cx="12192000" cy="5943600"/>
          </a:xfrm>
        </p:grpSpPr>
        <p:pic>
          <p:nvPicPr>
            <p:cNvPr id="12" name="Picture 11" descr="Watermark.Light.RedBand.v4B.72.psd">
              <a:extLst>
                <a:ext uri="{FF2B5EF4-FFF2-40B4-BE49-F238E27FC236}">
                  <a16:creationId xmlns:a16="http://schemas.microsoft.com/office/drawing/2014/main" id="{4EEA7E21-6E16-40BA-8ECF-4075594AFCC1}"/>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13" name="Group 12">
              <a:extLst>
                <a:ext uri="{FF2B5EF4-FFF2-40B4-BE49-F238E27FC236}">
                  <a16:creationId xmlns:a16="http://schemas.microsoft.com/office/drawing/2014/main" id="{293CE8B7-9F7C-4F0E-984E-0CE56FB1FE67}"/>
                </a:ext>
              </a:extLst>
            </p:cNvPr>
            <p:cNvGrpSpPr/>
            <p:nvPr userDrawn="1"/>
          </p:nvGrpSpPr>
          <p:grpSpPr>
            <a:xfrm>
              <a:off x="990600" y="0"/>
              <a:ext cx="11201400" cy="5943600"/>
              <a:chOff x="990600" y="0"/>
              <a:chExt cx="11201400" cy="5943600"/>
            </a:xfrm>
          </p:grpSpPr>
          <p:pic>
            <p:nvPicPr>
              <p:cNvPr id="15" name="Picture 14" descr="Watermark.Light.RedBand.v4B.72.psd">
                <a:extLst>
                  <a:ext uri="{FF2B5EF4-FFF2-40B4-BE49-F238E27FC236}">
                    <a16:creationId xmlns:a16="http://schemas.microsoft.com/office/drawing/2014/main" id="{3BFB6D69-6F54-4762-8AD2-17257D366963}"/>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17" name="Picture 16" descr="Watermark.Light.RedBand.v4B.72.psd">
                <a:extLst>
                  <a:ext uri="{FF2B5EF4-FFF2-40B4-BE49-F238E27FC236}">
                    <a16:creationId xmlns:a16="http://schemas.microsoft.com/office/drawing/2014/main" id="{B4C95EE2-1BA2-4E67-8356-D2476758DA0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18" name="Picture 17" descr="Daymark.RedBackground.1&quot;Strip.v.2.eps">
            <a:extLst>
              <a:ext uri="{FF2B5EF4-FFF2-40B4-BE49-F238E27FC236}">
                <a16:creationId xmlns:a16="http://schemas.microsoft.com/office/drawing/2014/main" id="{D8F90BD4-9AFC-4611-886F-FCC9B26F85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4" name="Text Placeholder 13"/>
          <p:cNvSpPr>
            <a:spLocks noGrp="1"/>
          </p:cNvSpPr>
          <p:nvPr>
            <p:ph type="body" sz="quarter" idx="10"/>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16" name="Date Placeholder 15"/>
          <p:cNvSpPr>
            <a:spLocks noGrp="1"/>
          </p:cNvSpPr>
          <p:nvPr>
            <p:ph type="dt" sz="half" idx="11"/>
          </p:nvPr>
        </p:nvSpPr>
        <p:spPr>
          <a:xfrm>
            <a:off x="609600" y="6400801"/>
            <a:ext cx="2844800" cy="169277"/>
          </a:xfrm>
          <a:prstGeom prst="rect">
            <a:avLst/>
          </a:prstGeom>
        </p:spPr>
        <p:txBody>
          <a:bodyPr/>
          <a:lstStyle>
            <a:lvl1pPr algn="l">
              <a:defRPr sz="1000" b="0">
                <a:solidFill>
                  <a:schemeClr val="tx2"/>
                </a:solidFill>
                <a:latin typeface="+mn-lt"/>
              </a:defRPr>
            </a:lvl1pPr>
          </a:lstStyle>
          <a:p>
            <a:endParaRPr lang="en-US" dirty="0"/>
          </a:p>
        </p:txBody>
      </p:sp>
      <p:sp>
        <p:nvSpPr>
          <p:cNvPr id="19"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sp>
        <p:nvSpPr>
          <p:cNvPr id="7" name="TextBox 6">
            <a:extLst>
              <a:ext uri="{FF2B5EF4-FFF2-40B4-BE49-F238E27FC236}">
                <a16:creationId xmlns:a16="http://schemas.microsoft.com/office/drawing/2014/main" id="{611B59ED-2482-46DF-9F2B-A64268DBA294}"/>
              </a:ext>
            </a:extLst>
          </p:cNvPr>
          <p:cNvSpPr txBox="1"/>
          <p:nvPr userDrawn="1"/>
        </p:nvSpPr>
        <p:spPr bwMode="auto">
          <a:xfrm>
            <a:off x="9893060" y="1001218"/>
            <a:ext cx="1446357" cy="294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sz="1600" b="1" dirty="0">
                <a:solidFill>
                  <a:schemeClr val="bg2"/>
                </a:solidFill>
                <a:latin typeface="Calibri"/>
                <a:cs typeface="Calibri"/>
              </a:rPr>
              <a:t>CONFIDENTIAL</a:t>
            </a:r>
          </a:p>
        </p:txBody>
      </p:sp>
      <p:pic>
        <p:nvPicPr>
          <p:cNvPr id="11" name="Picture 10">
            <a:extLst>
              <a:ext uri="{FF2B5EF4-FFF2-40B4-BE49-F238E27FC236}">
                <a16:creationId xmlns:a16="http://schemas.microsoft.com/office/drawing/2014/main" id="{0F7700E7-D00D-47C0-A57A-BEF6050C51B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2303463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n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20800" y="1524000"/>
            <a:ext cx="9652000" cy="4343400"/>
          </a:xfrm>
          <a:prstGeom prst="rect">
            <a:avLst/>
          </a:prstGeom>
        </p:spPr>
        <p:txBody>
          <a:bodyPr/>
          <a:lstStyle>
            <a:lvl1pPr>
              <a:buClr>
                <a:srgbClr val="D70D17"/>
              </a:buClr>
              <a:defRPr sz="2600">
                <a:solidFill>
                  <a:schemeClr val="tx2"/>
                </a:solidFill>
              </a:defRPr>
            </a:lvl1pPr>
            <a:lvl2pPr marL="667512" indent="-285750">
              <a:buClr>
                <a:srgbClr val="D70D17"/>
              </a:buClr>
              <a:buSzPct val="130000"/>
              <a:buFont typeface="Calibri" panose="020F0502020204030204" pitchFamily="34" charset="0"/>
              <a:buChar char="‐"/>
              <a:defRPr sz="2200">
                <a:solidFill>
                  <a:schemeClr val="tx2"/>
                </a:solidFill>
              </a:defRPr>
            </a:lvl2pPr>
            <a:lvl3pPr marL="886968" indent="-228600">
              <a:buClr>
                <a:srgbClr val="D70D17"/>
              </a:buClr>
              <a:buFont typeface="Arial" panose="020B0604020202020204" pitchFamily="34" charset="0"/>
              <a:buChar char="•"/>
              <a:defRPr sz="2000">
                <a:solidFill>
                  <a:schemeClr val="tx2"/>
                </a:solidFill>
              </a:defRPr>
            </a:lvl3pPr>
            <a:lvl4pPr marL="1143000" indent="-228600">
              <a:buClr>
                <a:srgbClr val="D70D17"/>
              </a:buClr>
              <a:buSzPct val="90000"/>
              <a:buFont typeface="Wingdings" panose="05000000000000000000" pitchFamily="2" charset="2"/>
              <a:buChar char="§"/>
              <a:defRPr sz="1800">
                <a:solidFill>
                  <a:schemeClr val="tx2"/>
                </a:solidFill>
              </a:defRPr>
            </a:lvl4pPr>
            <a:lvl5pPr>
              <a:buClr>
                <a:srgbClr val="D70D17"/>
              </a:buClr>
              <a:defRPr sz="16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80939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ne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0800" y="2133600"/>
            <a:ext cx="9652000" cy="3810000"/>
          </a:xfrm>
          <a:prstGeom prst="rect">
            <a:avLst/>
          </a:prstGeom>
        </p:spPr>
        <p:txBody>
          <a:bodyPr/>
          <a:lstStyle>
            <a:lvl1pPr marL="320040" indent="-320040">
              <a:defRPr sz="2200">
                <a:solidFill>
                  <a:schemeClr val="tx2"/>
                </a:solidFill>
              </a:defRPr>
            </a:lvl1pPr>
            <a:lvl2pPr marL="548640" indent="-228600">
              <a:buSzPct val="120000"/>
              <a:buFont typeface="Calibri" panose="020F0502020204030204" pitchFamily="34" charset="0"/>
              <a:buChar char="‐"/>
              <a:defRPr sz="2000">
                <a:solidFill>
                  <a:schemeClr val="tx2"/>
                </a:solidFill>
              </a:defRPr>
            </a:lvl2pPr>
            <a:lvl3pPr marL="777240" indent="-228600">
              <a:buFont typeface="Arial" panose="020B0604020202020204" pitchFamily="34" charset="0"/>
              <a:buChar char="•"/>
              <a:defRPr sz="1800">
                <a:solidFill>
                  <a:schemeClr val="tx2"/>
                </a:solidFill>
              </a:defRPr>
            </a:lvl3pPr>
            <a:lvl4pPr marL="1005840">
              <a:buClr>
                <a:schemeClr val="accent1"/>
              </a:buClr>
              <a:buSzPct val="90000"/>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endParaRPr lang="en-US" dirty="0"/>
          </a:p>
        </p:txBody>
      </p:sp>
      <p:sp>
        <p:nvSpPr>
          <p:cNvPr id="10" name="Text Placeholder 2"/>
          <p:cNvSpPr>
            <a:spLocks noGrp="1"/>
          </p:cNvSpPr>
          <p:nvPr>
            <p:ph type="body" idx="10"/>
          </p:nvPr>
        </p:nvSpPr>
        <p:spPr>
          <a:xfrm>
            <a:off x="558800" y="1244130"/>
            <a:ext cx="8483600" cy="639762"/>
          </a:xfrm>
          <a:prstGeom prst="rect">
            <a:avLst/>
          </a:prstGeom>
        </p:spPr>
        <p:txBody>
          <a:bodyPr anchor="ct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78681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 y="1524000"/>
            <a:ext cx="5386917"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6193368" y="1524000"/>
            <a:ext cx="5389033"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70853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33250"/>
            <a:ext cx="5386917"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233250"/>
            <a:ext cx="5389033"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96414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2511328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066800"/>
            <a:ext cx="7315200" cy="3938587"/>
          </a:xfrm>
          <a:prstGeom prst="rect">
            <a:avLst/>
          </a:prstGeo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562600"/>
            <a:ext cx="7315200" cy="609600"/>
          </a:xfrm>
          <a:prstGeom prst="rect">
            <a:avLst/>
          </a:prstGeom>
        </p:spPr>
        <p:txBody>
          <a:bodyPr/>
          <a:lstStyle>
            <a:lvl1pPr marL="0" indent="0" algn="ctr">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64548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0" name="Rectangle 6"/>
          <p:cNvSpPr>
            <a:spLocks noGrp="1" noChangeArrowheads="1"/>
          </p:cNvSpPr>
          <p:nvPr>
            <p:ph type="title"/>
          </p:nvPr>
        </p:nvSpPr>
        <p:spPr bwMode="auto">
          <a:xfrm>
            <a:off x="558800" y="152401"/>
            <a:ext cx="11074400" cy="7658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 name="Slide Number Placeholder 2"/>
          <p:cNvSpPr>
            <a:spLocks noGrp="1"/>
          </p:cNvSpPr>
          <p:nvPr>
            <p:ph type="sldNum" sz="quarter" idx="4"/>
          </p:nvPr>
        </p:nvSpPr>
        <p:spPr>
          <a:xfrm>
            <a:off x="304800" y="6296225"/>
            <a:ext cx="711200" cy="349250"/>
          </a:xfrm>
          <a:prstGeom prst="rect">
            <a:avLst/>
          </a:prstGeom>
        </p:spPr>
        <p:txBody>
          <a:bodyPr vert="horz" lIns="91440" tIns="45720" rIns="91440" bIns="45720" rtlCol="0" anchor="ctr"/>
          <a:lstStyle>
            <a:lvl1pPr algn="ctr">
              <a:defRPr sz="1100" b="0">
                <a:solidFill>
                  <a:schemeClr val="tx2"/>
                </a:solidFill>
                <a:latin typeface="+mn-lt"/>
              </a:defRPr>
            </a:lvl1pPr>
          </a:lstStyle>
          <a:p>
            <a:fld id="{31C790AD-FA6F-AC4B-8DD5-8F16113E1AE2}" type="slidenum">
              <a:rPr lang="en-US" smtClean="0"/>
              <a:pPr/>
              <a:t>‹#›</a:t>
            </a:fld>
            <a:endParaRPr lang="en-US"/>
          </a:p>
        </p:txBody>
      </p:sp>
      <p:pic>
        <p:nvPicPr>
          <p:cNvPr id="8" name="Picture 7"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pic>
        <p:nvPicPr>
          <p:cNvPr id="12" name="Picture 11" descr="Daymark.RedBackground.1&quot;Strip.v.2.eps"/>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1" name="TextBox 10">
            <a:extLst>
              <a:ext uri="{FF2B5EF4-FFF2-40B4-BE49-F238E27FC236}">
                <a16:creationId xmlns:a16="http://schemas.microsoft.com/office/drawing/2014/main" id="{BD0E8706-2000-4EFA-8DE7-8A4AD92E09BE}"/>
              </a:ext>
            </a:extLst>
          </p:cNvPr>
          <p:cNvSpPr txBox="1"/>
          <p:nvPr userDrawn="1"/>
        </p:nvSpPr>
        <p:spPr bwMode="auto">
          <a:xfrm>
            <a:off x="1209893" y="6369861"/>
            <a:ext cx="2377574" cy="231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ctr" anchorCtr="0" compatLnSpc="1">
            <a:prstTxWarp prst="textNoShape">
              <a:avLst/>
            </a:prstTxWarp>
            <a:spAutoFit/>
          </a:bodyPr>
          <a:lstStyle/>
          <a:p>
            <a:pPr algn="l">
              <a:lnSpc>
                <a:spcPct val="80000"/>
              </a:lnSpc>
              <a:spcAft>
                <a:spcPts val="400"/>
              </a:spcAft>
            </a:pPr>
            <a:r>
              <a:rPr lang="en-US" sz="1100" b="0" dirty="0">
                <a:solidFill>
                  <a:srgbClr val="595959"/>
                </a:solidFill>
                <a:latin typeface="+mn-lt"/>
                <a:cs typeface="Calibri"/>
              </a:rPr>
              <a:t>© 2021 Daymark Energy Advisors, Inc.</a:t>
            </a:r>
          </a:p>
        </p:txBody>
      </p:sp>
      <p:pic>
        <p:nvPicPr>
          <p:cNvPr id="17" name="Picture 16">
            <a:extLst>
              <a:ext uri="{FF2B5EF4-FFF2-40B4-BE49-F238E27FC236}">
                <a16:creationId xmlns:a16="http://schemas.microsoft.com/office/drawing/2014/main" id="{E6B0F39E-E5E5-457E-8B43-F473E5970B7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
        <p:nvSpPr>
          <p:cNvPr id="2" name="TextBox 1">
            <a:extLst>
              <a:ext uri="{FF2B5EF4-FFF2-40B4-BE49-F238E27FC236}">
                <a16:creationId xmlns:a16="http://schemas.microsoft.com/office/drawing/2014/main" id="{30F1D8B3-DBBF-4A46-844E-A63BA69C41D6}"/>
              </a:ext>
            </a:extLst>
          </p:cNvPr>
          <p:cNvSpPr txBox="1"/>
          <p:nvPr userDrawn="1"/>
        </p:nvSpPr>
        <p:spPr bwMode="auto">
          <a:xfrm>
            <a:off x="5029200" y="6155380"/>
            <a:ext cx="1752600" cy="4456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spAutoFit/>
          </a:bodyPr>
          <a:lstStyle/>
          <a:p>
            <a:pPr>
              <a:lnSpc>
                <a:spcPct val="80000"/>
              </a:lnSpc>
              <a:spcAft>
                <a:spcPts val="400"/>
              </a:spcAft>
            </a:pPr>
            <a:r>
              <a:rPr lang="en-US" sz="2800" b="0" dirty="0">
                <a:solidFill>
                  <a:srgbClr val="FF0000"/>
                </a:solidFill>
                <a:latin typeface="Calibri"/>
                <a:cs typeface="Calibri"/>
              </a:rPr>
              <a:t>DRAFT</a:t>
            </a:r>
          </a:p>
        </p:txBody>
      </p:sp>
    </p:spTree>
    <p:extLst>
      <p:ext uri="{BB962C8B-B14F-4D97-AF65-F5344CB8AC3E}">
        <p14:creationId xmlns:p14="http://schemas.microsoft.com/office/powerpoint/2010/main" val="15969811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14" r:id="rId3"/>
    <p:sldLayoutId id="2147483813" r:id="rId4"/>
    <p:sldLayoutId id="2147483821" r:id="rId5"/>
    <p:sldLayoutId id="2147483815" r:id="rId6"/>
    <p:sldLayoutId id="2147483816" r:id="rId7"/>
    <p:sldLayoutId id="2147483818" r:id="rId8"/>
  </p:sldLayoutIdLst>
  <p:hf hdr="0" ftr="0" dt="0"/>
  <p:txStyles>
    <p:titleStyle>
      <a:lvl1pPr algn="l" rtl="0" eaLnBrk="1" fontAlgn="base" hangingPunct="1">
        <a:spcBef>
          <a:spcPct val="0"/>
        </a:spcBef>
        <a:spcAft>
          <a:spcPct val="0"/>
        </a:spcAft>
        <a:defRPr sz="2800" b="1" i="0">
          <a:solidFill>
            <a:schemeClr val="bg1"/>
          </a:solidFill>
          <a:latin typeface="Calibri"/>
          <a:ea typeface="+mj-ea"/>
          <a:cs typeface="Calibri"/>
        </a:defRPr>
      </a:lvl1pPr>
      <a:lvl2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F26B43"/>
          </p15:clr>
        </p15:guide>
        <p15:guide id="2" pos="74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6.xml"/><Relationship Id="rId1" Type="http://schemas.openxmlformats.org/officeDocument/2006/relationships/themeOverride" Target="../theme/themeOverride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email@daymarkea.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962400" y="2286000"/>
            <a:ext cx="7620000" cy="1447800"/>
          </a:xfrm>
        </p:spPr>
        <p:txBody>
          <a:bodyPr/>
          <a:lstStyle/>
          <a:p>
            <a:r>
              <a:rPr lang="en-US" sz="3600" dirty="0">
                <a:latin typeface="Calibri" panose="020F0502020204030204" pitchFamily="34" charset="0"/>
                <a:ea typeface="Calibri" panose="020F0502020204030204" pitchFamily="34" charset="0"/>
                <a:cs typeface="Times New Roman" panose="02020603050405020304" pitchFamily="18" charset="0"/>
              </a:rPr>
              <a:t>Rethinking Transmission Planning: </a:t>
            </a:r>
          </a:p>
          <a:p>
            <a:r>
              <a:rPr lang="en-US" sz="3600" dirty="0">
                <a:effectLst/>
                <a:latin typeface="Calibri" panose="020F0502020204030204" pitchFamily="34" charset="0"/>
                <a:ea typeface="Calibri" panose="020F0502020204030204" pitchFamily="34" charset="0"/>
                <a:cs typeface="Times New Roman" panose="02020603050405020304" pitchFamily="18" charset="0"/>
              </a:rPr>
              <a:t>Meeting the Region’s Clean Energy Goals</a:t>
            </a:r>
            <a:endParaRPr lang="en-US" sz="3600" dirty="0"/>
          </a:p>
        </p:txBody>
      </p:sp>
      <p:sp>
        <p:nvSpPr>
          <p:cNvPr id="3" name="Text Placeholder 2"/>
          <p:cNvSpPr>
            <a:spLocks noGrp="1"/>
          </p:cNvSpPr>
          <p:nvPr>
            <p:ph type="body" sz="quarter" idx="14"/>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NESCOE Transmission Planning Technical Conference</a:t>
            </a:r>
            <a:endParaRPr lang="en-US" sz="1800" b="1" dirty="0">
              <a:latin typeface="Calibri" panose="020F0502020204030204" pitchFamily="34" charset="0"/>
              <a:cs typeface="Times New Roman" panose="02020603050405020304" pitchFamily="18" charset="0"/>
            </a:endParaRPr>
          </a:p>
          <a:p>
            <a:endParaRPr lang="en-US" dirty="0"/>
          </a:p>
        </p:txBody>
      </p:sp>
      <p:sp>
        <p:nvSpPr>
          <p:cNvPr id="4" name="Text Placeholder 3"/>
          <p:cNvSpPr>
            <a:spLocks noGrp="1"/>
          </p:cNvSpPr>
          <p:nvPr>
            <p:ph type="body" sz="quarter" idx="4294967295"/>
          </p:nvPr>
        </p:nvSpPr>
        <p:spPr>
          <a:xfrm>
            <a:off x="609600" y="6096000"/>
            <a:ext cx="4876800" cy="595996"/>
          </a:xfrm>
          <a:prstGeom prst="rect">
            <a:avLst/>
          </a:prstGeom>
        </p:spPr>
        <p:txBody>
          <a:bodyPr/>
          <a:lstStyle/>
          <a:p>
            <a:pPr marL="0" indent="0">
              <a:buNone/>
            </a:pPr>
            <a:r>
              <a:rPr lang="en-US" dirty="0"/>
              <a:t>Marc D. Montalvo</a:t>
            </a:r>
          </a:p>
          <a:p>
            <a:pPr marL="0" indent="0">
              <a:buNone/>
            </a:pPr>
            <a:r>
              <a:rPr lang="en-US" dirty="0"/>
              <a:t>February 2, 2021</a:t>
            </a:r>
          </a:p>
        </p:txBody>
      </p:sp>
      <p:sp>
        <p:nvSpPr>
          <p:cNvPr id="6" name="TextBox 5">
            <a:extLst>
              <a:ext uri="{FF2B5EF4-FFF2-40B4-BE49-F238E27FC236}">
                <a16:creationId xmlns:a16="http://schemas.microsoft.com/office/drawing/2014/main" id="{7E835662-09AB-442E-8301-9C6295F57CE5}"/>
              </a:ext>
            </a:extLst>
          </p:cNvPr>
          <p:cNvSpPr txBox="1"/>
          <p:nvPr/>
        </p:nvSpPr>
        <p:spPr bwMode="auto">
          <a:xfrm>
            <a:off x="4648200" y="6145371"/>
            <a:ext cx="2286000" cy="546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rtlCol="0" anchor="b" anchorCtr="0" compatLnSpc="1">
            <a:prstTxWarp prst="textNoShape">
              <a:avLst/>
            </a:prstTxWarp>
            <a:spAutoFit/>
          </a:bodyPr>
          <a:lstStyle/>
          <a:p>
            <a:pPr>
              <a:lnSpc>
                <a:spcPct val="80000"/>
              </a:lnSpc>
              <a:spcAft>
                <a:spcPts val="400"/>
              </a:spcAft>
            </a:pPr>
            <a:r>
              <a:rPr lang="en-US" sz="3600" dirty="0">
                <a:solidFill>
                  <a:srgbClr val="FF0000"/>
                </a:solidFill>
                <a:latin typeface="Calibri"/>
                <a:cs typeface="Calibri"/>
              </a:rPr>
              <a:t>DRAFT</a:t>
            </a:r>
          </a:p>
        </p:txBody>
      </p:sp>
    </p:spTree>
    <p:extLst>
      <p:ext uri="{BB962C8B-B14F-4D97-AF65-F5344CB8AC3E}">
        <p14:creationId xmlns:p14="http://schemas.microsoft.com/office/powerpoint/2010/main" val="92509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1">
            <a:extLst>
              <a:ext uri="{FF2B5EF4-FFF2-40B4-BE49-F238E27FC236}">
                <a16:creationId xmlns:a16="http://schemas.microsoft.com/office/drawing/2014/main" id="{6FD1FE3B-C089-4D68-8C1F-FD7BDF616363}"/>
              </a:ext>
            </a:extLst>
          </p:cNvPr>
          <p:cNvGraphicFramePr>
            <a:graphicFrameLocks noGrp="1"/>
          </p:cNvGraphicFramePr>
          <p:nvPr>
            <p:ph sz="half" idx="1"/>
            <p:extLst>
              <p:ext uri="{D42A27DB-BD31-4B8C-83A1-F6EECF244321}">
                <p14:modId xmlns:p14="http://schemas.microsoft.com/office/powerpoint/2010/main" val="508020958"/>
              </p:ext>
            </p:extLst>
          </p:nvPr>
        </p:nvGraphicFramePr>
        <p:xfrm>
          <a:off x="1295400" y="1524000"/>
          <a:ext cx="96774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5A81967D-2EA5-45FE-91C2-EBCCF4012821}"/>
              </a:ext>
            </a:extLst>
          </p:cNvPr>
          <p:cNvSpPr>
            <a:spLocks noGrp="1"/>
          </p:cNvSpPr>
          <p:nvPr>
            <p:ph type="title"/>
          </p:nvPr>
        </p:nvSpPr>
        <p:spPr/>
        <p:txBody>
          <a:bodyPr wrap="square" anchor="ctr">
            <a:normAutofit/>
          </a:bodyPr>
          <a:lstStyle/>
          <a:p>
            <a:r>
              <a:rPr lang="en-US" cap="all" dirty="0"/>
              <a:t>The region’s high-level policy objectives are aligned</a:t>
            </a:r>
          </a:p>
        </p:txBody>
      </p:sp>
      <p:sp>
        <p:nvSpPr>
          <p:cNvPr id="2" name="Slide Number Placeholder 1">
            <a:extLst>
              <a:ext uri="{FF2B5EF4-FFF2-40B4-BE49-F238E27FC236}">
                <a16:creationId xmlns:a16="http://schemas.microsoft.com/office/drawing/2014/main" id="{CD6E1CB0-76E4-4F89-A05E-419DD277A932}"/>
              </a:ext>
            </a:extLst>
          </p:cNvPr>
          <p:cNvSpPr>
            <a:spLocks noGrp="1"/>
          </p:cNvSpPr>
          <p:nvPr>
            <p:ph type="sldNum" sz="quarter" idx="11"/>
          </p:nvPr>
        </p:nvSpPr>
        <p:spPr/>
        <p:txBody>
          <a:bodyPr/>
          <a:lstStyle/>
          <a:p>
            <a:fld id="{31C790AD-FA6F-AC4B-8DD5-8F16113E1AE2}" type="slidenum">
              <a:rPr lang="en-US" smtClean="0"/>
              <a:pPr/>
              <a:t>2</a:t>
            </a:fld>
            <a:endParaRPr lang="en-US"/>
          </a:p>
        </p:txBody>
      </p:sp>
    </p:spTree>
    <p:extLst>
      <p:ext uri="{BB962C8B-B14F-4D97-AF65-F5344CB8AC3E}">
        <p14:creationId xmlns:p14="http://schemas.microsoft.com/office/powerpoint/2010/main" val="53308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
            <a:extLst>
              <a:ext uri="{FF2B5EF4-FFF2-40B4-BE49-F238E27FC236}">
                <a16:creationId xmlns:a16="http://schemas.microsoft.com/office/drawing/2014/main" id="{D7DC1668-1314-4220-AE8C-618406435807}"/>
              </a:ext>
            </a:extLst>
          </p:cNvPr>
          <p:cNvSpPr>
            <a:spLocks noGrp="1"/>
          </p:cNvSpPr>
          <p:nvPr>
            <p:ph sz="half" idx="1"/>
          </p:nvPr>
        </p:nvSpPr>
        <p:spPr>
          <a:xfrm>
            <a:off x="1320800" y="1524000"/>
            <a:ext cx="9652000" cy="4343400"/>
          </a:xfrm>
        </p:spPr>
        <p:txBody>
          <a:bodyPr>
            <a:noAutofit/>
          </a:bodyPr>
          <a:lstStyle/>
          <a:p>
            <a:pPr marR="0" lvl="0">
              <a:lnSpc>
                <a:spcPct val="105000"/>
              </a:lnSpc>
              <a:spcBef>
                <a:spcPts val="600"/>
              </a:spcBef>
              <a:spcAft>
                <a:spcPts val="0"/>
              </a:spcAft>
              <a:buFont typeface="Wingdings" panose="05000000000000000000" pitchFamily="2" charset="2"/>
              <a:buChar char="§"/>
            </a:pPr>
            <a:r>
              <a:rPr lang="en-US" sz="1800" dirty="0">
                <a:effectLst/>
              </a:rPr>
              <a:t>Apply a transmission planning framework that provides a credible roadmap to meeting the States’ energy transition; the resulting plans must:</a:t>
            </a:r>
          </a:p>
          <a:p>
            <a:pPr lvl="1" indent="-342900">
              <a:lnSpc>
                <a:spcPct val="105000"/>
              </a:lnSpc>
              <a:spcBef>
                <a:spcPts val="0"/>
              </a:spcBef>
              <a:spcAft>
                <a:spcPts val="0"/>
              </a:spcAft>
              <a:buFont typeface="Calibri" panose="020F0502020204030204" pitchFamily="34" charset="0"/>
              <a:buChar char="‒"/>
            </a:pPr>
            <a:r>
              <a:rPr lang="en-US" sz="1600" dirty="0">
                <a:effectLst/>
              </a:rPr>
              <a:t>Maximize the use of existing transmission</a:t>
            </a:r>
          </a:p>
          <a:p>
            <a:pPr lvl="1" indent="-342900">
              <a:lnSpc>
                <a:spcPct val="105000"/>
              </a:lnSpc>
              <a:spcBef>
                <a:spcPts val="0"/>
              </a:spcBef>
              <a:spcAft>
                <a:spcPts val="0"/>
              </a:spcAft>
              <a:buFont typeface="Calibri" panose="020F0502020204030204" pitchFamily="34" charset="0"/>
              <a:buChar char="‒"/>
            </a:pPr>
            <a:r>
              <a:rPr lang="en-US" sz="1600" dirty="0">
                <a:effectLst/>
              </a:rPr>
              <a:t>Add new transmission only where (and when) necessary</a:t>
            </a:r>
          </a:p>
          <a:p>
            <a:pPr lvl="1" indent="-342900">
              <a:lnSpc>
                <a:spcPct val="105000"/>
              </a:lnSpc>
              <a:spcBef>
                <a:spcPts val="0"/>
              </a:spcBef>
              <a:spcAft>
                <a:spcPts val="0"/>
              </a:spcAft>
              <a:buFont typeface="Calibri" panose="020F0502020204030204" pitchFamily="34" charset="0"/>
              <a:buChar char="‒"/>
            </a:pPr>
            <a:r>
              <a:rPr lang="en-US" sz="1600" dirty="0">
                <a:effectLst/>
              </a:rPr>
              <a:t>Assume the use of competitive processes to minimize costs to consumers</a:t>
            </a:r>
            <a:endParaRPr lang="en-US" sz="1600" dirty="0"/>
          </a:p>
          <a:p>
            <a:pPr>
              <a:lnSpc>
                <a:spcPct val="105000"/>
              </a:lnSpc>
              <a:spcBef>
                <a:spcPts val="600"/>
              </a:spcBef>
              <a:spcAft>
                <a:spcPts val="0"/>
              </a:spcAft>
              <a:buFont typeface="Wingdings" panose="05000000000000000000" pitchFamily="2" charset="2"/>
              <a:buChar char="§"/>
            </a:pPr>
            <a:r>
              <a:rPr lang="en-US" sz="1800" dirty="0"/>
              <a:t>Start with scenarios already developed and used in the States’ analyses of pathways to decarbonization to level-set stakeholders’ understanding of transmission needs and the estimated costs</a:t>
            </a:r>
          </a:p>
          <a:p>
            <a:pPr marR="0" lvl="0">
              <a:lnSpc>
                <a:spcPct val="105000"/>
              </a:lnSpc>
              <a:spcBef>
                <a:spcPts val="600"/>
              </a:spcBef>
              <a:spcAft>
                <a:spcPts val="0"/>
              </a:spcAft>
              <a:buFont typeface="Wingdings" panose="05000000000000000000" pitchFamily="2" charset="2"/>
              <a:buChar char="§"/>
            </a:pPr>
            <a:r>
              <a:rPr lang="en-US" sz="1800" dirty="0"/>
              <a:t>Structure the planning studies to provide insights into:</a:t>
            </a:r>
          </a:p>
          <a:p>
            <a:pPr lvl="1" indent="-342900">
              <a:lnSpc>
                <a:spcPct val="105000"/>
              </a:lnSpc>
              <a:spcBef>
                <a:spcPts val="0"/>
              </a:spcBef>
              <a:spcAft>
                <a:spcPts val="0"/>
              </a:spcAft>
              <a:buFont typeface="Calibri" panose="020F0502020204030204" pitchFamily="34" charset="0"/>
              <a:buChar char="‒"/>
            </a:pPr>
            <a:r>
              <a:rPr lang="en-US" sz="1600" dirty="0">
                <a:effectLst/>
              </a:rPr>
              <a:t>Onshore system upgrades, including specific areas that need strengthening</a:t>
            </a:r>
          </a:p>
          <a:p>
            <a:pPr lvl="1" indent="-342900">
              <a:lnSpc>
                <a:spcPct val="105000"/>
              </a:lnSpc>
              <a:spcBef>
                <a:spcPts val="0"/>
              </a:spcBef>
              <a:spcAft>
                <a:spcPts val="0"/>
              </a:spcAft>
              <a:buFont typeface="Calibri" panose="020F0502020204030204" pitchFamily="34" charset="0"/>
              <a:buChar char="‒"/>
            </a:pPr>
            <a:r>
              <a:rPr lang="en-US" sz="1600" dirty="0">
                <a:effectLst/>
              </a:rPr>
              <a:t>Offshore systems that may be needed to support offshore wind resources</a:t>
            </a:r>
          </a:p>
          <a:p>
            <a:pPr lvl="1" indent="-342900">
              <a:lnSpc>
                <a:spcPct val="105000"/>
              </a:lnSpc>
              <a:spcBef>
                <a:spcPts val="0"/>
              </a:spcBef>
              <a:spcAft>
                <a:spcPts val="0"/>
              </a:spcAft>
              <a:buFont typeface="Calibri" panose="020F0502020204030204" pitchFamily="34" charset="0"/>
              <a:buChar char="‒"/>
            </a:pPr>
            <a:r>
              <a:rPr lang="en-US" sz="1600" dirty="0">
                <a:effectLst/>
              </a:rPr>
              <a:t>Potential options that should be explored, including non-transmission alternatives</a:t>
            </a:r>
          </a:p>
          <a:p>
            <a:pPr lvl="1" indent="-342900">
              <a:lnSpc>
                <a:spcPct val="105000"/>
              </a:lnSpc>
              <a:spcBef>
                <a:spcPts val="0"/>
              </a:spcBef>
              <a:spcAft>
                <a:spcPts val="0"/>
              </a:spcAft>
              <a:buFont typeface="Calibri" panose="020F0502020204030204" pitchFamily="34" charset="0"/>
              <a:buChar char="‒"/>
            </a:pPr>
            <a:r>
              <a:rPr lang="en-US" sz="1600" dirty="0">
                <a:effectLst/>
              </a:rPr>
              <a:t>The impact of DERs (both distributed generation and flexible load sources) on transmission needs</a:t>
            </a:r>
          </a:p>
          <a:p>
            <a:pPr>
              <a:lnSpc>
                <a:spcPct val="105000"/>
              </a:lnSpc>
              <a:spcBef>
                <a:spcPts val="600"/>
              </a:spcBef>
              <a:spcAft>
                <a:spcPts val="0"/>
              </a:spcAft>
              <a:buFont typeface="Wingdings" panose="05000000000000000000" pitchFamily="2" charset="2"/>
              <a:buChar char="§"/>
            </a:pPr>
            <a:r>
              <a:rPr lang="en-US" sz="1800" dirty="0"/>
              <a:t>Conduct stakeholder meetings to discuss the ways that transmission might enable the integration of targeted clean energy resources into the region, and the performance and cost tradeoffs</a:t>
            </a:r>
          </a:p>
        </p:txBody>
      </p:sp>
      <p:sp>
        <p:nvSpPr>
          <p:cNvPr id="3" name="Title 2">
            <a:extLst>
              <a:ext uri="{FF2B5EF4-FFF2-40B4-BE49-F238E27FC236}">
                <a16:creationId xmlns:a16="http://schemas.microsoft.com/office/drawing/2014/main" id="{C15BD7BF-4B49-4E82-B74C-0D0A1E4668EB}"/>
              </a:ext>
            </a:extLst>
          </p:cNvPr>
          <p:cNvSpPr>
            <a:spLocks noGrp="1"/>
          </p:cNvSpPr>
          <p:nvPr>
            <p:ph type="title"/>
          </p:nvPr>
        </p:nvSpPr>
        <p:spPr>
          <a:xfrm>
            <a:off x="558800" y="152401"/>
            <a:ext cx="11074400" cy="765823"/>
          </a:xfrm>
        </p:spPr>
        <p:txBody>
          <a:bodyPr wrap="square" anchor="ctr">
            <a:normAutofit/>
          </a:bodyPr>
          <a:lstStyle/>
          <a:p>
            <a:r>
              <a:rPr lang="en-US" dirty="0"/>
              <a:t>NESCOE VISION: TRANSMISSION PLANNING STUDY GOALS</a:t>
            </a:r>
          </a:p>
        </p:txBody>
      </p:sp>
      <p:sp>
        <p:nvSpPr>
          <p:cNvPr id="6" name="Slide Number Placeholder 5">
            <a:extLst>
              <a:ext uri="{FF2B5EF4-FFF2-40B4-BE49-F238E27FC236}">
                <a16:creationId xmlns:a16="http://schemas.microsoft.com/office/drawing/2014/main" id="{A2BEB8DC-8803-4570-8F14-8358A9114663}"/>
              </a:ext>
            </a:extLst>
          </p:cNvPr>
          <p:cNvSpPr>
            <a:spLocks noGrp="1"/>
          </p:cNvSpPr>
          <p:nvPr>
            <p:ph type="sldNum" sz="quarter" idx="11"/>
          </p:nvPr>
        </p:nvSpPr>
        <p:spPr/>
        <p:txBody>
          <a:bodyPr/>
          <a:lstStyle/>
          <a:p>
            <a:fld id="{31C790AD-FA6F-AC4B-8DD5-8F16113E1AE2}" type="slidenum">
              <a:rPr lang="en-US" smtClean="0"/>
              <a:pPr/>
              <a:t>3</a:t>
            </a:fld>
            <a:endParaRPr lang="en-US"/>
          </a:p>
        </p:txBody>
      </p:sp>
    </p:spTree>
    <p:extLst>
      <p:ext uri="{BB962C8B-B14F-4D97-AF65-F5344CB8AC3E}">
        <p14:creationId xmlns:p14="http://schemas.microsoft.com/office/powerpoint/2010/main" val="100962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1D868B-68D6-4AE8-8A10-F60F5A04A759}"/>
              </a:ext>
            </a:extLst>
          </p:cNvPr>
          <p:cNvSpPr>
            <a:spLocks noGrp="1"/>
          </p:cNvSpPr>
          <p:nvPr>
            <p:ph sz="half" idx="2"/>
          </p:nvPr>
        </p:nvSpPr>
        <p:spPr/>
        <p:txBody>
          <a:bodyPr/>
          <a:lstStyle/>
          <a:p>
            <a:pPr>
              <a:lnSpc>
                <a:spcPct val="105000"/>
              </a:lnSpc>
              <a:spcBef>
                <a:spcPts val="600"/>
              </a:spcBef>
              <a:tabLst>
                <a:tab pos="1941513" algn="l"/>
              </a:tabLst>
            </a:pPr>
            <a:r>
              <a:rPr lang="en-US" sz="1600" dirty="0">
                <a:solidFill>
                  <a:schemeClr val="tx1"/>
                </a:solidFill>
                <a:effectLst/>
                <a:latin typeface="Calibri" panose="020F0502020204030204" pitchFamily="34" charset="0"/>
                <a:ea typeface="Calibri" panose="020F0502020204030204" pitchFamily="34" charset="0"/>
              </a:rPr>
              <a:t>Many of the targeted resources will interconnect on the edges of the system. What infrastructure is needed to integrate </a:t>
            </a:r>
            <a:r>
              <a:rPr lang="en-US" sz="1600" dirty="0">
                <a:solidFill>
                  <a:schemeClr val="tx1"/>
                </a:solidFill>
                <a:latin typeface="Calibri" panose="020F0502020204030204" pitchFamily="34" charset="0"/>
              </a:rPr>
              <a:t>those resources?</a:t>
            </a:r>
          </a:p>
          <a:p>
            <a:pPr>
              <a:lnSpc>
                <a:spcPct val="105000"/>
              </a:lnSpc>
              <a:spcBef>
                <a:spcPts val="600"/>
              </a:spcBef>
              <a:tabLst>
                <a:tab pos="1941513" algn="l"/>
              </a:tabLst>
            </a:pPr>
            <a:r>
              <a:rPr lang="en-US" sz="1600" dirty="0">
                <a:solidFill>
                  <a:schemeClr val="tx1"/>
                </a:solidFill>
                <a:latin typeface="Calibri" panose="020F0502020204030204" pitchFamily="34" charset="0"/>
              </a:rPr>
              <a:t>For example, even if upgrades are made to allow projects to connect to the Cape Cod area, the cluster study does not address moving that energy off the Cape.</a:t>
            </a:r>
          </a:p>
          <a:p>
            <a:pPr marL="344488" lvl="1" indent="0">
              <a:lnSpc>
                <a:spcPct val="105000"/>
              </a:lnSpc>
              <a:spcBef>
                <a:spcPts val="600"/>
              </a:spcBef>
              <a:buNone/>
              <a:tabLst>
                <a:tab pos="1941513" algn="l"/>
              </a:tabLst>
            </a:pPr>
            <a:r>
              <a:rPr lang="en-US" sz="1600" dirty="0">
                <a:solidFill>
                  <a:schemeClr val="tx1"/>
                </a:solidFill>
                <a:latin typeface="Calibri" panose="020F0502020204030204" pitchFamily="34" charset="0"/>
              </a:rPr>
              <a:t>If this energy delivery issue is not addressed, the system is being planned into serious congestion with built in limits on its ability to deliver the state mandated clean energy to customers.</a:t>
            </a:r>
          </a:p>
          <a:p>
            <a:pPr>
              <a:lnSpc>
                <a:spcPct val="105000"/>
              </a:lnSpc>
              <a:spcBef>
                <a:spcPts val="600"/>
              </a:spcBef>
              <a:tabLst>
                <a:tab pos="1941513" algn="l"/>
              </a:tabLst>
            </a:pPr>
            <a:r>
              <a:rPr lang="en-US" sz="1600" dirty="0">
                <a:solidFill>
                  <a:schemeClr val="tx1"/>
                </a:solidFill>
                <a:latin typeface="Calibri" panose="020F0502020204030204" pitchFamily="34" charset="0"/>
              </a:rPr>
              <a:t>If network improvements are only made to deliver the capacity value of the renewable, what h</a:t>
            </a:r>
            <a:r>
              <a:rPr lang="en-US" sz="1600" dirty="0">
                <a:latin typeface="Calibri" panose="020F0502020204030204" pitchFamily="34" charset="0"/>
              </a:rPr>
              <a:t>appens to the energy produced above that capacity MW?  </a:t>
            </a:r>
          </a:p>
          <a:p>
            <a:pPr>
              <a:lnSpc>
                <a:spcPct val="105000"/>
              </a:lnSpc>
              <a:spcBef>
                <a:spcPts val="600"/>
              </a:spcBef>
              <a:tabLst>
                <a:tab pos="1941513" algn="l"/>
              </a:tabLst>
            </a:pPr>
            <a:r>
              <a:rPr lang="en-US" sz="1600" dirty="0">
                <a:latin typeface="Calibri" panose="020F0502020204030204" pitchFamily="34" charset="0"/>
              </a:rPr>
              <a:t>Under light load conditions (already experienced), where will excess energy go, or will it be curtailed?</a:t>
            </a:r>
          </a:p>
          <a:p>
            <a:pPr marL="0" indent="0">
              <a:spcBef>
                <a:spcPts val="600"/>
              </a:spcBef>
              <a:buNone/>
            </a:pPr>
            <a:endParaRPr lang="en-US" sz="2000" dirty="0">
              <a:effectLst/>
              <a:latin typeface="Calibri" panose="020F0502020204030204" pitchFamily="34" charset="0"/>
              <a:ea typeface="Calibri" panose="020F0502020204030204" pitchFamily="34" charset="0"/>
            </a:endParaRPr>
          </a:p>
        </p:txBody>
      </p:sp>
      <p:sp>
        <p:nvSpPr>
          <p:cNvPr id="16" name="Content Placeholder 15">
            <a:extLst>
              <a:ext uri="{FF2B5EF4-FFF2-40B4-BE49-F238E27FC236}">
                <a16:creationId xmlns:a16="http://schemas.microsoft.com/office/drawing/2014/main" id="{C7927259-67C0-428D-BBC3-B9476E854D40}"/>
              </a:ext>
            </a:extLst>
          </p:cNvPr>
          <p:cNvSpPr>
            <a:spLocks noGrp="1"/>
          </p:cNvSpPr>
          <p:nvPr>
            <p:ph sz="quarter" idx="4"/>
          </p:nvPr>
        </p:nvSpPr>
        <p:spPr/>
        <p:txBody>
          <a:bodyPr/>
          <a:lstStyle/>
          <a:p>
            <a:pPr>
              <a:lnSpc>
                <a:spcPct val="105000"/>
              </a:lnSpc>
              <a:spcBef>
                <a:spcPts val="600"/>
              </a:spcBef>
              <a:spcAft>
                <a:spcPts val="0"/>
              </a:spcAft>
            </a:pPr>
            <a:r>
              <a:rPr lang="en-US" sz="1600" dirty="0">
                <a:latin typeface="Calibri" panose="020F0502020204030204" pitchFamily="34" charset="0"/>
                <a:ea typeface="Calibri" panose="020F0502020204030204" pitchFamily="34" charset="0"/>
              </a:rPr>
              <a:t>Are inter-ties with our neighbors sufficient to sell this excess clean energy to others?</a:t>
            </a:r>
          </a:p>
          <a:p>
            <a:pPr>
              <a:lnSpc>
                <a:spcPct val="105000"/>
              </a:lnSpc>
              <a:spcBef>
                <a:spcPts val="600"/>
              </a:spcBef>
              <a:spcAft>
                <a:spcPts val="0"/>
              </a:spcAft>
            </a:pPr>
            <a:r>
              <a:rPr lang="en-US" sz="1600" dirty="0">
                <a:latin typeface="Calibri" panose="020F0502020204030204" pitchFamily="34" charset="0"/>
                <a:ea typeface="Calibri" panose="020F0502020204030204" pitchFamily="34" charset="0"/>
              </a:rPr>
              <a:t>Can energy storage well beyond the existing pumped storage hydro play a role?</a:t>
            </a:r>
          </a:p>
          <a:p>
            <a:pPr>
              <a:lnSpc>
                <a:spcPct val="105000"/>
              </a:lnSpc>
              <a:spcBef>
                <a:spcPts val="600"/>
              </a:spcBef>
            </a:pPr>
            <a:r>
              <a:rPr lang="en-US" sz="1600" dirty="0">
                <a:latin typeface="Calibri" panose="020F0502020204030204" pitchFamily="34" charset="0"/>
                <a:ea typeface="Calibri" panose="020F0502020204030204" pitchFamily="34" charset="0"/>
              </a:rPr>
              <a:t>Electrically, how will voltage be controlled on a very lightly loaded power system?</a:t>
            </a:r>
          </a:p>
          <a:p>
            <a:pPr>
              <a:lnSpc>
                <a:spcPct val="105000"/>
              </a:lnSpc>
              <a:spcBef>
                <a:spcPts val="600"/>
              </a:spcBef>
            </a:pPr>
            <a:r>
              <a:rPr lang="en-US" sz="1600" dirty="0">
                <a:latin typeface="Calibri" panose="020F0502020204030204" pitchFamily="34" charset="0"/>
                <a:ea typeface="Calibri" panose="020F0502020204030204" pitchFamily="34" charset="0"/>
              </a:rPr>
              <a:t>Will system stability become an issue as traditional synchronous resources will be decommitted in favor of new, clean energy resources?</a:t>
            </a:r>
          </a:p>
          <a:p>
            <a:pPr>
              <a:lnSpc>
                <a:spcPct val="105000"/>
              </a:lnSpc>
              <a:spcBef>
                <a:spcPts val="600"/>
              </a:spcBef>
            </a:pPr>
            <a:r>
              <a:rPr lang="en-US" sz="1600" dirty="0">
                <a:latin typeface="Calibri" panose="020F0502020204030204" pitchFamily="34" charset="0"/>
                <a:ea typeface="Calibri" panose="020F0502020204030204" pitchFamily="34" charset="0"/>
              </a:rPr>
              <a:t>If NY is in the same position as NE, how do we collectively share this energy with PJM, Ontario, Quebec, or the Maritime Provinces?</a:t>
            </a:r>
          </a:p>
          <a:p>
            <a:endParaRPr lang="en-US" dirty="0"/>
          </a:p>
        </p:txBody>
      </p:sp>
      <p:sp>
        <p:nvSpPr>
          <p:cNvPr id="3" name="Title 2">
            <a:extLst>
              <a:ext uri="{FF2B5EF4-FFF2-40B4-BE49-F238E27FC236}">
                <a16:creationId xmlns:a16="http://schemas.microsoft.com/office/drawing/2014/main" id="{36E03A53-CF78-43CD-BA5F-EAEDB3C7D025}"/>
              </a:ext>
            </a:extLst>
          </p:cNvPr>
          <p:cNvSpPr>
            <a:spLocks noGrp="1"/>
          </p:cNvSpPr>
          <p:nvPr>
            <p:ph type="title"/>
          </p:nvPr>
        </p:nvSpPr>
        <p:spPr/>
        <p:txBody>
          <a:bodyPr/>
          <a:lstStyle/>
          <a:p>
            <a:r>
              <a:rPr lang="en-US" cap="all" dirty="0"/>
              <a:t>Questions THIS transmission plan SHOULD answer</a:t>
            </a:r>
          </a:p>
        </p:txBody>
      </p:sp>
      <p:sp>
        <p:nvSpPr>
          <p:cNvPr id="4" name="Slide Number Placeholder 3">
            <a:extLst>
              <a:ext uri="{FF2B5EF4-FFF2-40B4-BE49-F238E27FC236}">
                <a16:creationId xmlns:a16="http://schemas.microsoft.com/office/drawing/2014/main" id="{64310CF0-6FC7-48E9-8AA1-3B13F66DFD3D}"/>
              </a:ext>
            </a:extLst>
          </p:cNvPr>
          <p:cNvSpPr>
            <a:spLocks noGrp="1"/>
          </p:cNvSpPr>
          <p:nvPr>
            <p:ph type="sldNum" sz="quarter" idx="11"/>
          </p:nvPr>
        </p:nvSpPr>
        <p:spPr/>
        <p:txBody>
          <a:bodyPr/>
          <a:lstStyle/>
          <a:p>
            <a:fld id="{31C790AD-FA6F-AC4B-8DD5-8F16113E1AE2}" type="slidenum">
              <a:rPr lang="en-US" smtClean="0"/>
              <a:pPr/>
              <a:t>4</a:t>
            </a:fld>
            <a:endParaRPr lang="en-US"/>
          </a:p>
        </p:txBody>
      </p:sp>
    </p:spTree>
    <p:extLst>
      <p:ext uri="{BB962C8B-B14F-4D97-AF65-F5344CB8AC3E}">
        <p14:creationId xmlns:p14="http://schemas.microsoft.com/office/powerpoint/2010/main" val="3238258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FC3585-B127-47EE-9A5C-423E14252936}"/>
              </a:ext>
            </a:extLst>
          </p:cNvPr>
          <p:cNvSpPr>
            <a:spLocks noGrp="1"/>
          </p:cNvSpPr>
          <p:nvPr>
            <p:ph sz="half" idx="1"/>
          </p:nvPr>
        </p:nvSpPr>
        <p:spPr/>
        <p:txBody>
          <a:bodyPr/>
          <a:lstStyle/>
          <a:p>
            <a:pPr marR="0" lvl="0">
              <a:lnSpc>
                <a:spcPct val="105000"/>
              </a:lnSpc>
              <a:spcBef>
                <a:spcPts val="600"/>
              </a:spcBef>
              <a:spcAft>
                <a:spcPts val="0"/>
              </a:spcAft>
              <a:buFont typeface="Wingdings" panose="05000000000000000000" pitchFamily="2" charset="2"/>
              <a:buChar char="§"/>
            </a:pPr>
            <a:r>
              <a:rPr lang="en-US" sz="2000" b="1" dirty="0">
                <a:solidFill>
                  <a:schemeClr val="accent4"/>
                </a:solidFill>
                <a:latin typeface="Calibri" panose="020F0502020204030204" pitchFamily="34" charset="0"/>
              </a:rPr>
              <a:t>DISTRIBUTED DECISION-MAKING |</a:t>
            </a:r>
            <a:r>
              <a:rPr lang="en-US" sz="2000" dirty="0">
                <a:latin typeface="Calibri" panose="020F0502020204030204" pitchFamily="34" charset="0"/>
              </a:rPr>
              <a:t> Limited information exchange amongst the </a:t>
            </a:r>
            <a:r>
              <a:rPr lang="en-US" sz="2000" dirty="0">
                <a:solidFill>
                  <a:schemeClr val="tx1"/>
                </a:solidFill>
                <a:latin typeface="Calibri" panose="020F0502020204030204" pitchFamily="34" charset="0"/>
              </a:rPr>
              <a:t>principals responsible </a:t>
            </a:r>
            <a:r>
              <a:rPr lang="en-US" sz="2000" dirty="0">
                <a:latin typeface="Calibri" panose="020F0502020204030204" pitchFamily="34" charset="0"/>
              </a:rPr>
              <a:t>for planning and using the system components</a:t>
            </a:r>
          </a:p>
          <a:p>
            <a:pPr>
              <a:lnSpc>
                <a:spcPct val="105000"/>
              </a:lnSpc>
              <a:spcBef>
                <a:spcPts val="600"/>
              </a:spcBef>
              <a:spcAft>
                <a:spcPts val="0"/>
              </a:spcAft>
              <a:buFont typeface="Wingdings" panose="05000000000000000000" pitchFamily="2" charset="2"/>
              <a:buChar char="§"/>
            </a:pPr>
            <a:r>
              <a:rPr lang="en-US" sz="2000" b="1" dirty="0">
                <a:solidFill>
                  <a:schemeClr val="accent4"/>
                </a:solidFill>
                <a:latin typeface="Calibri" panose="020F0502020204030204" pitchFamily="34" charset="0"/>
              </a:rPr>
              <a:t>DYNAMIC ENVIRONMENT |</a:t>
            </a:r>
            <a:r>
              <a:rPr lang="en-US" sz="2000" dirty="0">
                <a:latin typeface="Calibri" panose="020F0502020204030204" pitchFamily="34" charset="0"/>
              </a:rPr>
              <a:t> Limitations of deterministic (</a:t>
            </a:r>
            <a:r>
              <a:rPr lang="en-US" sz="2000" i="1" dirty="0">
                <a:latin typeface="Calibri" panose="020F0502020204030204" pitchFamily="34" charset="0"/>
              </a:rPr>
              <a:t>static sequential</a:t>
            </a:r>
            <a:r>
              <a:rPr lang="en-US" sz="2000" dirty="0">
                <a:latin typeface="Calibri" panose="020F0502020204030204" pitchFamily="34" charset="0"/>
              </a:rPr>
              <a:t>) approaches to transmission planning considering the increasing penetration of renewable energy sources and the dynamic market and policy environment for which the system is being planned</a:t>
            </a:r>
          </a:p>
          <a:p>
            <a:pPr marR="0" lvl="0">
              <a:lnSpc>
                <a:spcPct val="105000"/>
              </a:lnSpc>
              <a:spcBef>
                <a:spcPts val="600"/>
              </a:spcBef>
              <a:spcAft>
                <a:spcPts val="0"/>
              </a:spcAft>
              <a:buFont typeface="Wingdings" panose="05000000000000000000" pitchFamily="2" charset="2"/>
              <a:buChar char="§"/>
            </a:pPr>
            <a:r>
              <a:rPr lang="en-US" sz="2000" b="1" dirty="0">
                <a:solidFill>
                  <a:schemeClr val="accent4"/>
                </a:solidFill>
                <a:latin typeface="Calibri" panose="020F0502020204030204" pitchFamily="34" charset="0"/>
              </a:rPr>
              <a:t>NEW TECHNOLOGIES |</a:t>
            </a:r>
            <a:r>
              <a:rPr lang="en-US" sz="2000" dirty="0">
                <a:latin typeface="Calibri" panose="020F0502020204030204" pitchFamily="34" charset="0"/>
              </a:rPr>
              <a:t> Limited consideration of the potential supporting role and impact of demand-side participation, distributed power generation, advanced controls and FACTS (and D-FACTS), and energy storage</a:t>
            </a:r>
          </a:p>
          <a:p>
            <a:pPr marR="0" lvl="0">
              <a:lnSpc>
                <a:spcPct val="105000"/>
              </a:lnSpc>
              <a:spcBef>
                <a:spcPts val="600"/>
              </a:spcBef>
              <a:spcAft>
                <a:spcPts val="800"/>
              </a:spcAft>
              <a:buFont typeface="Wingdings" panose="05000000000000000000" pitchFamily="2" charset="2"/>
              <a:buChar char="§"/>
            </a:pPr>
            <a:r>
              <a:rPr lang="en-US" sz="2000" b="1" dirty="0">
                <a:solidFill>
                  <a:schemeClr val="accent4"/>
                </a:solidFill>
                <a:latin typeface="Calibri" panose="020F0502020204030204" pitchFamily="34" charset="0"/>
              </a:rPr>
              <a:t>IT’S NOT FREE | </a:t>
            </a:r>
            <a:r>
              <a:rPr lang="en-US" sz="2000" dirty="0">
                <a:latin typeface="Calibri" panose="020F0502020204030204" pitchFamily="34" charset="0"/>
              </a:rPr>
              <a:t>Transmission elements are expensive long-lived assets and choices made today about what to build where and when will have lasting consequences to power system performance and consumer costs </a:t>
            </a:r>
          </a:p>
          <a:p>
            <a:endParaRPr lang="en-US" dirty="0"/>
          </a:p>
        </p:txBody>
      </p:sp>
      <p:sp>
        <p:nvSpPr>
          <p:cNvPr id="3" name="Title 2">
            <a:extLst>
              <a:ext uri="{FF2B5EF4-FFF2-40B4-BE49-F238E27FC236}">
                <a16:creationId xmlns:a16="http://schemas.microsoft.com/office/drawing/2014/main" id="{15D9E33F-6A2D-4F23-83E5-FC14A846BCBD}"/>
              </a:ext>
            </a:extLst>
          </p:cNvPr>
          <p:cNvSpPr>
            <a:spLocks noGrp="1"/>
          </p:cNvSpPr>
          <p:nvPr>
            <p:ph type="title"/>
          </p:nvPr>
        </p:nvSpPr>
        <p:spPr/>
        <p:txBody>
          <a:bodyPr/>
          <a:lstStyle/>
          <a:p>
            <a:r>
              <a:rPr lang="en-US" cap="all" dirty="0"/>
              <a:t>Motivation:  Why rethink how we do planning</a:t>
            </a:r>
          </a:p>
        </p:txBody>
      </p:sp>
      <p:sp>
        <p:nvSpPr>
          <p:cNvPr id="5" name="Slide Number Placeholder 4">
            <a:extLst>
              <a:ext uri="{FF2B5EF4-FFF2-40B4-BE49-F238E27FC236}">
                <a16:creationId xmlns:a16="http://schemas.microsoft.com/office/drawing/2014/main" id="{156714EB-6BE2-4978-936E-2695FFFAF0C6}"/>
              </a:ext>
            </a:extLst>
          </p:cNvPr>
          <p:cNvSpPr>
            <a:spLocks noGrp="1"/>
          </p:cNvSpPr>
          <p:nvPr>
            <p:ph type="sldNum" sz="quarter" idx="11"/>
          </p:nvPr>
        </p:nvSpPr>
        <p:spPr/>
        <p:txBody>
          <a:bodyPr/>
          <a:lstStyle/>
          <a:p>
            <a:fld id="{31C790AD-FA6F-AC4B-8DD5-8F16113E1AE2}" type="slidenum">
              <a:rPr lang="en-US" smtClean="0"/>
              <a:pPr/>
              <a:t>5</a:t>
            </a:fld>
            <a:endParaRPr lang="en-US"/>
          </a:p>
        </p:txBody>
      </p:sp>
    </p:spTree>
    <p:extLst>
      <p:ext uri="{BB962C8B-B14F-4D97-AF65-F5344CB8AC3E}">
        <p14:creationId xmlns:p14="http://schemas.microsoft.com/office/powerpoint/2010/main" val="4097174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7BBED10-B9A8-418A-A5C4-AF7F7B88EB5A}"/>
              </a:ext>
            </a:extLst>
          </p:cNvPr>
          <p:cNvSpPr>
            <a:spLocks noGrp="1"/>
          </p:cNvSpPr>
          <p:nvPr>
            <p:ph type="body" idx="1"/>
          </p:nvPr>
        </p:nvSpPr>
        <p:spPr>
          <a:xfrm>
            <a:off x="609600" y="1233250"/>
            <a:ext cx="10972801" cy="703738"/>
          </a:xfrm>
        </p:spPr>
        <p:txBody>
          <a:bodyPr/>
          <a:lstStyle/>
          <a:p>
            <a:r>
              <a:rPr lang="en-US" dirty="0">
                <a:solidFill>
                  <a:schemeClr val="tx1"/>
                </a:solidFill>
              </a:rPr>
              <a:t>Recognize that transmission is a strategic asset for the region</a:t>
            </a:r>
          </a:p>
        </p:txBody>
      </p:sp>
      <p:pic>
        <p:nvPicPr>
          <p:cNvPr id="8" name="Content Placeholder 7">
            <a:extLst>
              <a:ext uri="{FF2B5EF4-FFF2-40B4-BE49-F238E27FC236}">
                <a16:creationId xmlns:a16="http://schemas.microsoft.com/office/drawing/2014/main" id="{235A9890-6B2D-48C6-BB1C-DF7E62E0A63E}"/>
              </a:ext>
            </a:extLst>
          </p:cNvPr>
          <p:cNvPicPr>
            <a:picLocks noGrp="1" noChangeAspect="1"/>
          </p:cNvPicPr>
          <p:nvPr>
            <p:ph sz="half" idx="2"/>
          </p:nvPr>
        </p:nvPicPr>
        <p:blipFill>
          <a:blip r:embed="rId2"/>
          <a:stretch>
            <a:fillRect/>
          </a:stretch>
        </p:blipFill>
        <p:spPr>
          <a:xfrm>
            <a:off x="1082660" y="2174875"/>
            <a:ext cx="4440268" cy="3844925"/>
          </a:xfrm>
          <a:noFill/>
        </p:spPr>
      </p:pic>
      <p:sp>
        <p:nvSpPr>
          <p:cNvPr id="5" name="Content Placeholder 4"/>
          <p:cNvSpPr>
            <a:spLocks noGrp="1"/>
          </p:cNvSpPr>
          <p:nvPr>
            <p:ph sz="quarter" idx="4"/>
          </p:nvPr>
        </p:nvSpPr>
        <p:spPr/>
        <p:txBody>
          <a:bodyPr>
            <a:normAutofit/>
          </a:bodyPr>
          <a:lstStyle/>
          <a:p>
            <a:pPr>
              <a:lnSpc>
                <a:spcPct val="105000"/>
              </a:lnSpc>
              <a:spcBef>
                <a:spcPts val="600"/>
              </a:spcBef>
            </a:pPr>
            <a:r>
              <a:rPr lang="en-US" dirty="0"/>
              <a:t>Tradeoffs: curtailments – upgrades – storage</a:t>
            </a:r>
          </a:p>
          <a:p>
            <a:pPr>
              <a:lnSpc>
                <a:spcPct val="105000"/>
              </a:lnSpc>
              <a:spcBef>
                <a:spcPts val="600"/>
              </a:spcBef>
            </a:pPr>
            <a:r>
              <a:rPr lang="en-US" dirty="0"/>
              <a:t>How do we measure system performance and </a:t>
            </a:r>
            <a:r>
              <a:rPr lang="en-US" dirty="0">
                <a:solidFill>
                  <a:schemeClr val="tx1"/>
                </a:solidFill>
              </a:rPr>
              <a:t>select preferred packages of upgrades?</a:t>
            </a:r>
          </a:p>
          <a:p>
            <a:pPr>
              <a:lnSpc>
                <a:spcPct val="105000"/>
              </a:lnSpc>
              <a:spcBef>
                <a:spcPts val="600"/>
              </a:spcBef>
            </a:pPr>
            <a:r>
              <a:rPr lang="en-US" dirty="0">
                <a:solidFill>
                  <a:schemeClr val="tx1"/>
                </a:solidFill>
              </a:rPr>
              <a:t>What is the “planned for” transmission network intended to accommodate</a:t>
            </a:r>
            <a:r>
              <a:rPr lang="en-US" dirty="0"/>
              <a:t>?</a:t>
            </a:r>
          </a:p>
          <a:p>
            <a:pPr>
              <a:lnSpc>
                <a:spcPct val="105000"/>
              </a:lnSpc>
              <a:spcBef>
                <a:spcPts val="600"/>
              </a:spcBef>
            </a:pPr>
            <a:r>
              <a:rPr lang="en-US" dirty="0"/>
              <a:t>How do we determine when to build? Timing matters.  Assess embedded optionality.</a:t>
            </a:r>
          </a:p>
          <a:p>
            <a:pPr marL="0" indent="0">
              <a:lnSpc>
                <a:spcPct val="105000"/>
              </a:lnSpc>
              <a:spcBef>
                <a:spcPts val="600"/>
              </a:spcBef>
              <a:buNone/>
            </a:pPr>
            <a:endParaRPr lang="en-US" dirty="0"/>
          </a:p>
          <a:p>
            <a:pPr marL="0" indent="0">
              <a:buNone/>
            </a:pPr>
            <a:endParaRPr lang="en-US" dirty="0"/>
          </a:p>
        </p:txBody>
      </p:sp>
      <p:sp>
        <p:nvSpPr>
          <p:cNvPr id="3" name="Title 2"/>
          <p:cNvSpPr>
            <a:spLocks noGrp="1"/>
          </p:cNvSpPr>
          <p:nvPr>
            <p:ph type="title"/>
          </p:nvPr>
        </p:nvSpPr>
        <p:spPr/>
        <p:txBody>
          <a:bodyPr wrap="square" anchor="ctr">
            <a:normAutofit/>
          </a:bodyPr>
          <a:lstStyle/>
          <a:p>
            <a:r>
              <a:rPr lang="en-US" dirty="0"/>
              <a:t>IDENTIFYING STRATICALLY ALIGNED PLANS</a:t>
            </a:r>
          </a:p>
        </p:txBody>
      </p:sp>
      <p:sp>
        <p:nvSpPr>
          <p:cNvPr id="2" name="Slide Number Placeholder 1">
            <a:extLst>
              <a:ext uri="{FF2B5EF4-FFF2-40B4-BE49-F238E27FC236}">
                <a16:creationId xmlns:a16="http://schemas.microsoft.com/office/drawing/2014/main" id="{41864E8B-987C-4F6E-9EF3-632DC5EA7A4E}"/>
              </a:ext>
            </a:extLst>
          </p:cNvPr>
          <p:cNvSpPr>
            <a:spLocks noGrp="1"/>
          </p:cNvSpPr>
          <p:nvPr>
            <p:ph type="sldNum" sz="quarter" idx="11"/>
          </p:nvPr>
        </p:nvSpPr>
        <p:spPr/>
        <p:txBody>
          <a:bodyPr anchor="ctr">
            <a:normAutofit/>
          </a:bodyPr>
          <a:lstStyle/>
          <a:p>
            <a:pPr>
              <a:spcAft>
                <a:spcPts val="600"/>
              </a:spcAft>
            </a:pPr>
            <a:fld id="{31C790AD-FA6F-AC4B-8DD5-8F16113E1AE2}" type="slidenum">
              <a:rPr lang="en-US" smtClean="0"/>
              <a:pPr>
                <a:spcAft>
                  <a:spcPts val="600"/>
                </a:spcAft>
              </a:pPr>
              <a:t>6</a:t>
            </a:fld>
            <a:endParaRPr lang="en-US"/>
          </a:p>
        </p:txBody>
      </p:sp>
    </p:spTree>
    <p:extLst>
      <p:ext uri="{BB962C8B-B14F-4D97-AF65-F5344CB8AC3E}">
        <p14:creationId xmlns:p14="http://schemas.microsoft.com/office/powerpoint/2010/main" val="2106574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64C5A3-24E1-44EF-89D2-44EE0CA26081}"/>
              </a:ext>
            </a:extLst>
          </p:cNvPr>
          <p:cNvSpPr>
            <a:spLocks noGrp="1"/>
          </p:cNvSpPr>
          <p:nvPr>
            <p:ph sz="half" idx="1"/>
          </p:nvPr>
        </p:nvSpPr>
        <p:spPr/>
        <p:txBody>
          <a:bodyPr/>
          <a:lstStyle/>
          <a:p>
            <a:pPr>
              <a:lnSpc>
                <a:spcPct val="105000"/>
              </a:lnSpc>
              <a:spcBef>
                <a:spcPts val="1200"/>
              </a:spcBef>
              <a:spcAft>
                <a:spcPts val="0"/>
              </a:spcAft>
              <a:buFont typeface="Wingdings" panose="05000000000000000000" pitchFamily="2" charset="2"/>
              <a:buChar char="§"/>
            </a:pPr>
            <a:r>
              <a:rPr lang="en-US" sz="2000" dirty="0">
                <a:latin typeface="Calibri" panose="020F0502020204030204" pitchFamily="34" charset="0"/>
                <a:ea typeface="Times New Roman" panose="02020603050405020304" pitchFamily="18" charset="0"/>
              </a:rPr>
              <a:t>Requires a </a:t>
            </a:r>
            <a:r>
              <a:rPr lang="en-US" sz="2000" b="1" dirty="0">
                <a:latin typeface="Calibri" panose="020F0502020204030204" pitchFamily="34" charset="0"/>
                <a:ea typeface="Times New Roman" panose="02020603050405020304" pitchFamily="18" charset="0"/>
              </a:rPr>
              <a:t>practical and robust transmission plan </a:t>
            </a:r>
            <a:r>
              <a:rPr lang="en-US" sz="2000" dirty="0">
                <a:latin typeface="Calibri" panose="020F0502020204030204" pitchFamily="34" charset="0"/>
                <a:ea typeface="Times New Roman" panose="02020603050405020304" pitchFamily="18" charset="0"/>
              </a:rPr>
              <a:t>that recognizes that the system is being built into an uncertain future and that it should be able to efficiently accommodate multiple future states without incurring material incremental costs – the plan must value flexibility and optionality</a:t>
            </a:r>
          </a:p>
          <a:p>
            <a:pPr>
              <a:lnSpc>
                <a:spcPct val="105000"/>
              </a:lnSpc>
              <a:spcBef>
                <a:spcPts val="1200"/>
              </a:spcBef>
              <a:spcAft>
                <a:spcPts val="0"/>
              </a:spcAft>
              <a:buFont typeface="Wingdings" panose="05000000000000000000" pitchFamily="2" charset="2"/>
              <a:buChar char="§"/>
            </a:pPr>
            <a:r>
              <a:rPr lang="en-US" sz="2000" dirty="0">
                <a:latin typeface="Calibri" panose="020F0502020204030204" pitchFamily="34" charset="0"/>
                <a:ea typeface="Times New Roman" panose="02020603050405020304" pitchFamily="18" charset="0"/>
              </a:rPr>
              <a:t>Requires a </a:t>
            </a:r>
            <a:r>
              <a:rPr lang="en-US" sz="2000" b="1" dirty="0">
                <a:latin typeface="Calibri" panose="020F0502020204030204" pitchFamily="34" charset="0"/>
                <a:ea typeface="Times New Roman" panose="02020603050405020304" pitchFamily="18" charset="0"/>
              </a:rPr>
              <a:t>strategic view of power system expansion</a:t>
            </a:r>
            <a:r>
              <a:rPr lang="en-US" sz="2000" dirty="0">
                <a:latin typeface="Calibri" panose="020F0502020204030204" pitchFamily="34" charset="0"/>
                <a:ea typeface="Times New Roman" panose="02020603050405020304" pitchFamily="18" charset="0"/>
              </a:rPr>
              <a:t> alternatives—recognizing bottom-up and top-down impacts and the ability of upgrades at the bulk level to positively or adversely impact performance and costs down stream and visa-versa through time given policy imperatives</a:t>
            </a:r>
          </a:p>
          <a:p>
            <a:pPr>
              <a:lnSpc>
                <a:spcPct val="105000"/>
              </a:lnSpc>
              <a:spcBef>
                <a:spcPts val="1200"/>
              </a:spcBef>
              <a:spcAft>
                <a:spcPts val="0"/>
              </a:spcAft>
              <a:buFont typeface="Wingdings" panose="05000000000000000000" pitchFamily="2" charset="2"/>
              <a:buChar char="§"/>
            </a:pPr>
            <a:r>
              <a:rPr lang="en-US" sz="2000" dirty="0">
                <a:latin typeface="Calibri" panose="020F0502020204030204" pitchFamily="34" charset="0"/>
                <a:ea typeface="Calibri" panose="020F0502020204030204" pitchFamily="34" charset="0"/>
              </a:rPr>
              <a:t>Requires adoption of a </a:t>
            </a:r>
            <a:r>
              <a:rPr lang="en-US" sz="2000" b="1" dirty="0">
                <a:solidFill>
                  <a:schemeClr val="tx1"/>
                </a:solidFill>
                <a:latin typeface="Calibri" panose="020F0502020204030204" pitchFamily="34" charset="0"/>
                <a:ea typeface="Calibri" panose="020F0502020204030204" pitchFamily="34" charset="0"/>
              </a:rPr>
              <a:t>portfolio view of transmission plan</a:t>
            </a:r>
            <a:r>
              <a:rPr lang="en-US" sz="2000" dirty="0">
                <a:latin typeface="Calibri" panose="020F0502020204030204" pitchFamily="34" charset="0"/>
                <a:ea typeface="Calibri" panose="020F0502020204030204" pitchFamily="34" charset="0"/>
              </a:rPr>
              <a:t> performance that considers the </a:t>
            </a:r>
            <a:r>
              <a:rPr lang="en-US" sz="2000" i="1" dirty="0">
                <a:latin typeface="Calibri" panose="020F0502020204030204" pitchFamily="34" charset="0"/>
                <a:ea typeface="Calibri" panose="020F0502020204030204" pitchFamily="34" charset="0"/>
              </a:rPr>
              <a:t>location and timing </a:t>
            </a:r>
            <a:r>
              <a:rPr lang="en-US" sz="2000" dirty="0">
                <a:latin typeface="Calibri" panose="020F0502020204030204" pitchFamily="34" charset="0"/>
                <a:ea typeface="Calibri" panose="020F0502020204030204" pitchFamily="34" charset="0"/>
              </a:rPr>
              <a:t>of interconnected elements (generation, loads, market structure, and associated dependencies)</a:t>
            </a:r>
          </a:p>
        </p:txBody>
      </p:sp>
      <p:sp>
        <p:nvSpPr>
          <p:cNvPr id="3" name="Title 2">
            <a:extLst>
              <a:ext uri="{FF2B5EF4-FFF2-40B4-BE49-F238E27FC236}">
                <a16:creationId xmlns:a16="http://schemas.microsoft.com/office/drawing/2014/main" id="{79149F3B-9704-4C3C-A5E7-597FB823E6AF}"/>
              </a:ext>
            </a:extLst>
          </p:cNvPr>
          <p:cNvSpPr>
            <a:spLocks noGrp="1"/>
          </p:cNvSpPr>
          <p:nvPr>
            <p:ph type="title"/>
          </p:nvPr>
        </p:nvSpPr>
        <p:spPr/>
        <p:txBody>
          <a:bodyPr/>
          <a:lstStyle/>
          <a:p>
            <a:r>
              <a:rPr lang="en-US" cap="all"/>
              <a:t>Addressing transmission infrastructure constraints</a:t>
            </a:r>
            <a:endParaRPr lang="en-US"/>
          </a:p>
        </p:txBody>
      </p:sp>
      <p:sp>
        <p:nvSpPr>
          <p:cNvPr id="5" name="Slide Number Placeholder 4">
            <a:extLst>
              <a:ext uri="{FF2B5EF4-FFF2-40B4-BE49-F238E27FC236}">
                <a16:creationId xmlns:a16="http://schemas.microsoft.com/office/drawing/2014/main" id="{AD7F4304-E985-4E49-9F76-F2CBBAB564CB}"/>
              </a:ext>
            </a:extLst>
          </p:cNvPr>
          <p:cNvSpPr>
            <a:spLocks noGrp="1"/>
          </p:cNvSpPr>
          <p:nvPr>
            <p:ph type="sldNum" sz="quarter" idx="11"/>
          </p:nvPr>
        </p:nvSpPr>
        <p:spPr/>
        <p:txBody>
          <a:bodyPr/>
          <a:lstStyle/>
          <a:p>
            <a:fld id="{31C790AD-FA6F-AC4B-8DD5-8F16113E1AE2}" type="slidenum">
              <a:rPr lang="en-US" smtClean="0"/>
              <a:pPr/>
              <a:t>7</a:t>
            </a:fld>
            <a:endParaRPr lang="en-US"/>
          </a:p>
        </p:txBody>
      </p:sp>
    </p:spTree>
    <p:extLst>
      <p:ext uri="{BB962C8B-B14F-4D97-AF65-F5344CB8AC3E}">
        <p14:creationId xmlns:p14="http://schemas.microsoft.com/office/powerpoint/2010/main" val="1230227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4DD0600-F93B-4086-9F0B-B672BA346886}"/>
              </a:ext>
            </a:extLst>
          </p:cNvPr>
          <p:cNvSpPr>
            <a:spLocks noGrp="1"/>
          </p:cNvSpPr>
          <p:nvPr>
            <p:ph type="body" idx="1"/>
          </p:nvPr>
        </p:nvSpPr>
        <p:spPr>
          <a:xfrm>
            <a:off x="609600" y="1233250"/>
            <a:ext cx="10972801" cy="703738"/>
          </a:xfrm>
        </p:spPr>
        <p:txBody>
          <a:bodyPr/>
          <a:lstStyle/>
          <a:p>
            <a:r>
              <a:rPr lang="en-US" sz="2400" dirty="0"/>
              <a:t>How do we measure system performance and select preferred packages of upgrades?</a:t>
            </a:r>
          </a:p>
          <a:p>
            <a:r>
              <a:rPr lang="en-US" sz="2000" dirty="0">
                <a:solidFill>
                  <a:schemeClr val="tx1"/>
                </a:solidFill>
                <a:latin typeface="Calibri" panose="020F0502020204030204" pitchFamily="34" charset="0"/>
                <a:ea typeface="Times New Roman" panose="02020603050405020304" pitchFamily="18" charset="0"/>
              </a:rPr>
              <a:t>Consider measuring transmission plan performance with the following metrics</a:t>
            </a:r>
            <a:endParaRPr lang="en-US" sz="2000" dirty="0">
              <a:solidFill>
                <a:schemeClr val="tx1"/>
              </a:solidFill>
            </a:endParaRPr>
          </a:p>
        </p:txBody>
      </p:sp>
      <p:sp>
        <p:nvSpPr>
          <p:cNvPr id="2" name="Content Placeholder 1">
            <a:extLst>
              <a:ext uri="{FF2B5EF4-FFF2-40B4-BE49-F238E27FC236}">
                <a16:creationId xmlns:a16="http://schemas.microsoft.com/office/drawing/2014/main" id="{DFFED39E-369B-4067-9F85-3C0BB7285807}"/>
              </a:ext>
            </a:extLst>
          </p:cNvPr>
          <p:cNvSpPr>
            <a:spLocks noGrp="1"/>
          </p:cNvSpPr>
          <p:nvPr>
            <p:ph sz="half" idx="2"/>
          </p:nvPr>
        </p:nvSpPr>
        <p:spPr/>
        <p:txBody>
          <a:bodyPr/>
          <a:lstStyle/>
          <a:p>
            <a:pPr marL="0" indent="0" algn="l">
              <a:lnSpc>
                <a:spcPct val="105000"/>
              </a:lnSpc>
              <a:spcBef>
                <a:spcPts val="600"/>
              </a:spcBef>
              <a:buNone/>
            </a:pPr>
            <a:r>
              <a:rPr lang="en-US" sz="1800" b="0" u="none" strike="noStrike" baseline="0" dirty="0">
                <a:solidFill>
                  <a:schemeClr val="accent4"/>
                </a:solidFill>
                <a:latin typeface="+mn-lt"/>
              </a:rPr>
              <a:t>Measures of improved infrastructure utilization and competition</a:t>
            </a:r>
          </a:p>
          <a:p>
            <a:pPr algn="l">
              <a:lnSpc>
                <a:spcPct val="105000"/>
              </a:lnSpc>
              <a:spcBef>
                <a:spcPts val="600"/>
              </a:spcBef>
              <a:buSzPct val="75000"/>
              <a:buFont typeface="Wingdings" panose="05000000000000000000" pitchFamily="2" charset="2"/>
              <a:buChar char="q"/>
            </a:pPr>
            <a:r>
              <a:rPr lang="en-US" sz="1600" b="0" u="none" strike="noStrike" baseline="0" dirty="0">
                <a:latin typeface="+mn-lt"/>
              </a:rPr>
              <a:t>Decrease in annual congestion cost (opportunity cost of using transmission) divided by annual transmission investment cost</a:t>
            </a:r>
          </a:p>
          <a:p>
            <a:pPr>
              <a:lnSpc>
                <a:spcPct val="105000"/>
              </a:lnSpc>
              <a:spcBef>
                <a:spcPts val="600"/>
              </a:spcBef>
              <a:buSzPct val="75000"/>
              <a:buFont typeface="Wingdings" panose="05000000000000000000" pitchFamily="2" charset="2"/>
              <a:buChar char="q"/>
            </a:pPr>
            <a:r>
              <a:rPr lang="en-US" sz="1600" dirty="0">
                <a:latin typeface="+mn-lt"/>
              </a:rPr>
              <a:t>Decrease</a:t>
            </a:r>
            <a:r>
              <a:rPr lang="en-US" sz="1600" b="0" u="none" strike="noStrike" baseline="0" dirty="0">
                <a:latin typeface="+mn-lt"/>
              </a:rPr>
              <a:t> in weighted standard deviation of mean of LMP (flatness of the supply curve) divided by annual transmission investment cost</a:t>
            </a:r>
          </a:p>
          <a:p>
            <a:pPr marL="0" indent="0">
              <a:lnSpc>
                <a:spcPct val="105000"/>
              </a:lnSpc>
              <a:spcBef>
                <a:spcPts val="600"/>
              </a:spcBef>
              <a:buNone/>
            </a:pPr>
            <a:endParaRPr lang="en-US" sz="1800" b="0" u="none" strike="noStrike" baseline="0" dirty="0">
              <a:latin typeface="+mn-lt"/>
            </a:endParaRPr>
          </a:p>
          <a:p>
            <a:pPr marL="0" indent="0">
              <a:lnSpc>
                <a:spcPct val="105000"/>
              </a:lnSpc>
              <a:spcBef>
                <a:spcPts val="600"/>
              </a:spcBef>
              <a:buNone/>
            </a:pPr>
            <a:r>
              <a:rPr lang="en-US" sz="1800" b="0" u="none" strike="noStrike" baseline="0" dirty="0">
                <a:solidFill>
                  <a:schemeClr val="accent4"/>
                </a:solidFill>
                <a:latin typeface="+mn-lt"/>
              </a:rPr>
              <a:t>Measures improved cost to meet policy goal</a:t>
            </a:r>
          </a:p>
          <a:p>
            <a:pPr>
              <a:lnSpc>
                <a:spcPct val="105000"/>
              </a:lnSpc>
              <a:spcBef>
                <a:spcPts val="600"/>
              </a:spcBef>
              <a:buSzPct val="75000"/>
              <a:buFont typeface="Wingdings" panose="05000000000000000000" pitchFamily="2" charset="2"/>
              <a:buChar char="q"/>
            </a:pPr>
            <a:r>
              <a:rPr lang="en-US" sz="1600" dirty="0">
                <a:latin typeface="+mn-lt"/>
              </a:rPr>
              <a:t>Increase in annual delivered renewable MWh divided by annual portfolio investment cost</a:t>
            </a:r>
          </a:p>
        </p:txBody>
      </p:sp>
      <p:sp>
        <p:nvSpPr>
          <p:cNvPr id="8" name="Content Placeholder 7">
            <a:extLst>
              <a:ext uri="{FF2B5EF4-FFF2-40B4-BE49-F238E27FC236}">
                <a16:creationId xmlns:a16="http://schemas.microsoft.com/office/drawing/2014/main" id="{7740AD1F-168D-46AE-B0B1-229887D140DD}"/>
              </a:ext>
            </a:extLst>
          </p:cNvPr>
          <p:cNvSpPr>
            <a:spLocks noGrp="1"/>
          </p:cNvSpPr>
          <p:nvPr>
            <p:ph sz="quarter" idx="4"/>
          </p:nvPr>
        </p:nvSpPr>
        <p:spPr/>
        <p:txBody>
          <a:bodyPr/>
          <a:lstStyle/>
          <a:p>
            <a:pPr marL="0" indent="0">
              <a:buNone/>
            </a:pPr>
            <a:r>
              <a:rPr lang="en-US" dirty="0">
                <a:solidFill>
                  <a:schemeClr val="accent4"/>
                </a:solidFill>
              </a:rPr>
              <a:t>Related metrics</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Times New Roman" panose="02020603050405020304" pitchFamily="18" charset="0"/>
              </a:rPr>
              <a:t>Electrical/contingency response (steady-state and dynamic)</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Times New Roman" panose="02020603050405020304" pitchFamily="18" charset="0"/>
              </a:rPr>
              <a:t>Portfolio cost (total installed cost of transmission and enabled renewables to meet policy goals)</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Times New Roman" panose="02020603050405020304" pitchFamily="18" charset="0"/>
              </a:rPr>
              <a:t>Market efficiency gains (production cost savings or reduced congestion costs on key interfaces/avoidance of new interface constraints</a:t>
            </a:r>
            <a:r>
              <a:rPr lang="en-US" sz="1600" b="0" i="0" u="none" strike="noStrike" dirty="0">
                <a:latin typeface="Calibri" panose="020F0502020204030204" pitchFamily="34" charset="0"/>
              </a:rPr>
              <a:t>) </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Times New Roman" panose="02020603050405020304" pitchFamily="18" charset="0"/>
              </a:rPr>
              <a:t>Planning reserve requirement reductions</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Calibri" panose="020F0502020204030204" pitchFamily="34" charset="0"/>
              </a:rPr>
              <a:t>Avoided renewable production curtailments</a:t>
            </a:r>
          </a:p>
          <a:p>
            <a:pPr>
              <a:lnSpc>
                <a:spcPct val="105000"/>
              </a:lnSpc>
              <a:spcBef>
                <a:spcPts val="1200"/>
              </a:spcBef>
              <a:spcAft>
                <a:spcPts val="0"/>
              </a:spcAft>
              <a:buSzPct val="75000"/>
              <a:buFont typeface="Wingdings" panose="05000000000000000000" pitchFamily="2" charset="2"/>
              <a:buChar char="q"/>
            </a:pPr>
            <a:r>
              <a:rPr lang="en-US" sz="1600" dirty="0">
                <a:latin typeface="Calibri" panose="020F0502020204030204" pitchFamily="34" charset="0"/>
                <a:ea typeface="Times New Roman" panose="02020603050405020304" pitchFamily="18" charset="0"/>
              </a:rPr>
              <a:t>Avoided CO2 emissions</a:t>
            </a:r>
          </a:p>
          <a:p>
            <a:pPr marL="0" indent="0">
              <a:buNone/>
            </a:pPr>
            <a:endParaRPr lang="en-US" dirty="0"/>
          </a:p>
        </p:txBody>
      </p:sp>
      <p:sp>
        <p:nvSpPr>
          <p:cNvPr id="5" name="Title 4">
            <a:extLst>
              <a:ext uri="{FF2B5EF4-FFF2-40B4-BE49-F238E27FC236}">
                <a16:creationId xmlns:a16="http://schemas.microsoft.com/office/drawing/2014/main" id="{446CB0D0-DF4C-4AAA-A4ED-5112BCE45DDB}"/>
              </a:ext>
            </a:extLst>
          </p:cNvPr>
          <p:cNvSpPr>
            <a:spLocks noGrp="1"/>
          </p:cNvSpPr>
          <p:nvPr>
            <p:ph type="title"/>
          </p:nvPr>
        </p:nvSpPr>
        <p:spPr/>
        <p:txBody>
          <a:bodyPr/>
          <a:lstStyle/>
          <a:p>
            <a:r>
              <a:rPr lang="en-US" cap="all" dirty="0"/>
              <a:t>Identifying a “good” transmission plan requires a broader set of performance measures</a:t>
            </a:r>
          </a:p>
        </p:txBody>
      </p:sp>
      <p:sp>
        <p:nvSpPr>
          <p:cNvPr id="4" name="Slide Number Placeholder 3">
            <a:extLst>
              <a:ext uri="{FF2B5EF4-FFF2-40B4-BE49-F238E27FC236}">
                <a16:creationId xmlns:a16="http://schemas.microsoft.com/office/drawing/2014/main" id="{15FE3BDF-1A51-4020-97A9-76B1AF7EF35F}"/>
              </a:ext>
            </a:extLst>
          </p:cNvPr>
          <p:cNvSpPr>
            <a:spLocks noGrp="1"/>
          </p:cNvSpPr>
          <p:nvPr>
            <p:ph type="sldNum" sz="quarter" idx="11"/>
          </p:nvPr>
        </p:nvSpPr>
        <p:spPr/>
        <p:txBody>
          <a:bodyPr/>
          <a:lstStyle/>
          <a:p>
            <a:fld id="{31C790AD-FA6F-AC4B-8DD5-8F16113E1AE2}" type="slidenum">
              <a:rPr lang="en-US" smtClean="0"/>
              <a:pPr/>
              <a:t>8</a:t>
            </a:fld>
            <a:endParaRPr lang="en-US"/>
          </a:p>
        </p:txBody>
      </p:sp>
    </p:spTree>
    <p:extLst>
      <p:ext uri="{BB962C8B-B14F-4D97-AF65-F5344CB8AC3E}">
        <p14:creationId xmlns:p14="http://schemas.microsoft.com/office/powerpoint/2010/main" val="2552191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48F052-DF9E-4E49-B2DD-110B75338747}"/>
              </a:ext>
            </a:extLst>
          </p:cNvPr>
          <p:cNvSpPr>
            <a:spLocks noGrp="1"/>
          </p:cNvSpPr>
          <p:nvPr>
            <p:ph sz="half" idx="2"/>
          </p:nvPr>
        </p:nvSpPr>
        <p:spPr/>
        <p:txBody>
          <a:bodyPr/>
          <a:lstStyle/>
          <a:p>
            <a:pPr algn="l">
              <a:lnSpc>
                <a:spcPct val="105000"/>
              </a:lnSpc>
              <a:spcBef>
                <a:spcPts val="600"/>
              </a:spcBef>
            </a:pPr>
            <a:r>
              <a:rPr lang="en-US" sz="2000" dirty="0">
                <a:latin typeface="Calibri" panose="020F0502020204030204" pitchFamily="34" charset="0"/>
              </a:rPr>
              <a:t>In MISO, for example, the overall goal for the MVP portfolio analysis was to design a transmission portfolio that enabled the </a:t>
            </a:r>
            <a:r>
              <a:rPr lang="en-US" dirty="0">
                <a:latin typeface="Calibri" panose="020F0502020204030204" pitchFamily="34" charset="0"/>
              </a:rPr>
              <a:t>siting of renewable resources to meet public policy, while </a:t>
            </a:r>
            <a:r>
              <a:rPr lang="en-US" sz="2000" dirty="0">
                <a:latin typeface="Calibri" panose="020F0502020204030204" pitchFamily="34" charset="0"/>
              </a:rPr>
              <a:t>maximizing the measured economic benefits on a regional system level.</a:t>
            </a:r>
          </a:p>
          <a:p>
            <a:pPr algn="l">
              <a:lnSpc>
                <a:spcPct val="105000"/>
              </a:lnSpc>
              <a:spcBef>
                <a:spcPts val="600"/>
              </a:spcBef>
            </a:pPr>
            <a:r>
              <a:rPr lang="en-US" sz="2000" dirty="0">
                <a:latin typeface="Calibri" panose="020F0502020204030204" pitchFamily="34" charset="0"/>
              </a:rPr>
              <a:t>The portfolio was designed using reliability and economic analyses, applying several futures scenarios to determine the robustness of the designed portfolio under a number of future potential energy policies.</a:t>
            </a:r>
          </a:p>
        </p:txBody>
      </p:sp>
      <p:pic>
        <p:nvPicPr>
          <p:cNvPr id="9" name="Content Placeholder 8">
            <a:extLst>
              <a:ext uri="{FF2B5EF4-FFF2-40B4-BE49-F238E27FC236}">
                <a16:creationId xmlns:a16="http://schemas.microsoft.com/office/drawing/2014/main" id="{E99425AD-989D-4DB0-BA3C-D00B957671AB}"/>
              </a:ext>
            </a:extLst>
          </p:cNvPr>
          <p:cNvPicPr>
            <a:picLocks noGrp="1" noChangeAspect="1"/>
          </p:cNvPicPr>
          <p:nvPr>
            <p:ph sz="quarter" idx="4"/>
          </p:nvPr>
        </p:nvPicPr>
        <p:blipFill>
          <a:blip r:embed="rId2"/>
          <a:stretch>
            <a:fillRect/>
          </a:stretch>
        </p:blipFill>
        <p:spPr>
          <a:xfrm>
            <a:off x="6572010" y="1359324"/>
            <a:ext cx="4631215" cy="4495800"/>
          </a:xfrm>
        </p:spPr>
      </p:pic>
      <p:sp>
        <p:nvSpPr>
          <p:cNvPr id="3" name="Title 2">
            <a:extLst>
              <a:ext uri="{FF2B5EF4-FFF2-40B4-BE49-F238E27FC236}">
                <a16:creationId xmlns:a16="http://schemas.microsoft.com/office/drawing/2014/main" id="{E423137C-5C6F-4FDA-85A7-1CD77413CD24}"/>
              </a:ext>
            </a:extLst>
          </p:cNvPr>
          <p:cNvSpPr>
            <a:spLocks noGrp="1"/>
          </p:cNvSpPr>
          <p:nvPr>
            <p:ph type="title"/>
          </p:nvPr>
        </p:nvSpPr>
        <p:spPr/>
        <p:txBody>
          <a:bodyPr/>
          <a:lstStyle/>
          <a:p>
            <a:r>
              <a:rPr lang="en-US" cap="all" dirty="0"/>
              <a:t>Multi-Value project (MVP) perspective</a:t>
            </a:r>
          </a:p>
        </p:txBody>
      </p:sp>
      <p:sp>
        <p:nvSpPr>
          <p:cNvPr id="6" name="Slide Number Placeholder 5">
            <a:extLst>
              <a:ext uri="{FF2B5EF4-FFF2-40B4-BE49-F238E27FC236}">
                <a16:creationId xmlns:a16="http://schemas.microsoft.com/office/drawing/2014/main" id="{91907F50-280A-4746-9BBC-16396B644985}"/>
              </a:ext>
            </a:extLst>
          </p:cNvPr>
          <p:cNvSpPr>
            <a:spLocks noGrp="1"/>
          </p:cNvSpPr>
          <p:nvPr>
            <p:ph type="sldNum" sz="quarter" idx="11"/>
          </p:nvPr>
        </p:nvSpPr>
        <p:spPr/>
        <p:txBody>
          <a:bodyPr/>
          <a:lstStyle/>
          <a:p>
            <a:fld id="{31C790AD-FA6F-AC4B-8DD5-8F16113E1AE2}" type="slidenum">
              <a:rPr lang="en-US" smtClean="0"/>
              <a:pPr/>
              <a:t>9</a:t>
            </a:fld>
            <a:endParaRPr lang="en-US"/>
          </a:p>
        </p:txBody>
      </p:sp>
      <p:sp>
        <p:nvSpPr>
          <p:cNvPr id="10" name="TextBox 9">
            <a:extLst>
              <a:ext uri="{FF2B5EF4-FFF2-40B4-BE49-F238E27FC236}">
                <a16:creationId xmlns:a16="http://schemas.microsoft.com/office/drawing/2014/main" id="{31C36B4D-21AE-442D-89E7-1E36BF169887}"/>
              </a:ext>
            </a:extLst>
          </p:cNvPr>
          <p:cNvSpPr txBox="1"/>
          <p:nvPr/>
        </p:nvSpPr>
        <p:spPr bwMode="auto">
          <a:xfrm>
            <a:off x="6482791" y="6019801"/>
            <a:ext cx="2404826" cy="1933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dirty="0">
                <a:solidFill>
                  <a:srgbClr val="595959"/>
                </a:solidFill>
                <a:latin typeface="Calibri"/>
                <a:cs typeface="Calibri"/>
              </a:rPr>
              <a:t>Source: ISO New England 2019 Regional System Plan</a:t>
            </a:r>
          </a:p>
        </p:txBody>
      </p:sp>
    </p:spTree>
    <p:extLst>
      <p:ext uri="{BB962C8B-B14F-4D97-AF65-F5344CB8AC3E}">
        <p14:creationId xmlns:p14="http://schemas.microsoft.com/office/powerpoint/2010/main" val="3717209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D582273A-9CF8-40C8-9C2F-9D36A6164644}"/>
              </a:ext>
            </a:extLst>
          </p:cNvPr>
          <p:cNvSpPr>
            <a:spLocks noGrp="1"/>
          </p:cNvSpPr>
          <p:nvPr>
            <p:ph type="body" idx="1"/>
          </p:nvPr>
        </p:nvSpPr>
        <p:spPr>
          <a:xfrm>
            <a:off x="609601" y="1233250"/>
            <a:ext cx="9982200" cy="703738"/>
          </a:xfrm>
        </p:spPr>
        <p:txBody>
          <a:bodyPr/>
          <a:lstStyle/>
          <a:p>
            <a:r>
              <a:rPr lang="en-US" b="0" dirty="0">
                <a:solidFill>
                  <a:schemeClr val="tx1"/>
                </a:solidFill>
              </a:rPr>
              <a:t>Coordination, via careful planning and well-structured markets, increases efficiency, and reduces waste and costs</a:t>
            </a:r>
          </a:p>
        </p:txBody>
      </p:sp>
      <p:graphicFrame>
        <p:nvGraphicFramePr>
          <p:cNvPr id="5" name="Content Placeholder 4">
            <a:extLst>
              <a:ext uri="{FF2B5EF4-FFF2-40B4-BE49-F238E27FC236}">
                <a16:creationId xmlns:a16="http://schemas.microsoft.com/office/drawing/2014/main" id="{83F6C34F-C336-4FC4-998F-7E5E6679A5FD}"/>
              </a:ext>
            </a:extLst>
          </p:cNvPr>
          <p:cNvGraphicFramePr>
            <a:graphicFrameLocks noGrp="1"/>
          </p:cNvGraphicFramePr>
          <p:nvPr>
            <p:ph sz="half" idx="2"/>
            <p:extLst>
              <p:ext uri="{D42A27DB-BD31-4B8C-83A1-F6EECF244321}">
                <p14:modId xmlns:p14="http://schemas.microsoft.com/office/powerpoint/2010/main" val="874250188"/>
              </p:ext>
            </p:extLst>
          </p:nvPr>
        </p:nvGraphicFramePr>
        <p:xfrm>
          <a:off x="609600" y="2174875"/>
          <a:ext cx="5386388" cy="3844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Content Placeholder 14">
            <a:extLst>
              <a:ext uri="{FF2B5EF4-FFF2-40B4-BE49-F238E27FC236}">
                <a16:creationId xmlns:a16="http://schemas.microsoft.com/office/drawing/2014/main" id="{CC683169-466F-478A-AE5D-746D18D2BE32}"/>
              </a:ext>
            </a:extLst>
          </p:cNvPr>
          <p:cNvSpPr>
            <a:spLocks noGrp="1"/>
          </p:cNvSpPr>
          <p:nvPr>
            <p:ph sz="quarter" idx="4"/>
          </p:nvPr>
        </p:nvSpPr>
        <p:spPr/>
        <p:txBody>
          <a:bodyPr/>
          <a:lstStyle/>
          <a:p>
            <a:pPr>
              <a:lnSpc>
                <a:spcPct val="105000"/>
              </a:lnSpc>
              <a:spcBef>
                <a:spcPts val="600"/>
              </a:spcBef>
              <a:buClr>
                <a:schemeClr val="accent1"/>
              </a:buClr>
            </a:pPr>
            <a:r>
              <a:rPr lang="en-US" dirty="0">
                <a:latin typeface="Calibri" panose="020F0502020204030204" pitchFamily="34" charset="0"/>
              </a:rPr>
              <a:t>Broad-based stakeholder engagement</a:t>
            </a:r>
          </a:p>
          <a:p>
            <a:pPr>
              <a:lnSpc>
                <a:spcPct val="105000"/>
              </a:lnSpc>
              <a:spcBef>
                <a:spcPts val="600"/>
              </a:spcBef>
              <a:buClr>
                <a:schemeClr val="accent1"/>
              </a:buClr>
            </a:pPr>
            <a:r>
              <a:rPr lang="en-US" dirty="0">
                <a:latin typeface="Calibri" panose="020F0502020204030204" pitchFamily="34" charset="0"/>
              </a:rPr>
              <a:t>Clear articulation of strategic planning objective</a:t>
            </a:r>
          </a:p>
          <a:p>
            <a:pPr>
              <a:lnSpc>
                <a:spcPct val="105000"/>
              </a:lnSpc>
              <a:spcBef>
                <a:spcPts val="600"/>
              </a:spcBef>
              <a:buClr>
                <a:schemeClr val="accent1"/>
              </a:buClr>
            </a:pPr>
            <a:r>
              <a:rPr lang="en-US" dirty="0">
                <a:latin typeface="Calibri" panose="020F0502020204030204" pitchFamily="34" charset="0"/>
              </a:rPr>
              <a:t>Align incentives</a:t>
            </a:r>
          </a:p>
          <a:p>
            <a:pPr>
              <a:lnSpc>
                <a:spcPct val="105000"/>
              </a:lnSpc>
              <a:spcBef>
                <a:spcPts val="600"/>
              </a:spcBef>
              <a:buClr>
                <a:schemeClr val="accent1"/>
              </a:buClr>
            </a:pPr>
            <a:r>
              <a:rPr lang="en-US" dirty="0">
                <a:latin typeface="Calibri" panose="020F0502020204030204" pitchFamily="34" charset="0"/>
              </a:rPr>
              <a:t>Address new risks and uncertainty</a:t>
            </a:r>
          </a:p>
          <a:p>
            <a:pPr>
              <a:lnSpc>
                <a:spcPct val="105000"/>
              </a:lnSpc>
              <a:spcBef>
                <a:spcPts val="600"/>
              </a:spcBef>
              <a:buClr>
                <a:schemeClr val="accent1"/>
              </a:buClr>
            </a:pPr>
            <a:r>
              <a:rPr lang="en-US" dirty="0">
                <a:latin typeface="Calibri" panose="020F0502020204030204" pitchFamily="34" charset="0"/>
              </a:rPr>
              <a:t>Embrace new and emerging technologies</a:t>
            </a:r>
          </a:p>
          <a:p>
            <a:pPr>
              <a:lnSpc>
                <a:spcPct val="105000"/>
              </a:lnSpc>
              <a:spcBef>
                <a:spcPts val="600"/>
              </a:spcBef>
              <a:buClr>
                <a:schemeClr val="accent1"/>
              </a:buClr>
            </a:pPr>
            <a:r>
              <a:rPr lang="en-US" dirty="0">
                <a:latin typeface="Calibri" panose="020F0502020204030204" pitchFamily="34" charset="0"/>
              </a:rPr>
              <a:t>Rethink borders</a:t>
            </a:r>
          </a:p>
          <a:p>
            <a:pPr marL="0" indent="0">
              <a:lnSpc>
                <a:spcPct val="105000"/>
              </a:lnSpc>
              <a:spcBef>
                <a:spcPts val="600"/>
              </a:spcBef>
              <a:buClr>
                <a:schemeClr val="accent1"/>
              </a:buClr>
              <a:buNone/>
            </a:pPr>
            <a:endParaRPr lang="en-US" dirty="0">
              <a:latin typeface="Calibri" panose="020F0502020204030204" pitchFamily="34" charset="0"/>
            </a:endParaRPr>
          </a:p>
          <a:p>
            <a:pPr marL="0" indent="0">
              <a:lnSpc>
                <a:spcPct val="105000"/>
              </a:lnSpc>
              <a:spcBef>
                <a:spcPts val="600"/>
              </a:spcBef>
              <a:buClr>
                <a:schemeClr val="accent1"/>
              </a:buClr>
              <a:buNone/>
            </a:pPr>
            <a:endParaRPr lang="en-US" dirty="0">
              <a:latin typeface="Calibri" panose="020F0502020204030204" pitchFamily="34" charset="0"/>
            </a:endParaRPr>
          </a:p>
          <a:p>
            <a:pPr marL="0" indent="0">
              <a:lnSpc>
                <a:spcPct val="105000"/>
              </a:lnSpc>
              <a:spcBef>
                <a:spcPts val="600"/>
              </a:spcBef>
              <a:buNone/>
            </a:pPr>
            <a:endParaRPr lang="en-US" dirty="0"/>
          </a:p>
          <a:p>
            <a:pPr>
              <a:lnSpc>
                <a:spcPct val="90000"/>
              </a:lnSpc>
            </a:pPr>
            <a:endParaRPr lang="en-US" dirty="0"/>
          </a:p>
          <a:p>
            <a:pPr marL="0" indent="0">
              <a:buNone/>
            </a:pPr>
            <a:endParaRPr lang="en-US" dirty="0"/>
          </a:p>
        </p:txBody>
      </p:sp>
      <p:sp>
        <p:nvSpPr>
          <p:cNvPr id="2" name="Title 1">
            <a:extLst>
              <a:ext uri="{FF2B5EF4-FFF2-40B4-BE49-F238E27FC236}">
                <a16:creationId xmlns:a16="http://schemas.microsoft.com/office/drawing/2014/main" id="{25B25805-1390-4D7D-90BD-9D4804CA05C5}"/>
              </a:ext>
            </a:extLst>
          </p:cNvPr>
          <p:cNvSpPr>
            <a:spLocks noGrp="1"/>
          </p:cNvSpPr>
          <p:nvPr>
            <p:ph type="title"/>
          </p:nvPr>
        </p:nvSpPr>
        <p:spPr/>
        <p:txBody>
          <a:bodyPr/>
          <a:lstStyle/>
          <a:p>
            <a:r>
              <a:rPr lang="en-US" cap="all" dirty="0"/>
              <a:t>THE TRANSMISSION SYSTEM IS A STRATEGIC ASSET</a:t>
            </a:r>
          </a:p>
        </p:txBody>
      </p:sp>
      <p:sp>
        <p:nvSpPr>
          <p:cNvPr id="4" name="Slide Number Placeholder 3">
            <a:extLst>
              <a:ext uri="{FF2B5EF4-FFF2-40B4-BE49-F238E27FC236}">
                <a16:creationId xmlns:a16="http://schemas.microsoft.com/office/drawing/2014/main" id="{D4AADD22-02E1-4C78-845F-452A7F5CD1B6}"/>
              </a:ext>
            </a:extLst>
          </p:cNvPr>
          <p:cNvSpPr>
            <a:spLocks noGrp="1"/>
          </p:cNvSpPr>
          <p:nvPr>
            <p:ph type="sldNum" sz="quarter" idx="11"/>
          </p:nvPr>
        </p:nvSpPr>
        <p:spPr/>
        <p:txBody>
          <a:bodyPr/>
          <a:lstStyle/>
          <a:p>
            <a:fld id="{31C790AD-FA6F-AC4B-8DD5-8F16113E1AE2}" type="slidenum">
              <a:rPr lang="en-US" smtClean="0"/>
              <a:pPr/>
              <a:t>10</a:t>
            </a:fld>
            <a:endParaRPr lang="en-US"/>
          </a:p>
        </p:txBody>
      </p:sp>
    </p:spTree>
    <p:extLst>
      <p:ext uri="{BB962C8B-B14F-4D97-AF65-F5344CB8AC3E}">
        <p14:creationId xmlns:p14="http://schemas.microsoft.com/office/powerpoint/2010/main" val="3818749683"/>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2">
            <a:extLst>
              <a:ext uri="{FF2B5EF4-FFF2-40B4-BE49-F238E27FC236}">
                <a16:creationId xmlns:a16="http://schemas.microsoft.com/office/drawing/2014/main" id="{55A11781-6EC0-4C9C-B163-6E7161140A15}"/>
              </a:ext>
            </a:extLst>
          </p:cNvPr>
          <p:cNvSpPr>
            <a:spLocks noGrp="1" noChangeArrowheads="1"/>
          </p:cNvSpPr>
          <p:nvPr>
            <p:ph type="title"/>
          </p:nvPr>
        </p:nvSpPr>
        <p:spPr>
          <a:xfrm>
            <a:off x="2400300" y="1981200"/>
            <a:ext cx="7391400" cy="1066800"/>
          </a:xfrm>
          <a:prstGeom prst="rect">
            <a:avLst/>
          </a:prstGeom>
        </p:spPr>
        <p:txBody>
          <a:bodyPr/>
          <a:lstStyle/>
          <a:p>
            <a:pPr algn="ctr"/>
            <a:r>
              <a:rPr lang="en-US" sz="4800" dirty="0">
                <a:solidFill>
                  <a:schemeClr val="tx2"/>
                </a:solidFill>
                <a:latin typeface="Calibri" panose="020F0502020204030204" pitchFamily="34" charset="0"/>
                <a:cs typeface="Calibri" panose="020F0502020204030204" pitchFamily="34" charset="0"/>
              </a:rPr>
              <a:t>Thank you</a:t>
            </a:r>
            <a:br>
              <a:rPr lang="en-US" sz="4800" dirty="0">
                <a:solidFill>
                  <a:schemeClr val="tx2"/>
                </a:solidFill>
                <a:latin typeface="Calibri" panose="020F0502020204030204" pitchFamily="34" charset="0"/>
                <a:cs typeface="Calibri" panose="020F0502020204030204" pitchFamily="34" charset="0"/>
              </a:rPr>
            </a:br>
            <a:r>
              <a:rPr lang="en-US" dirty="0">
                <a:solidFill>
                  <a:schemeClr val="tx2"/>
                </a:solidFill>
                <a:latin typeface="Calibri" panose="020F0502020204030204" pitchFamily="34" charset="0"/>
                <a:cs typeface="Calibri" panose="020F0502020204030204" pitchFamily="34" charset="0"/>
              </a:rPr>
              <a:t>Let’s continue the conversation</a:t>
            </a:r>
          </a:p>
        </p:txBody>
      </p:sp>
      <p:sp>
        <p:nvSpPr>
          <p:cNvPr id="10" name="Rectangle 13">
            <a:extLst>
              <a:ext uri="{FF2B5EF4-FFF2-40B4-BE49-F238E27FC236}">
                <a16:creationId xmlns:a16="http://schemas.microsoft.com/office/drawing/2014/main" id="{F70D032C-519E-4C90-B03B-F4DE4CDA05C5}"/>
              </a:ext>
            </a:extLst>
          </p:cNvPr>
          <p:cNvSpPr txBox="1">
            <a:spLocks noChangeArrowheads="1"/>
          </p:cNvSpPr>
          <p:nvPr/>
        </p:nvSpPr>
        <p:spPr>
          <a:xfrm>
            <a:off x="6324600" y="3352800"/>
            <a:ext cx="3886200" cy="2209800"/>
          </a:xfrm>
          <a:prstGeom prst="rect">
            <a:avLst/>
          </a:prstGeom>
        </p:spPr>
        <p:txBody>
          <a:bodyPr/>
          <a:lstStyle>
            <a:lvl1pPr marL="320040" indent="-320040" algn="l" rtl="0" eaLnBrk="1" fontAlgn="base" hangingPunct="1">
              <a:spcBef>
                <a:spcPct val="20000"/>
              </a:spcBef>
              <a:spcAft>
                <a:spcPct val="0"/>
              </a:spcAft>
              <a:buClr>
                <a:srgbClr val="D70D17"/>
              </a:buClr>
              <a:buSzPct val="110000"/>
              <a:buFont typeface="Wingdings" charset="0"/>
              <a:buChar char="§"/>
              <a:defRPr sz="2200" b="0" i="0">
                <a:solidFill>
                  <a:schemeClr val="tx2"/>
                </a:solidFill>
                <a:latin typeface="Calibri"/>
                <a:ea typeface="+mn-ea"/>
                <a:cs typeface="Calibri"/>
              </a:defRPr>
            </a:lvl1pPr>
            <a:lvl2pPr marL="548640" indent="-228600" algn="l" rtl="0" eaLnBrk="1" fontAlgn="base" hangingPunct="1">
              <a:spcBef>
                <a:spcPct val="20000"/>
              </a:spcBef>
              <a:spcAft>
                <a:spcPct val="0"/>
              </a:spcAft>
              <a:buClr>
                <a:srgbClr val="D70D17"/>
              </a:buClr>
              <a:buSzPct val="120000"/>
              <a:buFont typeface="Calibri" panose="020F0502020204030204" pitchFamily="34" charset="0"/>
              <a:buChar char="‐"/>
              <a:defRPr sz="2000" b="0" i="0">
                <a:solidFill>
                  <a:schemeClr val="tx2"/>
                </a:solidFill>
                <a:latin typeface="Calibri"/>
                <a:ea typeface="+mn-ea"/>
                <a:cs typeface="Calibri"/>
              </a:defRPr>
            </a:lvl2pPr>
            <a:lvl3pPr marL="777240" indent="-228600" algn="l" rtl="0" eaLnBrk="1" fontAlgn="base" hangingPunct="1">
              <a:spcBef>
                <a:spcPct val="20000"/>
              </a:spcBef>
              <a:spcAft>
                <a:spcPct val="0"/>
              </a:spcAft>
              <a:buClr>
                <a:srgbClr val="D70D17"/>
              </a:buClr>
              <a:buSzPct val="110000"/>
              <a:buFont typeface="Arial" panose="020B0604020202020204" pitchFamily="34" charset="0"/>
              <a:buChar char="•"/>
              <a:defRPr sz="1800" b="0" i="0">
                <a:solidFill>
                  <a:schemeClr val="tx2"/>
                </a:solidFill>
                <a:latin typeface="Calibri"/>
                <a:ea typeface="+mn-ea"/>
                <a:cs typeface="Calibri"/>
              </a:defRPr>
            </a:lvl3pPr>
            <a:lvl4pPr marL="1005840" indent="-228600" algn="l" rtl="0" eaLnBrk="1" fontAlgn="base" hangingPunct="1">
              <a:spcBef>
                <a:spcPct val="20000"/>
              </a:spcBef>
              <a:spcAft>
                <a:spcPct val="0"/>
              </a:spcAft>
              <a:buClr>
                <a:schemeClr val="accent1"/>
              </a:buClr>
              <a:buSzPct val="9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spcBef>
                <a:spcPts val="300"/>
              </a:spcBef>
              <a:buNone/>
            </a:pPr>
            <a:r>
              <a:rPr lang="en-US" sz="2000" b="1" kern="0" dirty="0">
                <a:solidFill>
                  <a:srgbClr val="DA291C"/>
                </a:solidFill>
                <a:latin typeface="Calibri" panose="020F0502020204030204" pitchFamily="34" charset="0"/>
                <a:cs typeface="Calibri" panose="020F0502020204030204" pitchFamily="34" charset="0"/>
              </a:rPr>
              <a:t>DAYMARK ENERGY ADVISORS</a:t>
            </a:r>
          </a:p>
          <a:p>
            <a:pPr marL="0" indent="0">
              <a:buNone/>
            </a:pPr>
            <a:r>
              <a:rPr lang="en-US" sz="1600" dirty="0"/>
              <a:t>Our team brings deep knowledge of energy infrastructure, regulation, and markets to help our clients make well-informed business, capital investment, and policy decisions in the face of uncertainty.</a:t>
            </a:r>
          </a:p>
        </p:txBody>
      </p:sp>
      <p:sp>
        <p:nvSpPr>
          <p:cNvPr id="11" name="Rectangle 13">
            <a:extLst>
              <a:ext uri="{FF2B5EF4-FFF2-40B4-BE49-F238E27FC236}">
                <a16:creationId xmlns:a16="http://schemas.microsoft.com/office/drawing/2014/main" id="{4F2BB21D-2BDD-4B75-8BE5-1CC1A08B3F14}"/>
              </a:ext>
            </a:extLst>
          </p:cNvPr>
          <p:cNvSpPr txBox="1">
            <a:spLocks noChangeArrowheads="1"/>
          </p:cNvSpPr>
          <p:nvPr/>
        </p:nvSpPr>
        <p:spPr>
          <a:xfrm>
            <a:off x="1981200" y="3352800"/>
            <a:ext cx="3886200" cy="2209800"/>
          </a:xfrm>
          <a:prstGeom prst="rect">
            <a:avLst/>
          </a:prstGeom>
        </p:spPr>
        <p:txBody>
          <a:bodyPr/>
          <a:lstStyle>
            <a:lvl1pPr marL="320040" indent="-320040" algn="l" rtl="0" eaLnBrk="1" fontAlgn="base" hangingPunct="1">
              <a:spcBef>
                <a:spcPct val="20000"/>
              </a:spcBef>
              <a:spcAft>
                <a:spcPct val="0"/>
              </a:spcAft>
              <a:buClr>
                <a:srgbClr val="D70D17"/>
              </a:buClr>
              <a:buSzPct val="110000"/>
              <a:buFont typeface="Wingdings" charset="0"/>
              <a:buChar char="§"/>
              <a:defRPr sz="2200" b="0" i="0">
                <a:solidFill>
                  <a:schemeClr val="tx2"/>
                </a:solidFill>
                <a:latin typeface="Calibri"/>
                <a:ea typeface="+mn-ea"/>
                <a:cs typeface="Calibri"/>
              </a:defRPr>
            </a:lvl1pPr>
            <a:lvl2pPr marL="548640" indent="-228600" algn="l" rtl="0" eaLnBrk="1" fontAlgn="base" hangingPunct="1">
              <a:spcBef>
                <a:spcPct val="20000"/>
              </a:spcBef>
              <a:spcAft>
                <a:spcPct val="0"/>
              </a:spcAft>
              <a:buClr>
                <a:srgbClr val="D70D17"/>
              </a:buClr>
              <a:buSzPct val="120000"/>
              <a:buFont typeface="Calibri" panose="020F0502020204030204" pitchFamily="34" charset="0"/>
              <a:buChar char="‐"/>
              <a:defRPr sz="2000" b="0" i="0">
                <a:solidFill>
                  <a:schemeClr val="tx2"/>
                </a:solidFill>
                <a:latin typeface="Calibri"/>
                <a:ea typeface="+mn-ea"/>
                <a:cs typeface="Calibri"/>
              </a:defRPr>
            </a:lvl2pPr>
            <a:lvl3pPr marL="777240" indent="-228600" algn="l" rtl="0" eaLnBrk="1" fontAlgn="base" hangingPunct="1">
              <a:spcBef>
                <a:spcPct val="20000"/>
              </a:spcBef>
              <a:spcAft>
                <a:spcPct val="0"/>
              </a:spcAft>
              <a:buClr>
                <a:srgbClr val="D70D17"/>
              </a:buClr>
              <a:buSzPct val="110000"/>
              <a:buFont typeface="Arial" panose="020B0604020202020204" pitchFamily="34" charset="0"/>
              <a:buChar char="•"/>
              <a:defRPr sz="1800" b="0" i="0">
                <a:solidFill>
                  <a:schemeClr val="tx2"/>
                </a:solidFill>
                <a:latin typeface="Calibri"/>
                <a:ea typeface="+mn-ea"/>
                <a:cs typeface="Calibri"/>
              </a:defRPr>
            </a:lvl3pPr>
            <a:lvl4pPr marL="1005840" indent="-228600" algn="l" rtl="0" eaLnBrk="1" fontAlgn="base" hangingPunct="1">
              <a:spcBef>
                <a:spcPct val="20000"/>
              </a:spcBef>
              <a:spcAft>
                <a:spcPct val="0"/>
              </a:spcAft>
              <a:buClr>
                <a:schemeClr val="accent1"/>
              </a:buClr>
              <a:buSzPct val="9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lgn="r">
              <a:spcBef>
                <a:spcPts val="300"/>
              </a:spcBef>
              <a:buNone/>
            </a:pPr>
            <a:r>
              <a:rPr lang="en-US" sz="2000" b="1" kern="0" dirty="0">
                <a:solidFill>
                  <a:srgbClr val="DA291C"/>
                </a:solidFill>
                <a:latin typeface="Calibri" panose="020F0502020204030204" pitchFamily="34" charset="0"/>
                <a:cs typeface="Calibri" panose="020F0502020204030204" pitchFamily="34" charset="0"/>
              </a:rPr>
              <a:t>Marc D. Montalvo</a:t>
            </a:r>
          </a:p>
          <a:p>
            <a:pPr marL="0" indent="0" algn="r">
              <a:buNone/>
            </a:pPr>
            <a:r>
              <a:rPr lang="en-US" sz="1600" dirty="0"/>
              <a:t>(617)778-2434  </a:t>
            </a:r>
            <a:r>
              <a:rPr lang="en-US" sz="1600" dirty="0">
                <a:hlinkClick r:id="rId2"/>
              </a:rPr>
              <a:t>mmontalvo@daymarkea.com</a:t>
            </a:r>
            <a:r>
              <a:rPr lang="en-US" sz="1600" dirty="0"/>
              <a:t>  </a:t>
            </a:r>
          </a:p>
        </p:txBody>
      </p:sp>
      <p:sp>
        <p:nvSpPr>
          <p:cNvPr id="12" name="Rectangle 12">
            <a:extLst>
              <a:ext uri="{FF2B5EF4-FFF2-40B4-BE49-F238E27FC236}">
                <a16:creationId xmlns:a16="http://schemas.microsoft.com/office/drawing/2014/main" id="{1CACE960-6B89-4151-9B15-B924F1930398}"/>
              </a:ext>
            </a:extLst>
          </p:cNvPr>
          <p:cNvSpPr txBox="1">
            <a:spLocks noChangeArrowheads="1"/>
          </p:cNvSpPr>
          <p:nvPr/>
        </p:nvSpPr>
        <p:spPr bwMode="auto">
          <a:xfrm>
            <a:off x="2394080" y="5486400"/>
            <a:ext cx="73914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800" b="1" i="0">
                <a:solidFill>
                  <a:srgbClr val="D70D17"/>
                </a:solidFill>
                <a:latin typeface="Calibri"/>
                <a:ea typeface="+mj-ea"/>
                <a:cs typeface="Calibri"/>
              </a:defRPr>
            </a:lvl1pPr>
            <a:lvl2pPr algn="l" rtl="0" fontAlgn="base">
              <a:spcBef>
                <a:spcPct val="0"/>
              </a:spcBef>
              <a:spcAft>
                <a:spcPct val="0"/>
              </a:spcAft>
              <a:defRPr sz="2400" b="1">
                <a:solidFill>
                  <a:srgbClr val="FF7E27"/>
                </a:solidFill>
                <a:latin typeface="Arial" charset="0"/>
                <a:ea typeface="ＭＳ Ｐゴシック" charset="0"/>
                <a:cs typeface="ＭＳ Ｐゴシック" charset="0"/>
              </a:defRPr>
            </a:lvl2pPr>
            <a:lvl3pPr algn="l" rtl="0" fontAlgn="base">
              <a:spcBef>
                <a:spcPct val="0"/>
              </a:spcBef>
              <a:spcAft>
                <a:spcPct val="0"/>
              </a:spcAft>
              <a:defRPr sz="2400" b="1">
                <a:solidFill>
                  <a:srgbClr val="FF7E27"/>
                </a:solidFill>
                <a:latin typeface="Arial" charset="0"/>
                <a:ea typeface="ＭＳ Ｐゴシック" charset="0"/>
                <a:cs typeface="ＭＳ Ｐゴシック" charset="0"/>
              </a:defRPr>
            </a:lvl3pPr>
            <a:lvl4pPr algn="l" rtl="0" fontAlgn="base">
              <a:spcBef>
                <a:spcPct val="0"/>
              </a:spcBef>
              <a:spcAft>
                <a:spcPct val="0"/>
              </a:spcAft>
              <a:defRPr sz="2400" b="1">
                <a:solidFill>
                  <a:srgbClr val="FF7E27"/>
                </a:solidFill>
                <a:latin typeface="Arial" charset="0"/>
                <a:ea typeface="ＭＳ Ｐゴシック" charset="0"/>
                <a:cs typeface="ＭＳ Ｐゴシック" charset="0"/>
              </a:defRPr>
            </a:lvl4pPr>
            <a:lvl5pPr algn="l" rtl="0" fontAlgn="base">
              <a:spcBef>
                <a:spcPct val="0"/>
              </a:spcBef>
              <a:spcAft>
                <a:spcPct val="0"/>
              </a:spcAft>
              <a:defRPr sz="2400" b="1">
                <a:solidFill>
                  <a:srgbClr val="FF7E27"/>
                </a:solidFill>
                <a:latin typeface="Arial" charset="0"/>
                <a:ea typeface="ＭＳ Ｐゴシック" charset="0"/>
                <a:cs typeface="ＭＳ Ｐゴシック" charset="0"/>
              </a:defRPr>
            </a:lvl5pPr>
            <a:lvl6pPr marL="457200" algn="l" rtl="0" fontAlgn="base">
              <a:spcBef>
                <a:spcPct val="0"/>
              </a:spcBef>
              <a:spcAft>
                <a:spcPct val="0"/>
              </a:spcAft>
              <a:defRPr sz="2400" b="1">
                <a:solidFill>
                  <a:srgbClr val="FF7E27"/>
                </a:solidFill>
                <a:latin typeface="Arial" charset="0"/>
                <a:ea typeface="ＭＳ Ｐゴシック" charset="0"/>
                <a:cs typeface="ＭＳ Ｐゴシック" charset="0"/>
              </a:defRPr>
            </a:lvl6pPr>
            <a:lvl7pPr marL="914400" algn="l" rtl="0" fontAlgn="base">
              <a:spcBef>
                <a:spcPct val="0"/>
              </a:spcBef>
              <a:spcAft>
                <a:spcPct val="0"/>
              </a:spcAft>
              <a:defRPr sz="2400" b="1">
                <a:solidFill>
                  <a:srgbClr val="FF7E27"/>
                </a:solidFill>
                <a:latin typeface="Arial" charset="0"/>
                <a:ea typeface="ＭＳ Ｐゴシック" charset="0"/>
                <a:cs typeface="ＭＳ Ｐゴシック" charset="0"/>
              </a:defRPr>
            </a:lvl7pPr>
            <a:lvl8pPr marL="1371600" algn="l" rtl="0" fontAlgn="base">
              <a:spcBef>
                <a:spcPct val="0"/>
              </a:spcBef>
              <a:spcAft>
                <a:spcPct val="0"/>
              </a:spcAft>
              <a:defRPr sz="2400" b="1">
                <a:solidFill>
                  <a:srgbClr val="FF7E27"/>
                </a:solidFill>
                <a:latin typeface="Arial" charset="0"/>
                <a:ea typeface="ＭＳ Ｐゴシック" charset="0"/>
                <a:cs typeface="ＭＳ Ｐゴシック" charset="0"/>
              </a:defRPr>
            </a:lvl8pPr>
            <a:lvl9pPr marL="1828800" algn="l" rtl="0" fontAlgn="base">
              <a:spcBef>
                <a:spcPct val="0"/>
              </a:spcBef>
              <a:spcAft>
                <a:spcPct val="0"/>
              </a:spcAft>
              <a:defRPr sz="2400" b="1">
                <a:solidFill>
                  <a:srgbClr val="FF7E27"/>
                </a:solidFill>
                <a:latin typeface="Arial" charset="0"/>
                <a:ea typeface="ＭＳ Ｐゴシック" charset="0"/>
                <a:cs typeface="ＭＳ Ｐゴシック" charset="0"/>
              </a:defRPr>
            </a:lvl9pPr>
          </a:lstStyle>
          <a:p>
            <a:pPr algn="ctr"/>
            <a:r>
              <a:rPr lang="en-US" b="0" cap="all" dirty="0">
                <a:solidFill>
                  <a:schemeClr val="accent1"/>
                </a:solidFill>
                <a:latin typeface="Calibri" panose="020F0502020204030204" pitchFamily="34" charset="0"/>
                <a:cs typeface="Calibri" panose="020F0502020204030204" pitchFamily="34" charset="0"/>
              </a:rPr>
              <a:t>DaymarkEA.com</a:t>
            </a:r>
          </a:p>
        </p:txBody>
      </p:sp>
      <p:sp>
        <p:nvSpPr>
          <p:cNvPr id="3" name="Slide Number Placeholder 2">
            <a:extLst>
              <a:ext uri="{FF2B5EF4-FFF2-40B4-BE49-F238E27FC236}">
                <a16:creationId xmlns:a16="http://schemas.microsoft.com/office/drawing/2014/main" id="{6AF87AA8-55C2-429D-9143-5B9721BC8E63}"/>
              </a:ext>
            </a:extLst>
          </p:cNvPr>
          <p:cNvSpPr>
            <a:spLocks noGrp="1"/>
          </p:cNvSpPr>
          <p:nvPr>
            <p:ph type="sldNum" sz="quarter" idx="12"/>
          </p:nvPr>
        </p:nvSpPr>
        <p:spPr/>
        <p:txBody>
          <a:bodyPr/>
          <a:lstStyle/>
          <a:p>
            <a:fld id="{31C790AD-FA6F-AC4B-8DD5-8F16113E1AE2}" type="slidenum">
              <a:rPr lang="en-US" smtClean="0"/>
              <a:pPr/>
              <a:t>11</a:t>
            </a:fld>
            <a:endParaRPr lang="en-US"/>
          </a:p>
        </p:txBody>
      </p:sp>
    </p:spTree>
    <p:extLst>
      <p:ext uri="{BB962C8B-B14F-4D97-AF65-F5344CB8AC3E}">
        <p14:creationId xmlns:p14="http://schemas.microsoft.com/office/powerpoint/2010/main" val="3863695590"/>
      </p:ext>
    </p:extLst>
  </p:cSld>
  <p:clrMapOvr>
    <a:masterClrMapping/>
  </p:clrMapOvr>
  <p:transition/>
</p:sld>
</file>

<file path=ppt/theme/theme1.xml><?xml version="1.0" encoding="utf-8"?>
<a:theme xmlns:a="http://schemas.openxmlformats.org/drawingml/2006/main" name="Daymark Final">
  <a:themeElements>
    <a:clrScheme name="Daymark - full accent colors">
      <a:dk1>
        <a:srgbClr val="505759"/>
      </a:dk1>
      <a:lt1>
        <a:srgbClr val="FFFFFF"/>
      </a:lt1>
      <a:dk2>
        <a:srgbClr val="505759"/>
      </a:dk2>
      <a:lt2>
        <a:srgbClr val="FFFFFF"/>
      </a:lt2>
      <a:accent1>
        <a:srgbClr val="DA291C"/>
      </a:accent1>
      <a:accent2>
        <a:srgbClr val="FAE100"/>
      </a:accent2>
      <a:accent3>
        <a:srgbClr val="97D700"/>
      </a:accent3>
      <a:accent4>
        <a:srgbClr val="009FDF"/>
      </a:accent4>
      <a:accent5>
        <a:srgbClr val="004C97"/>
      </a:accent5>
      <a:accent6>
        <a:srgbClr val="991E66"/>
      </a:accent6>
      <a:hlink>
        <a:srgbClr val="DA291C"/>
      </a:hlink>
      <a:folHlink>
        <a:srgbClr val="DA291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square" lIns="91440" tIns="45720" rIns="91440" bIns="45720" numCol="1" anchor="b" anchorCtr="0" compatLnSpc="1">
        <a:prstTxWarp prst="textNoShape">
          <a:avLst/>
        </a:prstTxWarp>
      </a:bodyPr>
      <a:lstStyle>
        <a:defPPr>
          <a:lnSpc>
            <a:spcPct val="80000"/>
          </a:lnSpc>
          <a:spcAft>
            <a:spcPts val="400"/>
          </a:spcAft>
          <a:defRPr dirty="0" smtClean="0">
            <a:solidFill>
              <a:srgbClr val="595959"/>
            </a:solidFill>
            <a:latin typeface="Calibri"/>
            <a:cs typeface="Calibri"/>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_®_Logo_widescreen.potx" id="{0EFD4407-3A79-4AAA-80DE-11885DE1F94A}" vid="{E2F44E46-F679-4F85-AC17-BA68442131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aymark - full accent colors">
    <a:dk1>
      <a:srgbClr val="505759"/>
    </a:dk1>
    <a:lt1>
      <a:srgbClr val="FFFFFF"/>
    </a:lt1>
    <a:dk2>
      <a:srgbClr val="505759"/>
    </a:dk2>
    <a:lt2>
      <a:srgbClr val="FFFFFF"/>
    </a:lt2>
    <a:accent1>
      <a:srgbClr val="DA291C"/>
    </a:accent1>
    <a:accent2>
      <a:srgbClr val="FAE100"/>
    </a:accent2>
    <a:accent3>
      <a:srgbClr val="97D700"/>
    </a:accent3>
    <a:accent4>
      <a:srgbClr val="009FDF"/>
    </a:accent4>
    <a:accent5>
      <a:srgbClr val="004C97"/>
    </a:accent5>
    <a:accent6>
      <a:srgbClr val="991E66"/>
    </a:accent6>
    <a:hlink>
      <a:srgbClr val="DA291C"/>
    </a:hlink>
    <a:folHlink>
      <a:srgbClr val="DA291C"/>
    </a:folHlink>
  </a:clrScheme>
</a:themeOverride>
</file>

<file path=docProps/app.xml><?xml version="1.0" encoding="utf-8"?>
<Properties xmlns="http://schemas.openxmlformats.org/officeDocument/2006/extended-properties" xmlns:vt="http://schemas.openxmlformats.org/officeDocument/2006/docPropsVTypes">
  <TotalTime>175</TotalTime>
  <Words>1171</Words>
  <Application>Microsoft Office PowerPoint</Application>
  <PresentationFormat>Widescreen</PresentationFormat>
  <Paragraphs>98</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Wingdings</vt:lpstr>
      <vt:lpstr>Daymark Final</vt:lpstr>
      <vt:lpstr>PowerPoint Presentation</vt:lpstr>
      <vt:lpstr>The region’s high-level policy objectives are aligned</vt:lpstr>
      <vt:lpstr>NESCOE VISION: TRANSMISSION PLANNING STUDY GOALS</vt:lpstr>
      <vt:lpstr>Questions THIS transmission plan SHOULD answer</vt:lpstr>
      <vt:lpstr>Motivation:  Why rethink how we do planning</vt:lpstr>
      <vt:lpstr>IDENTIFYING STRATICALLY ALIGNED PLANS</vt:lpstr>
      <vt:lpstr>Addressing transmission infrastructure constraints</vt:lpstr>
      <vt:lpstr>Identifying a “good” transmission plan requires a broader set of performance measures</vt:lpstr>
      <vt:lpstr>Multi-Value project (MVP) perspective</vt:lpstr>
      <vt:lpstr>THE TRANSMISSION SYSTEM IS A STRATEGIC ASSET</vt:lpstr>
      <vt:lpstr>Thank you Let’s continue the conversation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 Montalvo</dc:creator>
  <cp:lastModifiedBy>Marc Montalvo</cp:lastModifiedBy>
  <cp:revision>20</cp:revision>
  <dcterms:created xsi:type="dcterms:W3CDTF">2021-01-28T17:47:41Z</dcterms:created>
  <dcterms:modified xsi:type="dcterms:W3CDTF">2021-01-28T20:57:11Z</dcterms:modified>
</cp:coreProperties>
</file>