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6.xml" ContentType="application/vnd.openxmlformats-officedocument.theme+xml"/>
  <Override PartName="/ppt/tags/tag6.xml" ContentType="application/vnd.openxmlformats-officedocument.presentationml.tags+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7.xml" ContentType="application/vnd.openxmlformats-officedocument.theme+xml"/>
  <Override PartName="/ppt/tags/tag7.xml" ContentType="application/vnd.openxmlformats-officedocument.presentationml.tags+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8.xml" ContentType="application/vnd.openxmlformats-officedocument.theme+xml"/>
  <Override PartName="/ppt/tags/tag8.xml" ContentType="application/vnd.openxmlformats-officedocument.presentationml.tags+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10.xml" ContentType="application/vnd.openxmlformats-officedocument.theme+xml"/>
  <Override PartName="/ppt/tags/tag10.xml" ContentType="application/vnd.openxmlformats-officedocument.presentationml.tags+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11.xml" ContentType="application/vnd.openxmlformats-officedocument.theme+xml"/>
  <Override PartName="/ppt/tags/tag11.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08" r:id="rId2"/>
    <p:sldMasterId id="2147483723" r:id="rId3"/>
    <p:sldMasterId id="2147483754" r:id="rId4"/>
    <p:sldMasterId id="2147483787" r:id="rId5"/>
    <p:sldMasterId id="2147483817" r:id="rId6"/>
    <p:sldMasterId id="2147483848" r:id="rId7"/>
    <p:sldMasterId id="2147483878" r:id="rId8"/>
    <p:sldMasterId id="2147483907" r:id="rId9"/>
    <p:sldMasterId id="2147483936" r:id="rId10"/>
    <p:sldMasterId id="2147483965" r:id="rId11"/>
  </p:sldMasterIdLst>
  <p:notesMasterIdLst>
    <p:notesMasterId r:id="rId34"/>
  </p:notesMasterIdLst>
  <p:handoutMasterIdLst>
    <p:handoutMasterId r:id="rId35"/>
  </p:handoutMasterIdLst>
  <p:sldIdLst>
    <p:sldId id="275" r:id="rId12"/>
    <p:sldId id="276" r:id="rId13"/>
    <p:sldId id="570" r:id="rId14"/>
    <p:sldId id="586" r:id="rId15"/>
    <p:sldId id="590" r:id="rId16"/>
    <p:sldId id="573" r:id="rId17"/>
    <p:sldId id="574" r:id="rId18"/>
    <p:sldId id="565" r:id="rId19"/>
    <p:sldId id="562" r:id="rId20"/>
    <p:sldId id="578" r:id="rId21"/>
    <p:sldId id="591" r:id="rId22"/>
    <p:sldId id="575" r:id="rId23"/>
    <p:sldId id="584" r:id="rId24"/>
    <p:sldId id="585" r:id="rId25"/>
    <p:sldId id="592" r:id="rId26"/>
    <p:sldId id="566" r:id="rId27"/>
    <p:sldId id="587" r:id="rId28"/>
    <p:sldId id="321" r:id="rId29"/>
    <p:sldId id="589" r:id="rId30"/>
    <p:sldId id="569" r:id="rId31"/>
    <p:sldId id="588" r:id="rId32"/>
    <p:sldId id="583" r:id="rId33"/>
  </p:sldIdLst>
  <p:sldSz cx="9144000" cy="6858000" type="screen4x3"/>
  <p:notesSz cx="6950075" cy="9236075"/>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lichting, Kerry" initials="SK" lastIdx="1" clrIdx="0">
    <p:extLst>
      <p:ext uri="{19B8F6BF-5375-455C-9EA6-DF929625EA0E}">
        <p15:presenceInfo xmlns:p15="http://schemas.microsoft.com/office/powerpoint/2012/main" userId="S-1-5-21-1715567821-1275210071-682003330-54446" providerId="AD"/>
      </p:ext>
    </p:extLst>
  </p:cmAuthor>
  <p:cmAuthor id="2" name="Oberlin, Brent" initials="OB" lastIdx="11" clrIdx="1">
    <p:extLst>
      <p:ext uri="{19B8F6BF-5375-455C-9EA6-DF929625EA0E}">
        <p15:presenceInfo xmlns:p15="http://schemas.microsoft.com/office/powerpoint/2012/main" userId="S-1-5-21-1715567821-1275210071-682003330-11024" providerId="AD"/>
      </p:ext>
    </p:extLst>
  </p:cmAuthor>
  <p:cmAuthor id="3" name="Johnson, Eric" initials="JE" lastIdx="13" clrIdx="2">
    <p:extLst>
      <p:ext uri="{19B8F6BF-5375-455C-9EA6-DF929625EA0E}">
        <p15:presenceInfo xmlns:p15="http://schemas.microsoft.com/office/powerpoint/2012/main" userId="S-1-5-21-1715567821-1275210071-682003330-2055" providerId="AD"/>
      </p:ext>
    </p:extLst>
  </p:cmAuthor>
  <p:cmAuthor id="4" name="AMcB" initials="AMcB" lastIdx="1" clrIdx="3">
    <p:extLst>
      <p:ext uri="{19B8F6BF-5375-455C-9EA6-DF929625EA0E}">
        <p15:presenceInfo xmlns:p15="http://schemas.microsoft.com/office/powerpoint/2012/main" userId="AMc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7C8C1"/>
    <a:srgbClr val="FBB92F"/>
    <a:srgbClr val="A7B3B7"/>
    <a:srgbClr val="1795D2"/>
    <a:srgbClr val="8555A1"/>
    <a:srgbClr val="77BD2A"/>
    <a:srgbClr val="1E6A9A"/>
    <a:srgbClr val="6DCFF6"/>
    <a:srgbClr val="6277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10" autoAdjust="0"/>
    <p:restoredTop sz="89303" autoAdjust="0"/>
  </p:normalViewPr>
  <p:slideViewPr>
    <p:cSldViewPr>
      <p:cViewPr varScale="1">
        <p:scale>
          <a:sx n="60" d="100"/>
          <a:sy n="60" d="100"/>
        </p:scale>
        <p:origin x="246" y="2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92" y="6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213781375919556"/>
          <c:y val="0.20698319771490606"/>
          <c:w val="0.51844497430778902"/>
          <c:h val="0.65568371300181327"/>
        </c:manualLayout>
      </c:layout>
      <c:doughnutChart>
        <c:varyColors val="1"/>
        <c:ser>
          <c:idx val="0"/>
          <c:order val="0"/>
          <c:tx>
            <c:strRef>
              <c:f>Sheet1!$B$1</c:f>
              <c:strCache>
                <c:ptCount val="1"/>
                <c:pt idx="0">
                  <c:v>Column1</c:v>
                </c:pt>
              </c:strCache>
            </c:strRef>
          </c:tx>
          <c:dPt>
            <c:idx val="0"/>
            <c:bubble3D val="0"/>
            <c:spPr>
              <a:solidFill>
                <a:srgbClr val="8555A1"/>
              </a:solidFill>
            </c:spPr>
            <c:extLst>
              <c:ext xmlns:c16="http://schemas.microsoft.com/office/drawing/2014/chart" uri="{C3380CC4-5D6E-409C-BE32-E72D297353CC}">
                <c16:uniqueId val="{00000001-0A67-4635-B6EA-DBA4B38C9896}"/>
              </c:ext>
            </c:extLst>
          </c:dPt>
          <c:dPt>
            <c:idx val="1"/>
            <c:bubble3D val="0"/>
            <c:spPr>
              <a:solidFill>
                <a:srgbClr val="FBB92F"/>
              </a:solidFill>
            </c:spPr>
            <c:extLst>
              <c:ext xmlns:c16="http://schemas.microsoft.com/office/drawing/2014/chart" uri="{C3380CC4-5D6E-409C-BE32-E72D297353CC}">
                <c16:uniqueId val="{00000003-0A67-4635-B6EA-DBA4B38C9896}"/>
              </c:ext>
            </c:extLst>
          </c:dPt>
          <c:dPt>
            <c:idx val="2"/>
            <c:bubble3D val="0"/>
            <c:spPr>
              <a:solidFill>
                <a:srgbClr val="37C8C1"/>
              </a:solidFill>
            </c:spPr>
            <c:extLst>
              <c:ext xmlns:c16="http://schemas.microsoft.com/office/drawing/2014/chart" uri="{C3380CC4-5D6E-409C-BE32-E72D297353CC}">
                <c16:uniqueId val="{00000005-0A67-4635-B6EA-DBA4B38C9896}"/>
              </c:ext>
            </c:extLst>
          </c:dPt>
          <c:dPt>
            <c:idx val="3"/>
            <c:bubble3D val="0"/>
            <c:spPr>
              <a:solidFill>
                <a:schemeClr val="bg2"/>
              </a:solidFill>
            </c:spPr>
            <c:extLst>
              <c:ext xmlns:c16="http://schemas.microsoft.com/office/drawing/2014/chart" uri="{C3380CC4-5D6E-409C-BE32-E72D297353CC}">
                <c16:uniqueId val="{00000007-0A67-4635-B6EA-DBA4B38C9896}"/>
              </c:ext>
            </c:extLst>
          </c:dPt>
          <c:dPt>
            <c:idx val="4"/>
            <c:bubble3D val="0"/>
            <c:spPr>
              <a:solidFill>
                <a:schemeClr val="accent1"/>
              </a:solidFill>
            </c:spPr>
            <c:extLst>
              <c:ext xmlns:c16="http://schemas.microsoft.com/office/drawing/2014/chart" uri="{C3380CC4-5D6E-409C-BE32-E72D297353CC}">
                <c16:uniqueId val="{00000009-0A67-4635-B6EA-DBA4B38C9896}"/>
              </c:ext>
            </c:extLst>
          </c:dPt>
          <c:dPt>
            <c:idx val="5"/>
            <c:bubble3D val="0"/>
            <c:spPr>
              <a:solidFill>
                <a:schemeClr val="accent5"/>
              </a:solidFill>
            </c:spPr>
            <c:extLst>
              <c:ext xmlns:c16="http://schemas.microsoft.com/office/drawing/2014/chart" uri="{C3380CC4-5D6E-409C-BE32-E72D297353CC}">
                <c16:uniqueId val="{0000000B-0A67-4635-B6EA-DBA4B38C9896}"/>
              </c:ext>
            </c:extLst>
          </c:dPt>
          <c:dPt>
            <c:idx val="6"/>
            <c:bubble3D val="0"/>
            <c:spPr>
              <a:solidFill>
                <a:schemeClr val="bg1">
                  <a:lumMod val="75000"/>
                </a:schemeClr>
              </a:solidFill>
            </c:spPr>
            <c:extLst>
              <c:ext xmlns:c16="http://schemas.microsoft.com/office/drawing/2014/chart" uri="{C3380CC4-5D6E-409C-BE32-E72D297353CC}">
                <c16:uniqueId val="{0000000C-0A67-4635-B6EA-DBA4B38C9896}"/>
              </c:ext>
            </c:extLst>
          </c:dPt>
          <c:dPt>
            <c:idx val="7"/>
            <c:bubble3D val="0"/>
            <c:spPr>
              <a:solidFill>
                <a:schemeClr val="accent3"/>
              </a:solidFill>
            </c:spPr>
            <c:extLst>
              <c:ext xmlns:c16="http://schemas.microsoft.com/office/drawing/2014/chart" uri="{C3380CC4-5D6E-409C-BE32-E72D297353CC}">
                <c16:uniqueId val="{0000000C-D59B-46E4-BB20-5171398E82CA}"/>
              </c:ext>
            </c:extLst>
          </c:dPt>
          <c:dLbls>
            <c:dLbl>
              <c:idx val="0"/>
              <c:layout>
                <c:manualLayout>
                  <c:x val="0.16091216590883886"/>
                  <c:y val="6.8282586584587301E-2"/>
                </c:manualLayout>
              </c:layout>
              <c:tx>
                <c:rich>
                  <a:bodyPr/>
                  <a:lstStyle/>
                  <a:p>
                    <a:r>
                      <a:rPr lang="en-US" b="1" dirty="0" smtClean="0">
                        <a:solidFill>
                          <a:schemeClr val="accent2"/>
                        </a:solidFill>
                      </a:rPr>
                      <a:t>Wind</a:t>
                    </a:r>
                    <a:r>
                      <a:rPr lang="en-US" dirty="0" smtClean="0"/>
                      <a:t> </a:t>
                    </a:r>
                    <a:br>
                      <a:rPr lang="en-US" dirty="0" smtClean="0"/>
                    </a:br>
                    <a:r>
                      <a:rPr lang="en-US" dirty="0" smtClean="0"/>
                      <a:t>15,133, 63%</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A67-4635-B6EA-DBA4B38C9896}"/>
                </c:ext>
              </c:extLst>
            </c:dLbl>
            <c:dLbl>
              <c:idx val="1"/>
              <c:layout>
                <c:manualLayout>
                  <c:x val="-0.15492957746478872"/>
                  <c:y val="6.234497035984058E-2"/>
                </c:manualLayout>
              </c:layout>
              <c:tx>
                <c:rich>
                  <a:bodyPr/>
                  <a:lstStyle/>
                  <a:p>
                    <a:r>
                      <a:rPr lang="en-US" b="1" dirty="0" smtClean="0">
                        <a:solidFill>
                          <a:schemeClr val="accent4"/>
                        </a:solidFill>
                      </a:rPr>
                      <a:t>Solar</a:t>
                    </a:r>
                    <a:r>
                      <a:rPr lang="en-US" b="1" dirty="0" smtClean="0">
                        <a:solidFill>
                          <a:schemeClr val="bg2"/>
                        </a:solidFill>
                      </a:rPr>
                      <a:t/>
                    </a:r>
                    <a:br>
                      <a:rPr lang="en-US" b="1" dirty="0" smtClean="0">
                        <a:solidFill>
                          <a:schemeClr val="bg2"/>
                        </a:solidFill>
                      </a:rPr>
                    </a:br>
                    <a:r>
                      <a:rPr lang="en-US" b="0" dirty="0" smtClean="0">
                        <a:solidFill>
                          <a:srgbClr val="000000"/>
                        </a:solidFill>
                      </a:rPr>
                      <a:t>4,248,</a:t>
                    </a:r>
                    <a:r>
                      <a:rPr lang="en-US" dirty="0" smtClean="0"/>
                      <a:t> 18%</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A67-4635-B6EA-DBA4B38C9896}"/>
                </c:ext>
              </c:extLst>
            </c:dLbl>
            <c:dLbl>
              <c:idx val="2"/>
              <c:layout>
                <c:manualLayout>
                  <c:x val="-0.20422553694872647"/>
                  <c:y val="-5.0469971674765489E-2"/>
                </c:manualLayout>
              </c:layout>
              <c:tx>
                <c:rich>
                  <a:bodyPr/>
                  <a:lstStyle/>
                  <a:p>
                    <a:r>
                      <a:rPr lang="en-US" b="1" dirty="0" smtClean="0">
                        <a:solidFill>
                          <a:srgbClr val="37C8C1"/>
                        </a:solidFill>
                      </a:rPr>
                      <a:t>Battery Storage</a:t>
                    </a:r>
                    <a:r>
                      <a:rPr lang="en-US" dirty="0" smtClean="0"/>
                      <a:t/>
                    </a:r>
                    <a:br>
                      <a:rPr lang="en-US" dirty="0" smtClean="0"/>
                    </a:br>
                    <a:r>
                      <a:rPr lang="en-US" dirty="0" smtClean="0"/>
                      <a:t>3,635, 15%</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0A67-4635-B6EA-DBA4B38C9896}"/>
                </c:ext>
              </c:extLst>
            </c:dLbl>
            <c:dLbl>
              <c:idx val="3"/>
              <c:layout>
                <c:manualLayout>
                  <c:x val="-0.14319285793501166"/>
                  <c:y val="-0.13230785558314756"/>
                </c:manualLayout>
              </c:layout>
              <c:tx>
                <c:rich>
                  <a:bodyPr/>
                  <a:lstStyle/>
                  <a:p>
                    <a:r>
                      <a:rPr lang="en-US" b="1" dirty="0" smtClean="0">
                        <a:solidFill>
                          <a:schemeClr val="bg2"/>
                        </a:solidFill>
                      </a:rPr>
                      <a:t>Natural Gas</a:t>
                    </a:r>
                    <a:r>
                      <a:rPr lang="en-US" dirty="0" smtClean="0">
                        <a:solidFill>
                          <a:srgbClr val="37C8C1"/>
                        </a:solidFill>
                      </a:rPr>
                      <a:t/>
                    </a:r>
                    <a:br>
                      <a:rPr lang="en-US" dirty="0" smtClean="0">
                        <a:solidFill>
                          <a:srgbClr val="37C8C1"/>
                        </a:solidFill>
                      </a:rPr>
                    </a:br>
                    <a:r>
                      <a:rPr lang="en-US" dirty="0" smtClean="0">
                        <a:solidFill>
                          <a:srgbClr val="000000"/>
                        </a:solidFill>
                      </a:rPr>
                      <a:t>914</a:t>
                    </a:r>
                    <a:r>
                      <a:rPr lang="en-US" dirty="0" smtClean="0"/>
                      <a:t>, 4%</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0A67-4635-B6EA-DBA4B38C9896}"/>
                </c:ext>
              </c:extLst>
            </c:dLbl>
            <c:dLbl>
              <c:idx val="4"/>
              <c:layout>
                <c:manualLayout>
                  <c:x val="-2.1126760563380281E-2"/>
                  <c:y val="-0.20187918540580685"/>
                </c:manualLayout>
              </c:layout>
              <c:tx>
                <c:rich>
                  <a:bodyPr/>
                  <a:lstStyle/>
                  <a:p>
                    <a:r>
                      <a:rPr lang="en-US" b="1" dirty="0" smtClean="0">
                        <a:solidFill>
                          <a:schemeClr val="accent1"/>
                        </a:solidFill>
                      </a:rPr>
                      <a:t>Hydro</a:t>
                    </a:r>
                    <a:r>
                      <a:rPr lang="en-US" dirty="0" smtClean="0"/>
                      <a:t> </a:t>
                    </a:r>
                    <a:br>
                      <a:rPr lang="en-US" dirty="0" smtClean="0"/>
                    </a:br>
                    <a:r>
                      <a:rPr lang="en-US" dirty="0" smtClean="0"/>
                      <a:t>99, &lt;1</a:t>
                    </a:r>
                    <a:r>
                      <a:rPr lang="en-US" dirty="0"/>
                      <a:t>%</a:t>
                    </a:r>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0A67-4635-B6EA-DBA4B38C9896}"/>
                </c:ext>
              </c:extLst>
            </c:dLbl>
            <c:dLbl>
              <c:idx val="5"/>
              <c:layout>
                <c:manualLayout>
                  <c:x val="0.12676056338028169"/>
                  <c:y val="-0.17812895427123826"/>
                </c:manualLayout>
              </c:layout>
              <c:tx>
                <c:rich>
                  <a:bodyPr/>
                  <a:lstStyle/>
                  <a:p>
                    <a:r>
                      <a:rPr lang="en-US" b="1" dirty="0" smtClean="0">
                        <a:solidFill>
                          <a:schemeClr val="accent5"/>
                        </a:solidFill>
                      </a:rPr>
                      <a:t>Nuclear Uprate</a:t>
                    </a:r>
                    <a:r>
                      <a:rPr lang="en-US" dirty="0" smtClean="0">
                        <a:solidFill>
                          <a:schemeClr val="accent5"/>
                        </a:solidFill>
                      </a:rPr>
                      <a:t> </a:t>
                    </a:r>
                    <a:r>
                      <a:rPr lang="en-US" dirty="0" smtClean="0"/>
                      <a:t/>
                    </a:r>
                    <a:br>
                      <a:rPr lang="en-US" dirty="0" smtClean="0"/>
                    </a:br>
                    <a:r>
                      <a:rPr lang="en-US" dirty="0" smtClean="0"/>
                      <a:t>37, &lt;1%</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0A67-4635-B6EA-DBA4B38C9896}"/>
                </c:ext>
              </c:extLst>
            </c:dLbl>
            <c:dLbl>
              <c:idx val="6"/>
              <c:layout>
                <c:manualLayout>
                  <c:x val="0.25352112676056338"/>
                  <c:y val="-8.3126860910872402E-2"/>
                </c:manualLayout>
              </c:layout>
              <c:tx>
                <c:rich>
                  <a:bodyPr/>
                  <a:lstStyle/>
                  <a:p>
                    <a:endParaRPr lang="en-US" dirty="0" smtClean="0"/>
                  </a:p>
                  <a:p>
                    <a:r>
                      <a:rPr lang="en-US" b="1" dirty="0" smtClean="0">
                        <a:solidFill>
                          <a:srgbClr val="A7B3B7"/>
                        </a:solidFill>
                      </a:rPr>
                      <a:t>Fuel Cell</a:t>
                    </a:r>
                    <a:r>
                      <a:rPr lang="en-US" dirty="0" smtClean="0"/>
                      <a:t> </a:t>
                    </a:r>
                  </a:p>
                  <a:p>
                    <a:r>
                      <a:rPr lang="en-US" dirty="0" smtClean="0"/>
                      <a:t>55</a:t>
                    </a:r>
                    <a:r>
                      <a:rPr lang="en-US" dirty="0"/>
                      <a:t>, </a:t>
                    </a:r>
                    <a:r>
                      <a:rPr lang="en-US" dirty="0" smtClean="0"/>
                      <a:t>&lt;1%</a:t>
                    </a:r>
                    <a:endParaRPr lang="en-US" dirty="0"/>
                  </a:p>
                </c:rich>
              </c:tx>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C-0A67-4635-B6EA-DBA4B38C9896}"/>
                </c:ext>
              </c:extLst>
            </c:dLbl>
            <c:dLbl>
              <c:idx val="7"/>
              <c:layout>
                <c:manualLayout>
                  <c:x val="0.34507042253521125"/>
                  <c:y val="5.9376162247467223E-2"/>
                </c:manualLayout>
              </c:layout>
              <c:tx>
                <c:rich>
                  <a:bodyPr/>
                  <a:lstStyle/>
                  <a:p>
                    <a:fld id="{F7699E91-D1F7-44D1-ADA3-FF7B86507E3B}" type="CATEGORYNAME">
                      <a:rPr lang="en-US" b="1" smtClean="0">
                        <a:solidFill>
                          <a:schemeClr val="accent3"/>
                        </a:solidFill>
                      </a:rPr>
                      <a:pPr/>
                      <a:t>[CATEGORY NAME]</a:t>
                    </a:fld>
                    <a:r>
                      <a:rPr lang="en-US" baseline="0" dirty="0" smtClean="0"/>
                      <a:t> </a:t>
                    </a:r>
                    <a:br>
                      <a:rPr lang="en-US" baseline="0" dirty="0" smtClean="0"/>
                    </a:br>
                    <a:fld id="{A2A3CAAC-3788-4EE4-8D41-3F3FC23AB9DA}" type="VALUE">
                      <a:rPr lang="en-US" baseline="0" smtClean="0"/>
                      <a:pPr/>
                      <a:t>[VALUE]</a:t>
                    </a:fld>
                    <a:r>
                      <a:rPr lang="en-US" baseline="0" dirty="0"/>
                      <a:t>, </a:t>
                    </a:r>
                    <a:r>
                      <a:rPr lang="en-US" baseline="0" dirty="0" smtClean="0"/>
                      <a:t>&lt;1%</a:t>
                    </a:r>
                  </a:p>
                </c:rich>
              </c:tx>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C-D59B-46E4-BB20-5171398E82CA}"/>
                </c:ext>
              </c:extLst>
            </c:dLbl>
            <c:spPr>
              <a:noFill/>
              <a:ln>
                <a:noFill/>
              </a:ln>
              <a:effectLst/>
            </c:spPr>
            <c:txPr>
              <a:bodyPr/>
              <a:lstStyle/>
              <a:p>
                <a:pPr>
                  <a:defRPr sz="1400">
                    <a:solidFill>
                      <a:srgbClr val="000000"/>
                    </a:solidFill>
                  </a:defRPr>
                </a:pPr>
                <a:endParaRPr lang="en-US"/>
              </a:p>
            </c:txPr>
            <c:showLegendKey val="0"/>
            <c:showVal val="1"/>
            <c:showCatName val="1"/>
            <c:showSerName val="0"/>
            <c:showPercent val="1"/>
            <c:showBubbleSize val="0"/>
            <c:showLeaderLines val="1"/>
            <c:leaderLines>
              <c:spPr>
                <a:ln>
                  <a:solidFill>
                    <a:schemeClr val="tx1"/>
                  </a:solidFill>
                </a:ln>
              </c:spPr>
            </c:leaderLines>
            <c:extLst>
              <c:ext xmlns:c15="http://schemas.microsoft.com/office/drawing/2012/chart" uri="{CE6537A1-D6FC-4f65-9D91-7224C49458BB}"/>
            </c:extLst>
          </c:dLbls>
          <c:cat>
            <c:strRef>
              <c:f>Sheet1!$A$2:$A$9</c:f>
              <c:strCache>
                <c:ptCount val="8"/>
                <c:pt idx="0">
                  <c:v>Wind</c:v>
                </c:pt>
                <c:pt idx="1">
                  <c:v>Solar</c:v>
                </c:pt>
                <c:pt idx="2">
                  <c:v>Battery Storage</c:v>
                </c:pt>
                <c:pt idx="3">
                  <c:v>Natural Gas</c:v>
                </c:pt>
                <c:pt idx="4">
                  <c:v>Hydro</c:v>
                </c:pt>
                <c:pt idx="5">
                  <c:v>Nuclear Uprate</c:v>
                </c:pt>
                <c:pt idx="6">
                  <c:v>Fuel Cell</c:v>
                </c:pt>
                <c:pt idx="7">
                  <c:v>Biomass</c:v>
                </c:pt>
              </c:strCache>
            </c:strRef>
          </c:cat>
          <c:val>
            <c:numRef>
              <c:f>Sheet1!$B$2:$B$9</c:f>
              <c:numCache>
                <c:formatCode>0</c:formatCode>
                <c:ptCount val="8"/>
                <c:pt idx="0">
                  <c:v>15133</c:v>
                </c:pt>
                <c:pt idx="1">
                  <c:v>4248</c:v>
                </c:pt>
                <c:pt idx="2">
                  <c:v>3635</c:v>
                </c:pt>
                <c:pt idx="3">
                  <c:v>914</c:v>
                </c:pt>
                <c:pt idx="4">
                  <c:v>99</c:v>
                </c:pt>
                <c:pt idx="5">
                  <c:v>37</c:v>
                </c:pt>
                <c:pt idx="6">
                  <c:v>55</c:v>
                </c:pt>
                <c:pt idx="7">
                  <c:v>8</c:v>
                </c:pt>
              </c:numCache>
            </c:numRef>
          </c:val>
          <c:extLst>
            <c:ext xmlns:c16="http://schemas.microsoft.com/office/drawing/2014/chart" uri="{C3380CC4-5D6E-409C-BE32-E72D297353CC}">
              <c16:uniqueId val="{0000000D-0A67-4635-B6EA-DBA4B38C9896}"/>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a:solidFill>
                  <a:srgbClr val="000000"/>
                </a:solidFill>
              </a:defRPr>
            </a:pPr>
            <a:r>
              <a:rPr lang="en-US" sz="1800" b="1" dirty="0" smtClean="0">
                <a:solidFill>
                  <a:srgbClr val="000000"/>
                </a:solidFill>
              </a:rPr>
              <a:t>Cumulative</a:t>
            </a:r>
            <a:r>
              <a:rPr lang="en-US" sz="1800" b="1" baseline="0" dirty="0" smtClean="0">
                <a:solidFill>
                  <a:srgbClr val="000000"/>
                </a:solidFill>
              </a:rPr>
              <a:t> Growth in Solar PV </a:t>
            </a:r>
            <a:br>
              <a:rPr lang="en-US" sz="1800" b="1" baseline="0" dirty="0" smtClean="0">
                <a:solidFill>
                  <a:srgbClr val="000000"/>
                </a:solidFill>
              </a:rPr>
            </a:br>
            <a:r>
              <a:rPr lang="en-US" sz="1800" b="1" baseline="0" dirty="0" smtClean="0">
                <a:solidFill>
                  <a:srgbClr val="000000"/>
                </a:solidFill>
              </a:rPr>
              <a:t>through 2029 (MW</a:t>
            </a:r>
            <a:r>
              <a:rPr lang="en-US" sz="1600" b="1" i="0" u="none" strike="noStrike" baseline="-25000" dirty="0" smtClean="0">
                <a:effectLst/>
              </a:rPr>
              <a:t>ac</a:t>
            </a:r>
            <a:r>
              <a:rPr lang="en-US" sz="1800" b="1" baseline="0" dirty="0" smtClean="0">
                <a:solidFill>
                  <a:srgbClr val="000000"/>
                </a:solidFill>
              </a:rPr>
              <a:t>)</a:t>
            </a:r>
            <a:endParaRPr lang="en-US" sz="1800" b="1" dirty="0">
              <a:solidFill>
                <a:srgbClr val="000000"/>
              </a:solidFill>
            </a:endParaRPr>
          </a:p>
        </c:rich>
      </c:tx>
      <c:layout>
        <c:manualLayout>
          <c:xMode val="edge"/>
          <c:yMode val="edge"/>
          <c:x val="0.23501270002540006"/>
          <c:y val="1.4608486783781153E-2"/>
        </c:manualLayout>
      </c:layout>
      <c:overlay val="0"/>
    </c:title>
    <c:autoTitleDeleted val="0"/>
    <c:plotArea>
      <c:layout>
        <c:manualLayout>
          <c:layoutTarget val="inner"/>
          <c:xMode val="edge"/>
          <c:yMode val="edge"/>
          <c:x val="0.22852362204724411"/>
          <c:y val="0.19010523532182197"/>
          <c:w val="0.69351938870544405"/>
          <c:h val="0.66372209522469228"/>
        </c:manualLayout>
      </c:layout>
      <c:barChart>
        <c:barDir val="col"/>
        <c:grouping val="clustered"/>
        <c:varyColors val="0"/>
        <c:ser>
          <c:idx val="0"/>
          <c:order val="0"/>
          <c:tx>
            <c:strRef>
              <c:f>Sheet1!$B$1</c:f>
              <c:strCache>
                <c:ptCount val="1"/>
                <c:pt idx="0">
                  <c:v>Series 1</c:v>
                </c:pt>
              </c:strCache>
            </c:strRef>
          </c:tx>
          <c:spPr>
            <a:solidFill>
              <a:schemeClr val="accent4"/>
            </a:solidFill>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4105-400D-B257-BA3D9DD2EB45}"/>
                </c:ext>
              </c:extLst>
            </c:dLbl>
            <c:dLbl>
              <c:idx val="1"/>
              <c:layout/>
              <c:tx>
                <c:rich>
                  <a:bodyPr/>
                  <a:lstStyle/>
                  <a:p>
                    <a:r>
                      <a:rPr lang="en-US" dirty="0" smtClean="0"/>
                      <a:t>3,776</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4105-400D-B257-BA3D9DD2EB45}"/>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4105-400D-B257-BA3D9DD2EB45}"/>
                </c:ext>
              </c:extLst>
            </c:dLbl>
            <c:dLbl>
              <c:idx val="11"/>
              <c:tx>
                <c:rich>
                  <a:bodyPr/>
                  <a:lstStyle/>
                  <a:p>
                    <a:r>
                      <a:rPr lang="en-US" b="1" dirty="0" smtClean="0">
                        <a:solidFill>
                          <a:srgbClr val="000000"/>
                        </a:solidFill>
                      </a:rPr>
                      <a:t>2</a:t>
                    </a:r>
                    <a:r>
                      <a:rPr lang="en-US" dirty="0" smtClean="0"/>
                      <a:t>,400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05-400D-B257-BA3D9DD2EB45}"/>
                </c:ext>
              </c:extLst>
            </c:dLbl>
            <c:numFmt formatCode="#,##0" sourceLinked="0"/>
            <c:spPr>
              <a:noFill/>
              <a:ln>
                <a:noFill/>
              </a:ln>
              <a:effectLst/>
            </c:spPr>
            <c:txPr>
              <a:bodyPr/>
              <a:lstStyle/>
              <a:p>
                <a:pPr>
                  <a:defRPr b="1">
                    <a:solidFill>
                      <a:srgbClr val="00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Sheet1!$A$2:$A$13</c:f>
              <c:strCache>
                <c:ptCount val="3"/>
                <c:pt idx="0">
                  <c:v>Jan. 2010</c:v>
                </c:pt>
                <c:pt idx="1">
                  <c:v>Aug. 2020</c:v>
                </c:pt>
                <c:pt idx="2">
                  <c:v>2029</c:v>
                </c:pt>
              </c:strCache>
            </c:strRef>
          </c:cat>
          <c:val>
            <c:numRef>
              <c:f>Sheet1!$B$2:$B$13</c:f>
              <c:numCache>
                <c:formatCode>0</c:formatCode>
                <c:ptCount val="3"/>
                <c:pt idx="0" formatCode="General">
                  <c:v>40</c:v>
                </c:pt>
                <c:pt idx="1">
                  <c:v>3776.41</c:v>
                </c:pt>
                <c:pt idx="2">
                  <c:v>7795</c:v>
                </c:pt>
              </c:numCache>
            </c:numRef>
          </c:val>
          <c:extLst>
            <c:ext xmlns:c16="http://schemas.microsoft.com/office/drawing/2014/chart" uri="{C3380CC4-5D6E-409C-BE32-E72D297353CC}">
              <c16:uniqueId val="{00000004-4105-400D-B257-BA3D9DD2EB45}"/>
            </c:ext>
          </c:extLst>
        </c:ser>
        <c:dLbls>
          <c:showLegendKey val="0"/>
          <c:showVal val="0"/>
          <c:showCatName val="0"/>
          <c:showSerName val="0"/>
          <c:showPercent val="0"/>
          <c:showBubbleSize val="0"/>
        </c:dLbls>
        <c:gapWidth val="98"/>
        <c:axId val="149122048"/>
        <c:axId val="149132032"/>
      </c:barChart>
      <c:catAx>
        <c:axId val="149122048"/>
        <c:scaling>
          <c:orientation val="minMax"/>
        </c:scaling>
        <c:delete val="0"/>
        <c:axPos val="b"/>
        <c:numFmt formatCode="General" sourceLinked="1"/>
        <c:majorTickMark val="out"/>
        <c:minorTickMark val="none"/>
        <c:tickLblPos val="nextTo"/>
        <c:spPr>
          <a:ln>
            <a:solidFill>
              <a:srgbClr val="000000"/>
            </a:solidFill>
          </a:ln>
        </c:spPr>
        <c:txPr>
          <a:bodyPr/>
          <a:lstStyle/>
          <a:p>
            <a:pPr>
              <a:defRPr sz="1400">
                <a:solidFill>
                  <a:srgbClr val="000000"/>
                </a:solidFill>
              </a:defRPr>
            </a:pPr>
            <a:endParaRPr lang="en-US"/>
          </a:p>
        </c:txPr>
        <c:crossAx val="149132032"/>
        <c:crosses val="autoZero"/>
        <c:auto val="1"/>
        <c:lblAlgn val="ctr"/>
        <c:lblOffset val="100"/>
        <c:noMultiLvlLbl val="0"/>
      </c:catAx>
      <c:valAx>
        <c:axId val="149132032"/>
        <c:scaling>
          <c:orientation val="minMax"/>
        </c:scaling>
        <c:delete val="0"/>
        <c:axPos val="l"/>
        <c:title>
          <c:tx>
            <c:rich>
              <a:bodyPr rot="-5400000" vert="horz"/>
              <a:lstStyle/>
              <a:p>
                <a:pPr>
                  <a:defRPr sz="1400">
                    <a:solidFill>
                      <a:srgbClr val="000000"/>
                    </a:solidFill>
                  </a:defRPr>
                </a:pPr>
                <a:r>
                  <a:rPr lang="en-US" sz="1400" dirty="0" smtClean="0">
                    <a:solidFill>
                      <a:srgbClr val="000000"/>
                    </a:solidFill>
                  </a:rPr>
                  <a:t>Megawatts (MW)</a:t>
                </a:r>
                <a:endParaRPr lang="en-US" sz="1400" dirty="0">
                  <a:solidFill>
                    <a:srgbClr val="000000"/>
                  </a:solidFill>
                </a:endParaRPr>
              </a:p>
            </c:rich>
          </c:tx>
          <c:layout>
            <c:manualLayout>
              <c:xMode val="edge"/>
              <c:yMode val="edge"/>
              <c:x val="3.1248412496824992E-3"/>
              <c:y val="0.39086165765714154"/>
            </c:manualLayout>
          </c:layout>
          <c:overlay val="0"/>
        </c:title>
        <c:numFmt formatCode="#,##0" sourceLinked="0"/>
        <c:majorTickMark val="out"/>
        <c:minorTickMark val="none"/>
        <c:tickLblPos val="nextTo"/>
        <c:spPr>
          <a:ln>
            <a:solidFill>
              <a:srgbClr val="000000"/>
            </a:solidFill>
          </a:ln>
        </c:spPr>
        <c:txPr>
          <a:bodyPr/>
          <a:lstStyle/>
          <a:p>
            <a:pPr>
              <a:defRPr sz="1600">
                <a:solidFill>
                  <a:srgbClr val="000000"/>
                </a:solidFill>
              </a:defRPr>
            </a:pPr>
            <a:endParaRPr lang="en-US"/>
          </a:p>
        </c:txPr>
        <c:crossAx val="1491220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61490108876124"/>
          <c:y val="0.30855761463097608"/>
          <c:w val="0.54420437860812465"/>
          <c:h val="0.55644842896797198"/>
        </c:manualLayout>
      </c:layout>
      <c:pieChart>
        <c:varyColors val="1"/>
        <c:ser>
          <c:idx val="0"/>
          <c:order val="0"/>
          <c:tx>
            <c:strRef>
              <c:f>Sheet1!$B$1</c:f>
              <c:strCache>
                <c:ptCount val="1"/>
                <c:pt idx="0">
                  <c:v>By Type</c:v>
                </c:pt>
              </c:strCache>
            </c:strRef>
          </c:tx>
          <c:dPt>
            <c:idx val="6"/>
            <c:bubble3D val="0"/>
            <c:spPr>
              <a:solidFill>
                <a:schemeClr val="tx1"/>
              </a:solidFill>
            </c:spPr>
            <c:extLst>
              <c:ext xmlns:c16="http://schemas.microsoft.com/office/drawing/2014/chart" uri="{C3380CC4-5D6E-409C-BE32-E72D297353CC}">
                <c16:uniqueId val="{00000000-E039-4BF1-BF24-F202C7F1386A}"/>
              </c:ext>
            </c:extLst>
          </c:dPt>
          <c:dLbls>
            <c:dLbl>
              <c:idx val="0"/>
              <c:layout>
                <c:manualLayout>
                  <c:x val="3.8098227112203856E-2"/>
                  <c:y val="-8.8659697799810238E-3"/>
                </c:manualLayout>
              </c:layout>
              <c:spPr>
                <a:noFill/>
                <a:ln>
                  <a:noFill/>
                </a:ln>
                <a:effectLst/>
              </c:spPr>
              <c:txPr>
                <a:bodyPr wrap="square" lIns="38100" tIns="19050" rIns="38100" bIns="19050" anchor="ctr">
                  <a:spAutoFit/>
                </a:bodyPr>
                <a:lstStyle/>
                <a:p>
                  <a:pPr>
                    <a:defRPr b="1">
                      <a:solidFill>
                        <a:schemeClr val="bg2">
                          <a:lumMod val="75000"/>
                        </a:schemeClr>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E039-4BF1-BF24-F202C7F1386A}"/>
                </c:ext>
              </c:extLst>
            </c:dLbl>
            <c:dLbl>
              <c:idx val="1"/>
              <c:layout>
                <c:manualLayout>
                  <c:x val="-4.796014442892272E-2"/>
                  <c:y val="7.7291252877542738E-2"/>
                </c:manualLayout>
              </c:layout>
              <c:spPr>
                <a:noFill/>
                <a:ln>
                  <a:noFill/>
                </a:ln>
                <a:effectLst/>
              </c:spPr>
              <c:txPr>
                <a:bodyPr wrap="square" lIns="38100" tIns="19050" rIns="38100" bIns="19050" anchor="ctr">
                  <a:spAutoFit/>
                </a:bodyPr>
                <a:lstStyle/>
                <a:p>
                  <a:pPr>
                    <a:defRPr b="1">
                      <a:solidFill>
                        <a:schemeClr val="accent2">
                          <a:lumMod val="75000"/>
                        </a:schemeClr>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E039-4BF1-BF24-F202C7F1386A}"/>
                </c:ext>
              </c:extLst>
            </c:dLbl>
            <c:dLbl>
              <c:idx val="2"/>
              <c:layout>
                <c:manualLayout>
                  <c:x val="-0.34941047297799416"/>
                  <c:y val="-4.1873687769658906E-2"/>
                </c:manualLayout>
              </c:layout>
              <c:spPr>
                <a:noFill/>
                <a:ln>
                  <a:noFill/>
                </a:ln>
                <a:effectLst/>
              </c:spPr>
              <c:txPr>
                <a:bodyPr wrap="square" lIns="38100" tIns="19050" rIns="38100" bIns="19050" anchor="ctr">
                  <a:spAutoFit/>
                </a:bodyPr>
                <a:lstStyle/>
                <a:p>
                  <a:pPr>
                    <a:defRPr b="1">
                      <a:solidFill>
                        <a:schemeClr val="accent1">
                          <a:lumMod val="75000"/>
                        </a:schemeClr>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E039-4BF1-BF24-F202C7F1386A}"/>
                </c:ext>
              </c:extLst>
            </c:dLbl>
            <c:dLbl>
              <c:idx val="3"/>
              <c:layout>
                <c:manualLayout>
                  <c:x val="-9.4482484478445039E-2"/>
                  <c:y val="-4.9078933249108121E-2"/>
                </c:manualLayout>
              </c:layout>
              <c:spPr>
                <a:noFill/>
                <a:ln>
                  <a:noFill/>
                </a:ln>
                <a:effectLst/>
              </c:spPr>
              <c:txPr>
                <a:bodyPr wrap="square" lIns="38100" tIns="19050" rIns="38100" bIns="19050" anchor="ctr">
                  <a:spAutoFit/>
                </a:bodyPr>
                <a:lstStyle/>
                <a:p>
                  <a:pPr>
                    <a:defRPr b="1">
                      <a:solidFill>
                        <a:schemeClr val="accent5">
                          <a:lumMod val="75000"/>
                        </a:schemeClr>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E039-4BF1-BF24-F202C7F1386A}"/>
                </c:ext>
              </c:extLst>
            </c:dLbl>
            <c:dLbl>
              <c:idx val="4"/>
              <c:layout>
                <c:manualLayout>
                  <c:x val="0.21018601114601598"/>
                  <c:y val="-0.13847079737037643"/>
                </c:manualLayout>
              </c:layout>
              <c:spPr>
                <a:noFill/>
                <a:ln>
                  <a:noFill/>
                </a:ln>
                <a:effectLst/>
              </c:spPr>
              <c:txPr>
                <a:bodyPr wrap="square" lIns="38100" tIns="19050" rIns="38100" bIns="19050" anchor="ctr">
                  <a:spAutoFit/>
                </a:bodyPr>
                <a:lstStyle/>
                <a:p>
                  <a:pPr>
                    <a:defRPr b="1">
                      <a:solidFill>
                        <a:schemeClr val="accent3">
                          <a:lumMod val="75000"/>
                        </a:schemeClr>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E039-4BF1-BF24-F202C7F1386A}"/>
                </c:ext>
              </c:extLst>
            </c:dLbl>
            <c:dLbl>
              <c:idx val="5"/>
              <c:layout>
                <c:manualLayout>
                  <c:x val="0.28700966390672938"/>
                  <c:y val="-0.1486902498628331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E039-4BF1-BF24-F202C7F1386A}"/>
                </c:ext>
              </c:extLst>
            </c:dLbl>
            <c:dLbl>
              <c:idx val="6"/>
              <c:layout>
                <c:manualLayout>
                  <c:x val="0.38216266173753094"/>
                  <c:y val="-2.671356782902228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E039-4BF1-BF24-F202C7F1386A}"/>
                </c:ext>
              </c:extLst>
            </c:dLbl>
            <c:dLbl>
              <c:idx val="7"/>
              <c:layout>
                <c:manualLayout>
                  <c:x val="0.32814339332725873"/>
                  <c:y val="4.303913053161400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039-4BF1-BF24-F202C7F1386A}"/>
                </c:ext>
              </c:extLst>
            </c:dLbl>
            <c:spPr>
              <a:noFill/>
              <a:ln>
                <a:noFill/>
              </a:ln>
              <a:effectLst/>
            </c:spPr>
            <c:txPr>
              <a:bodyPr wrap="square" lIns="38100" tIns="19050" rIns="38100" bIns="19050" anchor="ctr">
                <a:spAutoFit/>
              </a:bodyPr>
              <a:lstStyle/>
              <a:p>
                <a:pPr>
                  <a:defRPr>
                    <a:solidFill>
                      <a:schemeClr val="accent2">
                        <a:lumMod val="75000"/>
                      </a:schemeClr>
                    </a:solidFill>
                  </a:defRPr>
                </a:pPr>
                <a:endParaRPr lang="en-US"/>
              </a:p>
            </c:txPr>
            <c:showLegendKey val="0"/>
            <c:showVal val="1"/>
            <c:showCatName val="1"/>
            <c:showSerName val="0"/>
            <c:showPercent val="1"/>
            <c:showBubbleSize val="0"/>
            <c:showLeaderLines val="1"/>
            <c:extLst>
              <c:ext xmlns:c15="http://schemas.microsoft.com/office/drawing/2012/chart" uri="{CE6537A1-D6FC-4f65-9D91-7224C49458BB}"/>
            </c:extLst>
          </c:dLbls>
          <c:cat>
            <c:strRef>
              <c:f>Sheet1!$A$2:$A$6</c:f>
              <c:strCache>
                <c:ptCount val="5"/>
                <c:pt idx="0">
                  <c:v>Natural gas</c:v>
                </c:pt>
                <c:pt idx="1">
                  <c:v>Wind</c:v>
                </c:pt>
                <c:pt idx="2">
                  <c:v>Hydro</c:v>
                </c:pt>
                <c:pt idx="3">
                  <c:v>Pumped-storage hydro</c:v>
                </c:pt>
                <c:pt idx="4">
                  <c:v>Biomass</c:v>
                </c:pt>
              </c:strCache>
            </c:strRef>
          </c:cat>
          <c:val>
            <c:numRef>
              <c:f>Sheet1!$B$2:$B$6</c:f>
              <c:numCache>
                <c:formatCode>#,##0</c:formatCode>
                <c:ptCount val="5"/>
                <c:pt idx="0">
                  <c:v>5429</c:v>
                </c:pt>
                <c:pt idx="1">
                  <c:v>3987</c:v>
                </c:pt>
                <c:pt idx="2" formatCode="General">
                  <c:v>11</c:v>
                </c:pt>
                <c:pt idx="3" formatCode="General">
                  <c:v>25</c:v>
                </c:pt>
                <c:pt idx="4" formatCode="General">
                  <c:v>70</c:v>
                </c:pt>
              </c:numCache>
            </c:numRef>
          </c:val>
          <c:extLst>
            <c:ext xmlns:c16="http://schemas.microsoft.com/office/drawing/2014/chart" uri="{C3380CC4-5D6E-409C-BE32-E72D297353CC}">
              <c16:uniqueId val="{00000008-E039-4BF1-BF24-F202C7F1386A}"/>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4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56625492512572"/>
          <c:y val="0.29044605202151774"/>
          <c:w val="0.54598586017282014"/>
          <c:h val="0.55848928248206653"/>
        </c:manualLayout>
      </c:layout>
      <c:pieChart>
        <c:varyColors val="1"/>
        <c:dLbls>
          <c:showLegendKey val="0"/>
          <c:showVal val="0"/>
          <c:showCatName val="0"/>
          <c:showSerName val="0"/>
          <c:showPercent val="0"/>
          <c:showBubbleSize val="0"/>
          <c:showLeaderLines val="0"/>
        </c:dLbls>
        <c:firstSliceAng val="181"/>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61490108876124"/>
          <c:y val="0.30855761463097608"/>
          <c:w val="0.54420437860812465"/>
          <c:h val="0.55644842896797198"/>
        </c:manualLayout>
      </c:layout>
      <c:pieChart>
        <c:varyColors val="1"/>
        <c:ser>
          <c:idx val="0"/>
          <c:order val="0"/>
          <c:tx>
            <c:strRef>
              <c:f>Sheet1!$B$1</c:f>
              <c:strCache>
                <c:ptCount val="1"/>
                <c:pt idx="0">
                  <c:v>By Type</c:v>
                </c:pt>
              </c:strCache>
            </c:strRef>
          </c:tx>
          <c:dPt>
            <c:idx val="0"/>
            <c:bubble3D val="0"/>
            <c:spPr>
              <a:solidFill>
                <a:schemeClr val="accent4"/>
              </a:solidFill>
            </c:spPr>
            <c:extLst>
              <c:ext xmlns:c16="http://schemas.microsoft.com/office/drawing/2014/chart" uri="{C3380CC4-5D6E-409C-BE32-E72D297353CC}">
                <c16:uniqueId val="{00000002-391E-497C-B02E-1262DA578B06}"/>
              </c:ext>
            </c:extLst>
          </c:dPt>
          <c:dPt>
            <c:idx val="1"/>
            <c:bubble3D val="0"/>
            <c:spPr>
              <a:solidFill>
                <a:schemeClr val="accent6"/>
              </a:solidFill>
            </c:spPr>
            <c:extLst>
              <c:ext xmlns:c16="http://schemas.microsoft.com/office/drawing/2014/chart" uri="{C3380CC4-5D6E-409C-BE32-E72D297353CC}">
                <c16:uniqueId val="{00000003-391E-497C-B02E-1262DA578B06}"/>
              </c:ext>
            </c:extLst>
          </c:dPt>
          <c:dPt>
            <c:idx val="2"/>
            <c:bubble3D val="0"/>
            <c:spPr>
              <a:solidFill>
                <a:schemeClr val="tx2"/>
              </a:solidFill>
            </c:spPr>
            <c:extLst>
              <c:ext xmlns:c16="http://schemas.microsoft.com/office/drawing/2014/chart" uri="{C3380CC4-5D6E-409C-BE32-E72D297353CC}">
                <c16:uniqueId val="{00000004-391E-497C-B02E-1262DA578B06}"/>
              </c:ext>
            </c:extLst>
          </c:dPt>
          <c:dPt>
            <c:idx val="3"/>
            <c:bubble3D val="0"/>
            <c:spPr>
              <a:solidFill>
                <a:schemeClr val="accent2"/>
              </a:solidFill>
            </c:spPr>
            <c:extLst>
              <c:ext xmlns:c16="http://schemas.microsoft.com/office/drawing/2014/chart" uri="{C3380CC4-5D6E-409C-BE32-E72D297353CC}">
                <c16:uniqueId val="{00000005-391E-497C-B02E-1262DA578B06}"/>
              </c:ext>
            </c:extLst>
          </c:dPt>
          <c:dPt>
            <c:idx val="4"/>
            <c:bubble3D val="0"/>
            <c:spPr>
              <a:solidFill>
                <a:schemeClr val="accent3"/>
              </a:solidFill>
            </c:spPr>
            <c:extLst>
              <c:ext xmlns:c16="http://schemas.microsoft.com/office/drawing/2014/chart" uri="{C3380CC4-5D6E-409C-BE32-E72D297353CC}">
                <c16:uniqueId val="{00000006-391E-497C-B02E-1262DA578B06}"/>
              </c:ext>
            </c:extLst>
          </c:dPt>
          <c:dPt>
            <c:idx val="6"/>
            <c:bubble3D val="0"/>
            <c:spPr>
              <a:solidFill>
                <a:schemeClr val="tx1"/>
              </a:solidFill>
            </c:spPr>
            <c:extLst>
              <c:ext xmlns:c16="http://schemas.microsoft.com/office/drawing/2014/chart" uri="{C3380CC4-5D6E-409C-BE32-E72D297353CC}">
                <c16:uniqueId val="{00000001-391E-497C-B02E-1262DA578B06}"/>
              </c:ext>
            </c:extLst>
          </c:dPt>
          <c:dLbls>
            <c:dLbl>
              <c:idx val="0"/>
              <c:layout>
                <c:manualLayout>
                  <c:x val="3.8098227112203856E-2"/>
                  <c:y val="-8.8659697799810238E-3"/>
                </c:manualLayout>
              </c:layout>
              <c:spPr>
                <a:noFill/>
                <a:ln>
                  <a:noFill/>
                </a:ln>
                <a:effectLst/>
              </c:spPr>
              <c:txPr>
                <a:bodyPr wrap="square" lIns="38100" tIns="19050" rIns="38100" bIns="19050" anchor="ctr">
                  <a:spAutoFit/>
                </a:bodyPr>
                <a:lstStyle/>
                <a:p>
                  <a:pPr>
                    <a:defRPr b="1">
                      <a:solidFill>
                        <a:schemeClr val="tx1"/>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391E-497C-B02E-1262DA578B06}"/>
                </c:ext>
              </c:extLst>
            </c:dLbl>
            <c:dLbl>
              <c:idx val="1"/>
              <c:layout>
                <c:manualLayout>
                  <c:x val="-7.6250907136004561E-2"/>
                  <c:y val="2.1856164369694134E-3"/>
                </c:manualLayout>
              </c:layout>
              <c:spPr>
                <a:noFill/>
                <a:ln>
                  <a:noFill/>
                </a:ln>
                <a:effectLst/>
              </c:spPr>
              <c:txPr>
                <a:bodyPr wrap="square" lIns="38100" tIns="19050" rIns="38100" bIns="19050" anchor="ctr">
                  <a:spAutoFit/>
                </a:bodyPr>
                <a:lstStyle/>
                <a:p>
                  <a:pPr>
                    <a:defRPr b="1">
                      <a:solidFill>
                        <a:schemeClr val="tx1"/>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391E-497C-B02E-1262DA578B06}"/>
                </c:ext>
              </c:extLst>
            </c:dLbl>
            <c:dLbl>
              <c:idx val="2"/>
              <c:layout>
                <c:manualLayout>
                  <c:x val="-4.512537535382017E-2"/>
                  <c:y val="-1.6160553217077572E-2"/>
                </c:manualLayout>
              </c:layout>
              <c:spPr>
                <a:noFill/>
                <a:ln>
                  <a:noFill/>
                </a:ln>
                <a:effectLst/>
              </c:spPr>
              <c:txPr>
                <a:bodyPr wrap="square" lIns="38100" tIns="19050" rIns="38100" bIns="19050" anchor="ctr">
                  <a:spAutoFit/>
                </a:bodyPr>
                <a:lstStyle/>
                <a:p>
                  <a:pPr>
                    <a:defRPr b="1">
                      <a:solidFill>
                        <a:schemeClr val="tx1"/>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391E-497C-B02E-1262DA578B06}"/>
                </c:ext>
              </c:extLst>
            </c:dLbl>
            <c:dLbl>
              <c:idx val="3"/>
              <c:layout>
                <c:manualLayout>
                  <c:x val="-5.9904885614233794E-2"/>
                  <c:y val="-1.6937515058380991E-2"/>
                </c:manualLayout>
              </c:layout>
              <c:spPr>
                <a:noFill/>
                <a:ln>
                  <a:noFill/>
                </a:ln>
                <a:effectLst/>
              </c:spPr>
              <c:txPr>
                <a:bodyPr wrap="square" lIns="38100" tIns="19050" rIns="38100" bIns="19050" anchor="ctr">
                  <a:spAutoFit/>
                </a:bodyPr>
                <a:lstStyle/>
                <a:p>
                  <a:pPr>
                    <a:defRPr b="1">
                      <a:solidFill>
                        <a:schemeClr val="tx1"/>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391E-497C-B02E-1262DA578B06}"/>
                </c:ext>
              </c:extLst>
            </c:dLbl>
            <c:dLbl>
              <c:idx val="4"/>
              <c:layout>
                <c:manualLayout>
                  <c:x val="8.1305869924864882E-2"/>
                  <c:y val="-5.811725189355977E-2"/>
                </c:manualLayout>
              </c:layout>
              <c:spPr>
                <a:noFill/>
                <a:ln>
                  <a:noFill/>
                </a:ln>
                <a:effectLst/>
              </c:spPr>
              <c:txPr>
                <a:bodyPr wrap="square" lIns="38100" tIns="19050" rIns="38100" bIns="19050" anchor="ctr">
                  <a:spAutoFit/>
                </a:bodyPr>
                <a:lstStyle/>
                <a:p>
                  <a:pPr>
                    <a:defRPr b="1">
                      <a:solidFill>
                        <a:schemeClr val="tx1"/>
                      </a:solidFill>
                    </a:defRPr>
                  </a:pPr>
                  <a:endParaRPr lang="en-US"/>
                </a:p>
              </c:txPr>
              <c:showLegendKey val="0"/>
              <c:showVal val="1"/>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6-391E-497C-B02E-1262DA578B06}"/>
                </c:ext>
              </c:extLst>
            </c:dLbl>
            <c:dLbl>
              <c:idx val="5"/>
              <c:layout>
                <c:manualLayout>
                  <c:x val="0.28700966390672938"/>
                  <c:y val="-0.1486902498628331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91E-497C-B02E-1262DA578B06}"/>
                </c:ext>
              </c:extLst>
            </c:dLbl>
            <c:dLbl>
              <c:idx val="6"/>
              <c:layout>
                <c:manualLayout>
                  <c:x val="0.38216266173753094"/>
                  <c:y val="-2.671356782902228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1E-497C-B02E-1262DA578B06}"/>
                </c:ext>
              </c:extLst>
            </c:dLbl>
            <c:dLbl>
              <c:idx val="7"/>
              <c:layout>
                <c:manualLayout>
                  <c:x val="0.32814339332725873"/>
                  <c:y val="4.303913053161400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391E-497C-B02E-1262DA578B06}"/>
                </c:ext>
              </c:extLst>
            </c:dLbl>
            <c:spPr>
              <a:noFill/>
              <a:ln>
                <a:noFill/>
              </a:ln>
              <a:effectLst/>
            </c:spPr>
            <c:txPr>
              <a:bodyPr wrap="square" lIns="38100" tIns="19050" rIns="38100" bIns="19050" anchor="ctr">
                <a:spAutoFit/>
              </a:bodyPr>
              <a:lstStyle/>
              <a:p>
                <a:pPr>
                  <a:defRPr>
                    <a:solidFill>
                      <a:schemeClr val="tx1"/>
                    </a:solidFill>
                  </a:defRPr>
                </a:pPr>
                <a:endParaRPr lang="en-US"/>
              </a:p>
            </c:txPr>
            <c:showLegendKey val="0"/>
            <c:showVal val="1"/>
            <c:showCatName val="1"/>
            <c:showSerName val="0"/>
            <c:showPercent val="1"/>
            <c:showBubbleSize val="0"/>
            <c:showLeaderLines val="1"/>
            <c:extLst>
              <c:ext xmlns:c15="http://schemas.microsoft.com/office/drawing/2012/chart" uri="{CE6537A1-D6FC-4f65-9D91-7224C49458BB}"/>
            </c:extLst>
          </c:dLbls>
          <c:cat>
            <c:strRef>
              <c:f>Sheet1!$A$2:$A$6</c:f>
              <c:strCache>
                <c:ptCount val="5"/>
                <c:pt idx="0">
                  <c:v>MA</c:v>
                </c:pt>
                <c:pt idx="1">
                  <c:v>CT</c:v>
                </c:pt>
                <c:pt idx="2">
                  <c:v>ME</c:v>
                </c:pt>
                <c:pt idx="3">
                  <c:v>NH</c:v>
                </c:pt>
                <c:pt idx="4">
                  <c:v>VT</c:v>
                </c:pt>
              </c:strCache>
            </c:strRef>
          </c:cat>
          <c:val>
            <c:numRef>
              <c:f>Sheet1!$B$2:$B$6</c:f>
              <c:numCache>
                <c:formatCode>#,##0</c:formatCode>
                <c:ptCount val="5"/>
                <c:pt idx="0">
                  <c:v>4368</c:v>
                </c:pt>
                <c:pt idx="1">
                  <c:v>1447</c:v>
                </c:pt>
                <c:pt idx="2">
                  <c:v>3340</c:v>
                </c:pt>
                <c:pt idx="3" formatCode="General">
                  <c:v>179</c:v>
                </c:pt>
                <c:pt idx="4" formatCode="General">
                  <c:v>161</c:v>
                </c:pt>
              </c:numCache>
            </c:numRef>
          </c:val>
          <c:extLst>
            <c:ext xmlns:c16="http://schemas.microsoft.com/office/drawing/2014/chart" uri="{C3380CC4-5D6E-409C-BE32-E72D297353CC}">
              <c16:uniqueId val="{00000009-391E-497C-B02E-1262DA578B06}"/>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400"/>
      </a:pPr>
      <a:endParaRPr lang="en-US"/>
    </a:p>
  </c:txPr>
  <c:externalData r:id="rId1">
    <c:autoUpdate val="0"/>
  </c:externalData>
</c:chartSpace>
</file>

<file path=ppt/drawings/_rels/drawing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5.png"/><Relationship Id="rId4" Type="http://schemas.openxmlformats.org/officeDocument/2006/relationships/image" Target="../media/image30.png"/></Relationships>
</file>

<file path=ppt/drawings/drawing1.xml><?xml version="1.0" encoding="utf-8"?>
<c:userShapes xmlns:c="http://schemas.openxmlformats.org/drawingml/2006/chart">
  <cdr:relSizeAnchor xmlns:cdr="http://schemas.openxmlformats.org/drawingml/2006/chartDrawing">
    <cdr:from>
      <cdr:x>0.8812</cdr:x>
      <cdr:y>0.40498</cdr:y>
    </cdr:from>
    <cdr:to>
      <cdr:x>0.95273</cdr:x>
      <cdr:y>0.54663</cdr:y>
    </cdr:to>
    <cdr:pic>
      <cdr:nvPicPr>
        <cdr:cNvPr id="2" name="Picture 1"/>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3560216" y="1600200"/>
          <a:ext cx="289005" cy="55969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cdr:spPr>
    </cdr:pic>
  </cdr:relSizeAnchor>
  <cdr:relSizeAnchor xmlns:cdr="http://schemas.openxmlformats.org/drawingml/2006/chartDrawing">
    <cdr:from>
      <cdr:x>0.811</cdr:x>
      <cdr:y>0.06348</cdr:y>
    </cdr:from>
    <cdr:to>
      <cdr:x>0.85782</cdr:x>
      <cdr:y>0.1812</cdr:y>
    </cdr:to>
    <cdr:pic>
      <cdr:nvPicPr>
        <cdr:cNvPr id="3" name="Picture 2"/>
        <cdr:cNvPicPr>
          <a:picLocks xmlns:a="http://schemas.openxmlformats.org/drawingml/2006/main" noChangeAspect="1" noChangeArrowheads="1"/>
        </cdr:cNvPicPr>
      </cdr:nvPicPr>
      <cdr:blipFill>
        <a:blip xmlns:a="http://schemas.openxmlformats.org/drawingml/2006/main" xmlns:r="http://schemas.openxmlformats.org/officeDocument/2006/relationships" r:embed="rId2" cstate="print">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3276600" y="250824"/>
          <a:ext cx="189159" cy="46513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cdr:spPr>
    </cdr:pic>
  </cdr:relSizeAnchor>
  <cdr:relSizeAnchor xmlns:cdr="http://schemas.openxmlformats.org/drawingml/2006/chartDrawing">
    <cdr:from>
      <cdr:x>0.07544</cdr:x>
      <cdr:y>0.0493</cdr:y>
    </cdr:from>
    <cdr:to>
      <cdr:x>0.17467</cdr:x>
      <cdr:y>0.11662</cdr:y>
    </cdr:to>
    <cdr:pic>
      <cdr:nvPicPr>
        <cdr:cNvPr id="4" name="Picture 3"/>
        <cdr:cNvPicPr>
          <a:picLocks xmlns:a="http://schemas.openxmlformats.org/drawingml/2006/main" noChangeAspect="1" noChangeArrowheads="1"/>
        </cdr:cNvPicPr>
      </cdr:nvPicPr>
      <cdr:blipFill>
        <a:blip xmlns:a="http://schemas.openxmlformats.org/drawingml/2006/main" xmlns:r="http://schemas.openxmlformats.org/officeDocument/2006/relationships" r:embed="rId3" cstate="print">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304800" y="194785"/>
          <a:ext cx="400917" cy="266001"/>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cdr:spPr>
    </cdr:pic>
  </cdr:relSizeAnchor>
  <cdr:relSizeAnchor xmlns:cdr="http://schemas.openxmlformats.org/drawingml/2006/chartDrawing">
    <cdr:from>
      <cdr:x>0.05658</cdr:x>
      <cdr:y>0.3721</cdr:y>
    </cdr:from>
    <cdr:to>
      <cdr:x>0.19597</cdr:x>
      <cdr:y>0.48749</cdr:y>
    </cdr:to>
    <cdr:pic>
      <cdr:nvPicPr>
        <cdr:cNvPr id="5" name="Picture 4" descr="\\Iso-ne.com\shares\publicaffairs\Corporate Communications &amp; Media\Corporate Communications\0. Photos &amp; Graphics\ISO-NE Graphics\Graphics extracted from one-sheet explainers\wind.png"/>
        <cdr:cNvPicPr>
          <a:picLocks xmlns:a="http://schemas.openxmlformats.org/drawingml/2006/main" noChangeAspect="1" noChangeArrowheads="1"/>
        </cdr:cNvPicPr>
      </cdr:nvPicPr>
      <cdr:blipFill rotWithShape="1">
        <a:blip xmlns:a="http://schemas.openxmlformats.org/drawingml/2006/main" xmlns:r="http://schemas.openxmlformats.org/officeDocument/2006/relationships" r:embed="rId4" cstate="print">
          <a:extLst>
            <a:ext uri="{28A0092B-C50C-407E-A947-70E740481C1C}">
              <a14:useLocalDpi xmlns:a14="http://schemas.microsoft.com/office/drawing/2010/main" val="0"/>
            </a:ext>
          </a:extLst>
        </a:blip>
        <a:srcRect xmlns:a="http://schemas.openxmlformats.org/drawingml/2006/main" r="32452"/>
        <a:stretch xmlns:a="http://schemas.openxmlformats.org/drawingml/2006/main"/>
      </cdr:blipFill>
      <cdr:spPr bwMode="auto">
        <a:xfrm xmlns:a="http://schemas.openxmlformats.org/drawingml/2006/main">
          <a:off x="228600" y="1470276"/>
          <a:ext cx="563154" cy="455949"/>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FFFFFF"/>
              </a:solidFill>
            </a14:hiddenFill>
          </a:ext>
        </a:extLst>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36" tIns="45718" rIns="91436" bIns="45718" rtlCol="0"/>
          <a:lstStyle>
            <a:lvl1pPr algn="l">
              <a:defRPr sz="1200"/>
            </a:lvl1pPr>
          </a:lstStyle>
          <a:p>
            <a:endParaRPr lang="en-US" dirty="0"/>
          </a:p>
        </p:txBody>
      </p:sp>
      <p:sp>
        <p:nvSpPr>
          <p:cNvPr id="3" name="Date Placeholder 2"/>
          <p:cNvSpPr>
            <a:spLocks noGrp="1"/>
          </p:cNvSpPr>
          <p:nvPr>
            <p:ph type="dt" sz="quarter" idx="1"/>
          </p:nvPr>
        </p:nvSpPr>
        <p:spPr>
          <a:xfrm>
            <a:off x="3937000" y="0"/>
            <a:ext cx="3011488" cy="461963"/>
          </a:xfrm>
          <a:prstGeom prst="rect">
            <a:avLst/>
          </a:prstGeom>
        </p:spPr>
        <p:txBody>
          <a:bodyPr vert="horz" lIns="91436" tIns="45718" rIns="91436" bIns="45718" rtlCol="0"/>
          <a:lstStyle>
            <a:lvl1pPr algn="r">
              <a:defRPr sz="1200"/>
            </a:lvl1pPr>
          </a:lstStyle>
          <a:p>
            <a:fld id="{F87AAE7F-D37E-4830-9F5E-F36A5F180179}" type="datetimeFigureOut">
              <a:rPr lang="en-US" smtClean="0"/>
              <a:pPr/>
              <a:t>1/31/2021</a:t>
            </a:fld>
            <a:endParaRPr lang="en-US" dirty="0"/>
          </a:p>
        </p:txBody>
      </p:sp>
      <p:sp>
        <p:nvSpPr>
          <p:cNvPr id="4" name="Footer Placeholder 3"/>
          <p:cNvSpPr>
            <a:spLocks noGrp="1"/>
          </p:cNvSpPr>
          <p:nvPr>
            <p:ph type="ftr" sz="quarter" idx="2"/>
          </p:nvPr>
        </p:nvSpPr>
        <p:spPr>
          <a:xfrm>
            <a:off x="0" y="8772525"/>
            <a:ext cx="3011488" cy="461963"/>
          </a:xfrm>
          <a:prstGeom prst="rect">
            <a:avLst/>
          </a:prstGeom>
        </p:spPr>
        <p:txBody>
          <a:bodyPr vert="horz" lIns="91436" tIns="45718" rIns="91436" bIns="457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36" tIns="45718" rIns="91436" bIns="45718" rtlCol="0" anchor="b"/>
          <a:lstStyle>
            <a:lvl1pPr algn="r">
              <a:defRPr sz="1200"/>
            </a:lvl1pPr>
          </a:lstStyle>
          <a:p>
            <a:fld id="{8FE02180-CD27-4473-AA37-00085480B5FA}" type="slidenum">
              <a:rPr lang="en-US" smtClean="0"/>
              <a:pPr/>
              <a:t>‹#›</a:t>
            </a:fld>
            <a:endParaRPr lang="en-US" dirty="0"/>
          </a:p>
        </p:txBody>
      </p:sp>
    </p:spTree>
    <p:extLst>
      <p:ext uri="{BB962C8B-B14F-4D97-AF65-F5344CB8AC3E}">
        <p14:creationId xmlns:p14="http://schemas.microsoft.com/office/powerpoint/2010/main" val="1506111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87" tIns="46244" rIns="92487" bIns="46244" rtlCol="0"/>
          <a:lstStyle>
            <a:lvl1pPr algn="r">
              <a:defRPr sz="1200"/>
            </a:lvl1pPr>
          </a:lstStyle>
          <a:p>
            <a:fld id="{9EDDEDB6-CD57-44C2-AB19-AC7D3BB8FF8E}" type="datetimeFigureOut">
              <a:rPr lang="en-US" smtClean="0"/>
              <a:pPr/>
              <a:t>1/31/2021</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7" tIns="46244" rIns="92487" bIns="462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87" tIns="46244" rIns="92487" bIns="462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87" tIns="46244" rIns="92487" bIns="46244" rtlCol="0" anchor="b"/>
          <a:lstStyle>
            <a:lvl1pPr algn="r">
              <a:defRPr sz="1200"/>
            </a:lvl1pPr>
          </a:lstStyle>
          <a:p>
            <a:fld id="{530677A1-BB48-42A6-9D40-5F3F87EA9D2F}" type="slidenum">
              <a:rPr lang="en-US" smtClean="0"/>
              <a:pPr/>
              <a:t>‹#›</a:t>
            </a:fld>
            <a:endParaRPr lang="en-US" dirty="0"/>
          </a:p>
        </p:txBody>
      </p:sp>
    </p:spTree>
    <p:extLst>
      <p:ext uri="{BB962C8B-B14F-4D97-AF65-F5344CB8AC3E}">
        <p14:creationId xmlns:p14="http://schemas.microsoft.com/office/powerpoint/2010/main" val="2874805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2</a:t>
            </a:fld>
            <a:endParaRPr lang="en-US" dirty="0"/>
          </a:p>
        </p:txBody>
      </p:sp>
    </p:spTree>
    <p:extLst>
      <p:ext uri="{BB962C8B-B14F-4D97-AF65-F5344CB8AC3E}">
        <p14:creationId xmlns:p14="http://schemas.microsoft.com/office/powerpoint/2010/main" val="3811209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3</a:t>
            </a:fld>
            <a:endParaRPr lang="en-US" dirty="0"/>
          </a:p>
        </p:txBody>
      </p:sp>
    </p:spTree>
    <p:extLst>
      <p:ext uri="{BB962C8B-B14F-4D97-AF65-F5344CB8AC3E}">
        <p14:creationId xmlns:p14="http://schemas.microsoft.com/office/powerpoint/2010/main" val="740033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6</a:t>
            </a:fld>
            <a:endParaRPr lang="en-US" dirty="0"/>
          </a:p>
        </p:txBody>
      </p:sp>
    </p:spTree>
    <p:extLst>
      <p:ext uri="{BB962C8B-B14F-4D97-AF65-F5344CB8AC3E}">
        <p14:creationId xmlns:p14="http://schemas.microsoft.com/office/powerpoint/2010/main" val="827247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7</a:t>
            </a:fld>
            <a:endParaRPr lang="en-US" dirty="0"/>
          </a:p>
        </p:txBody>
      </p:sp>
    </p:spTree>
    <p:extLst>
      <p:ext uri="{BB962C8B-B14F-4D97-AF65-F5344CB8AC3E}">
        <p14:creationId xmlns:p14="http://schemas.microsoft.com/office/powerpoint/2010/main" val="2905993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8</a:t>
            </a:fld>
            <a:endParaRPr lang="en-US" dirty="0"/>
          </a:p>
        </p:txBody>
      </p:sp>
    </p:spTree>
    <p:extLst>
      <p:ext uri="{BB962C8B-B14F-4D97-AF65-F5344CB8AC3E}">
        <p14:creationId xmlns:p14="http://schemas.microsoft.com/office/powerpoint/2010/main" val="1407941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pPr/>
              <a:t>9</a:t>
            </a:fld>
            <a:endParaRPr lang="en-US" dirty="0"/>
          </a:p>
        </p:txBody>
      </p:sp>
    </p:spTree>
    <p:extLst>
      <p:ext uri="{BB962C8B-B14F-4D97-AF65-F5344CB8AC3E}">
        <p14:creationId xmlns:p14="http://schemas.microsoft.com/office/powerpoint/2010/main" val="8595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pPr/>
              <a:t>10</a:t>
            </a:fld>
            <a:endParaRPr lang="en-US" dirty="0"/>
          </a:p>
        </p:txBody>
      </p:sp>
    </p:spTree>
    <p:extLst>
      <p:ext uri="{BB962C8B-B14F-4D97-AF65-F5344CB8AC3E}">
        <p14:creationId xmlns:p14="http://schemas.microsoft.com/office/powerpoint/2010/main" val="2695610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pPr/>
              <a:t>12</a:t>
            </a:fld>
            <a:endParaRPr lang="en-US" dirty="0"/>
          </a:p>
        </p:txBody>
      </p:sp>
    </p:spTree>
    <p:extLst>
      <p:ext uri="{BB962C8B-B14F-4D97-AF65-F5344CB8AC3E}">
        <p14:creationId xmlns:p14="http://schemas.microsoft.com/office/powerpoint/2010/main" val="2375091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274638"/>
            <a:ext cx="4616450" cy="3463925"/>
          </a:xfrm>
        </p:spPr>
      </p:sp>
      <p:sp>
        <p:nvSpPr>
          <p:cNvPr id="3" name="Notes Placeholder 2"/>
          <p:cNvSpPr>
            <a:spLocks noGrp="1"/>
          </p:cNvSpPr>
          <p:nvPr>
            <p:ph type="body" idx="1"/>
          </p:nvPr>
        </p:nvSpPr>
        <p:spPr>
          <a:xfrm>
            <a:off x="350837" y="3932237"/>
            <a:ext cx="6248400" cy="4724400"/>
          </a:xfrm>
        </p:spPr>
        <p:txBody>
          <a:bodyPr>
            <a:normAutofit/>
          </a:bodyPr>
          <a:lstStyle/>
          <a:p>
            <a:endParaRPr lang="en-US" dirty="0"/>
          </a:p>
        </p:txBody>
      </p:sp>
    </p:spTree>
    <p:extLst>
      <p:ext uri="{BB962C8B-B14F-4D97-AF65-F5344CB8AC3E}">
        <p14:creationId xmlns:p14="http://schemas.microsoft.com/office/powerpoint/2010/main" val="122794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274638"/>
            <a:ext cx="4616450" cy="3463925"/>
          </a:xfrm>
        </p:spPr>
      </p:sp>
      <p:sp>
        <p:nvSpPr>
          <p:cNvPr id="3" name="Notes Placeholder 2"/>
          <p:cNvSpPr>
            <a:spLocks noGrp="1"/>
          </p:cNvSpPr>
          <p:nvPr>
            <p:ph type="body" idx="1"/>
          </p:nvPr>
        </p:nvSpPr>
        <p:spPr>
          <a:xfrm>
            <a:off x="427037" y="4001528"/>
            <a:ext cx="6096000" cy="4534933"/>
          </a:xfrm>
        </p:spPr>
        <p:txBody>
          <a:bodyPr>
            <a:normAutofit/>
          </a:bodyPr>
          <a:lstStyle/>
          <a:p>
            <a:r>
              <a:rPr lang="en-US" dirty="0" smtClean="0"/>
              <a:t>Mention concept of cluster studies and note Western</a:t>
            </a:r>
            <a:r>
              <a:rPr lang="en-US" baseline="0" dirty="0" smtClean="0"/>
              <a:t> MA clusters in Appendix</a:t>
            </a:r>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pPr/>
              <a:t>14</a:t>
            </a:fld>
            <a:endParaRPr lang="en-US" dirty="0"/>
          </a:p>
        </p:txBody>
      </p:sp>
    </p:spTree>
    <p:extLst>
      <p:ext uri="{BB962C8B-B14F-4D97-AF65-F5344CB8AC3E}">
        <p14:creationId xmlns:p14="http://schemas.microsoft.com/office/powerpoint/2010/main" val="95946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16</a:t>
            </a:fld>
            <a:endParaRPr lang="en-US" dirty="0"/>
          </a:p>
        </p:txBody>
      </p:sp>
    </p:spTree>
    <p:extLst>
      <p:ext uri="{BB962C8B-B14F-4D97-AF65-F5344CB8AC3E}">
        <p14:creationId xmlns:p14="http://schemas.microsoft.com/office/powerpoint/2010/main" val="3579120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18</a:t>
            </a:fld>
            <a:endParaRPr lang="en-US" dirty="0"/>
          </a:p>
        </p:txBody>
      </p:sp>
    </p:spTree>
    <p:extLst>
      <p:ext uri="{BB962C8B-B14F-4D97-AF65-F5344CB8AC3E}">
        <p14:creationId xmlns:p14="http://schemas.microsoft.com/office/powerpoint/2010/main" val="3358658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677A1-BB48-42A6-9D40-5F3F87EA9D2F}" type="slidenum">
              <a:rPr lang="en-US" smtClean="0"/>
              <a:pPr/>
              <a:t>20</a:t>
            </a:fld>
            <a:endParaRPr lang="en-US" dirty="0"/>
          </a:p>
        </p:txBody>
      </p:sp>
    </p:spTree>
    <p:extLst>
      <p:ext uri="{BB962C8B-B14F-4D97-AF65-F5344CB8AC3E}">
        <p14:creationId xmlns:p14="http://schemas.microsoft.com/office/powerpoint/2010/main" val="1892878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0677A1-BB48-42A6-9D40-5F3F87EA9D2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169435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1.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3.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gi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4.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5.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6.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6.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7.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8.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8.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9.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9.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10.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0.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iso-ne.com/about/news-media/newswire" TargetMode="External"/><Relationship Id="rId3" Type="http://schemas.openxmlformats.org/officeDocument/2006/relationships/image" Target="../media/image7.png"/><Relationship Id="rId7" Type="http://schemas.openxmlformats.org/officeDocument/2006/relationships/image" Target="../media/image9.jpeg"/><Relationship Id="rId12" Type="http://schemas.openxmlformats.org/officeDocument/2006/relationships/image" Target="../media/image12.png"/><Relationship Id="rId2" Type="http://schemas.openxmlformats.org/officeDocument/2006/relationships/hyperlink" Target="http://www.iso-ne.com/about/news-media/tweets" TargetMode="External"/><Relationship Id="rId1" Type="http://schemas.openxmlformats.org/officeDocument/2006/relationships/slideMaster" Target="../slideMasters/slideMaster11.xml"/><Relationship Id="rId6" Type="http://schemas.openxmlformats.org/officeDocument/2006/relationships/hyperlink" Target="http://www.iso-ne.com/about/news-media/iso-to-go" TargetMode="External"/><Relationship Id="rId11" Type="http://schemas.openxmlformats.org/officeDocument/2006/relationships/hyperlink" Target="https://itunes.apple.com/us/app/iso-to-go/id555114876" TargetMode="External"/><Relationship Id="rId5" Type="http://schemas.openxmlformats.org/officeDocument/2006/relationships/image" Target="../media/image8.jpeg"/><Relationship Id="rId15" Type="http://schemas.openxmlformats.org/officeDocument/2006/relationships/hyperlink" Target="https://twitter.com/isonewengland" TargetMode="External"/><Relationship Id="rId10" Type="http://schemas.openxmlformats.org/officeDocument/2006/relationships/image" Target="../media/image11.png"/><Relationship Id="rId4" Type="http://schemas.openxmlformats.org/officeDocument/2006/relationships/hyperlink" Target="http://www.isonewswire.com/" TargetMode="External"/><Relationship Id="rId9" Type="http://schemas.openxmlformats.org/officeDocument/2006/relationships/hyperlink" Target="https://play.google.com/store/apps/details?id=com.isone.iso.to.go&amp;feature=search_result" TargetMode="External"/><Relationship Id="rId14" Type="http://schemas.openxmlformats.org/officeDocument/2006/relationships/hyperlink" Target="http://www.iso-ne.com/isoexpress/" TargetMode="Externa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Master" Target="../slideMasters/slideMaster1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4.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1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pic>
        <p:nvPicPr>
          <p:cNvPr id="10" name="Picture 9"/>
          <p:cNvPicPr>
            <a:picLocks noChangeAspect="1"/>
          </p:cNvPicPr>
          <p:nvPr userDrawn="1"/>
        </p:nvPicPr>
        <p:blipFill>
          <a:blip r:embed="rId2" cstate="print"/>
          <a:stretch>
            <a:fillRect/>
          </a:stretch>
        </p:blipFill>
        <p:spPr>
          <a:xfrm>
            <a:off x="378979" y="2523277"/>
            <a:ext cx="2586158" cy="1220048"/>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9" name="Rectangle 8"/>
          <p:cNvSpPr/>
          <p:nvPr userDrawn="1"/>
        </p:nvSpPr>
        <p:spPr>
          <a:xfrm>
            <a:off x="3900856" y="6467127"/>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rgbClr val="637E8E"/>
                </a:solidFill>
              </a:rPr>
              <a:t>ISO-NE INTERNAL USE</a:t>
            </a:r>
            <a:endParaRPr lang="en-US" sz="800" b="1" dirty="0">
              <a:solidFill>
                <a:srgbClr val="637E8E"/>
              </a:solidFill>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8" name="Rectangle 7"/>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7"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6" name="Picture 5" descr="ISO049-PowerPoint-d1-revised-03.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99496596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426048843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30652255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C7F894-2A36-495D-AB7C-1055F7AC0F9D}" type="slidenum">
              <a:rPr lang="en-US" smtClean="0"/>
              <a:pPr/>
              <a:t>‹#›</a:t>
            </a:fld>
            <a:endParaRPr lang="en-US" dirty="0"/>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i="0" dirty="0" smtClean="0">
              <a:solidFill>
                <a:srgbClr val="000000"/>
              </a:solidFill>
            </a:endParaRP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3"/>
              </a:rPr>
              <a:t>ISO Newswire</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4"/>
              </a:rPr>
              <a:t>ISO Express</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5"/>
              </a:rPr>
              <a:t>@isonewengland</a:t>
            </a:r>
            <a:endParaRPr lang="en-US" sz="1400" i="1" kern="1200" baseline="0" dirty="0" smtClean="0">
              <a:solidFill>
                <a:srgbClr val="000000"/>
              </a:solidFill>
              <a:latin typeface="+mn-lt"/>
              <a:ea typeface="+mn-ea"/>
              <a:cs typeface="+mn-cs"/>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6"/>
              </a:rPr>
              <a:t>ISO to Go</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a free mobile application that puts real-time wholesale electricity pricing and power grid information in the palm of your hand </a:t>
            </a:r>
          </a:p>
          <a:p>
            <a:pPr lvl="1"/>
            <a:endParaRPr lang="en-US" dirty="0" smtClean="0"/>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latin typeface="+mj-lt"/>
              </a:rPr>
              <a:t>For More Information…</a:t>
            </a:r>
            <a:endParaRPr lang="en-US" sz="3200" b="1" dirty="0">
              <a:solidFill>
                <a:srgbClr val="000000"/>
              </a:solidFill>
              <a:latin typeface="+mj-lt"/>
            </a:endParaRPr>
          </a:p>
        </p:txBody>
      </p:sp>
    </p:spTree>
    <p:extLst>
      <p:ext uri="{BB962C8B-B14F-4D97-AF65-F5344CB8AC3E}">
        <p14:creationId xmlns:p14="http://schemas.microsoft.com/office/powerpoint/2010/main" val="2298613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pPr/>
              <a:t>‹#›</a:t>
            </a:fld>
            <a:endParaRPr lang="en-US" dirty="0"/>
          </a:p>
        </p:txBody>
      </p:sp>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endParaRPr lang="en-US" dirty="0"/>
          </a:p>
        </p:txBody>
      </p:sp>
      <p:sp>
        <p:nvSpPr>
          <p:cNvPr id="6" name="Slide Number Placeholder 3"/>
          <p:cNvSpPr>
            <a:spLocks noGrp="1"/>
          </p:cNvSpPr>
          <p:nvPr>
            <p:ph type="sldNum" sz="quarter" idx="14"/>
          </p:nvPr>
        </p:nvSpPr>
        <p:spPr>
          <a:xfrm>
            <a:off x="8534400" y="6365882"/>
            <a:ext cx="381000" cy="263518"/>
          </a:xfrm>
        </p:spPr>
        <p:txBody>
          <a:bodyPr/>
          <a:lstStyle>
            <a:lvl1pPr>
              <a:defRPr>
                <a:solidFill>
                  <a:schemeClr val="tx1"/>
                </a:solidFill>
              </a:defRPr>
            </a:lvl1pPr>
          </a:lstStyle>
          <a:p>
            <a:fld id="{10C7F894-2A36-495D-AB7C-1055F7AC0F9D}" type="slidenum">
              <a:rPr lang="en-US" smtClean="0"/>
              <a:pPr/>
              <a:t>‹#›</a:t>
            </a:fld>
            <a:endParaRPr lang="en-US" dirty="0"/>
          </a:p>
        </p:txBody>
      </p:sp>
    </p:spTree>
    <p:custDataLst>
      <p:tags r:id="rId1"/>
    </p:custDataLst>
    <p:extLst>
      <p:ext uri="{BB962C8B-B14F-4D97-AF65-F5344CB8AC3E}">
        <p14:creationId xmlns:p14="http://schemas.microsoft.com/office/powerpoint/2010/main" val="382457549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pPr/>
              <a:t>‹#›</a:t>
            </a:fld>
            <a:endParaRPr lang="en-US" dirty="0"/>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chemeClr val="tx1"/>
                </a:solidFill>
              </a:rPr>
              <a:pPr/>
              <a:t>‹#›</a:t>
            </a:fld>
            <a:endParaRPr lang="en-US" dirty="0">
              <a:solidFill>
                <a:schemeClr val="tx1"/>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1068" y="1037170"/>
            <a:ext cx="3063875" cy="960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userDrawn="1"/>
        </p:nvSpPr>
        <p:spPr>
          <a:xfrm>
            <a:off x="2988734" y="93133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1</a:t>
            </a:r>
            <a:endParaRPr lang="en-US" sz="1200" b="1" dirty="0">
              <a:solidFill>
                <a:schemeClr val="bg1"/>
              </a:solidFill>
            </a:endParaRPr>
          </a:p>
        </p:txBody>
      </p:sp>
      <p:sp>
        <p:nvSpPr>
          <p:cNvPr id="10" name="Oval 9"/>
          <p:cNvSpPr/>
          <p:nvPr userDrawn="1"/>
        </p:nvSpPr>
        <p:spPr>
          <a:xfrm>
            <a:off x="464610" y="1257832"/>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2</a:t>
            </a:r>
            <a:endParaRPr lang="en-US" sz="1200" b="1" dirty="0">
              <a:solidFill>
                <a:schemeClr val="bg1"/>
              </a:solidFill>
            </a:endParaRPr>
          </a:p>
        </p:txBody>
      </p:sp>
      <p:sp>
        <p:nvSpPr>
          <p:cNvPr id="11" name="Text Placeholder 8"/>
          <p:cNvSpPr txBox="1">
            <a:spLocks/>
          </p:cNvSpPr>
          <p:nvPr userDrawn="1"/>
        </p:nvSpPr>
        <p:spPr>
          <a:xfrm>
            <a:off x="787401" y="2032000"/>
            <a:ext cx="2759075"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View</a:t>
            </a:r>
            <a:r>
              <a:rPr lang="en-US" sz="1400" dirty="0" smtClean="0">
                <a:solidFill>
                  <a:srgbClr val="000000"/>
                </a:solidFill>
              </a:rPr>
              <a:t> tab</a:t>
            </a:r>
          </a:p>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Slide Master </a:t>
            </a:r>
            <a:r>
              <a:rPr lang="en-US" sz="1400" dirty="0" smtClean="0">
                <a:solidFill>
                  <a:srgbClr val="000000"/>
                </a:solidFill>
              </a:rPr>
              <a:t>button</a:t>
            </a:r>
            <a:endParaRPr lang="en-US" sz="1400" dirty="0">
              <a:solidFill>
                <a:srgbClr val="000000"/>
              </a:solidFill>
            </a:endParaRPr>
          </a:p>
        </p:txBody>
      </p:sp>
      <p:sp>
        <p:nvSpPr>
          <p:cNvPr id="12" name="Oval 11"/>
          <p:cNvSpPr/>
          <p:nvPr userDrawn="1"/>
        </p:nvSpPr>
        <p:spPr>
          <a:xfrm>
            <a:off x="584204" y="2065875"/>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1</a:t>
            </a:r>
            <a:endParaRPr lang="en-US" sz="1200" b="1" dirty="0">
              <a:solidFill>
                <a:schemeClr val="bg1"/>
              </a:solidFill>
            </a:endParaRPr>
          </a:p>
        </p:txBody>
      </p:sp>
      <p:sp>
        <p:nvSpPr>
          <p:cNvPr id="13" name="Oval 12"/>
          <p:cNvSpPr/>
          <p:nvPr userDrawn="1"/>
        </p:nvSpPr>
        <p:spPr>
          <a:xfrm>
            <a:off x="584204" y="2434171"/>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2</a:t>
            </a:r>
            <a:endParaRPr lang="en-US" sz="1200" b="1" dirty="0">
              <a:solidFill>
                <a:schemeClr val="bg1"/>
              </a:solidFill>
            </a:endParaRPr>
          </a:p>
        </p:txBody>
      </p:sp>
      <p:pic>
        <p:nvPicPr>
          <p:cNvPr id="2050"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20510"/>
          <a:stretch/>
        </p:blipFill>
        <p:spPr bwMode="auto">
          <a:xfrm>
            <a:off x="464610" y="2827870"/>
            <a:ext cx="1676399" cy="126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Placeholder 8"/>
          <p:cNvSpPr txBox="1">
            <a:spLocks/>
          </p:cNvSpPr>
          <p:nvPr userDrawn="1"/>
        </p:nvSpPr>
        <p:spPr>
          <a:xfrm>
            <a:off x="2426230" y="2836596"/>
            <a:ext cx="1951038"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In the left-hand pane scroll up to the first and largest of the slides</a:t>
            </a:r>
            <a:endParaRPr lang="en-US" sz="1400" dirty="0">
              <a:solidFill>
                <a:srgbClr val="000000"/>
              </a:solidFill>
            </a:endParaRPr>
          </a:p>
        </p:txBody>
      </p:sp>
      <p:sp>
        <p:nvSpPr>
          <p:cNvPr id="17" name="Oval 16"/>
          <p:cNvSpPr/>
          <p:nvPr userDrawn="1"/>
        </p:nvSpPr>
        <p:spPr>
          <a:xfrm>
            <a:off x="2223033" y="2866234"/>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3</a:t>
            </a:r>
            <a:endParaRPr lang="en-US" sz="1200" b="1" dirty="0">
              <a:solidFill>
                <a:schemeClr val="bg1"/>
              </a:solidFill>
            </a:endParaRPr>
          </a:p>
        </p:txBody>
      </p:sp>
      <p:sp>
        <p:nvSpPr>
          <p:cNvPr id="14" name="TextBox 13"/>
          <p:cNvSpPr txBox="1"/>
          <p:nvPr userDrawn="1"/>
        </p:nvSpPr>
        <p:spPr>
          <a:xfrm>
            <a:off x="279932" y="125581"/>
            <a:ext cx="4097336" cy="830997"/>
          </a:xfrm>
          <a:prstGeom prst="rect">
            <a:avLst/>
          </a:prstGeom>
          <a:noFill/>
        </p:spPr>
        <p:txBody>
          <a:bodyPr wrap="square" rtlCol="0">
            <a:spAutoFit/>
          </a:bodyPr>
          <a:lstStyle/>
          <a:p>
            <a:r>
              <a:rPr lang="en-US" sz="1600" dirty="0" smtClean="0">
                <a:solidFill>
                  <a:srgbClr val="000000"/>
                </a:solidFill>
              </a:rPr>
              <a:t>This template is intended for content considered </a:t>
            </a:r>
            <a:r>
              <a:rPr lang="en-US" sz="1600" b="1" dirty="0" smtClean="0">
                <a:solidFill>
                  <a:srgbClr val="000000"/>
                </a:solidFill>
              </a:rPr>
              <a:t>ISO-NE PUBLIC</a:t>
            </a:r>
            <a:r>
              <a:rPr lang="en-US" sz="1600" dirty="0" smtClean="0">
                <a:solidFill>
                  <a:srgbClr val="000000"/>
                </a:solidFill>
              </a:rPr>
              <a:t>. If at any point you need to change the label within the footer: </a:t>
            </a:r>
            <a:endParaRPr lang="en-US" sz="1600" dirty="0">
              <a:solidFill>
                <a:srgbClr val="000000"/>
              </a:solidFill>
            </a:endParaRPr>
          </a:p>
        </p:txBody>
      </p:sp>
      <p:sp>
        <p:nvSpPr>
          <p:cNvPr id="21" name="Text Placeholder 8"/>
          <p:cNvSpPr txBox="1">
            <a:spLocks/>
          </p:cNvSpPr>
          <p:nvPr userDrawn="1"/>
        </p:nvSpPr>
        <p:spPr>
          <a:xfrm>
            <a:off x="2421467" y="4233335"/>
            <a:ext cx="1955801"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Edit the footer to reflect the appropriate label</a:t>
            </a:r>
            <a:r>
              <a:rPr lang="en-US" sz="1400" baseline="0" dirty="0" smtClean="0">
                <a:solidFill>
                  <a:srgbClr val="000000"/>
                </a:solidFill>
              </a:rPr>
              <a:t> </a:t>
            </a:r>
          </a:p>
          <a:p>
            <a:pPr marL="0" indent="0">
              <a:buFont typeface="Arial" pitchFamily="34" charset="0"/>
              <a:buNone/>
            </a:pPr>
            <a:endParaRPr lang="en-US" sz="1400" dirty="0">
              <a:solidFill>
                <a:srgbClr val="000000"/>
              </a:solidFill>
            </a:endParaRPr>
          </a:p>
        </p:txBody>
      </p:sp>
      <p:sp>
        <p:nvSpPr>
          <p:cNvPr id="22" name="Oval 21"/>
          <p:cNvSpPr/>
          <p:nvPr userDrawn="1"/>
        </p:nvSpPr>
        <p:spPr>
          <a:xfrm>
            <a:off x="2218270" y="42629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4</a:t>
            </a:r>
            <a:endParaRPr lang="en-US" sz="1200" b="1" dirty="0">
              <a:solidFill>
                <a:schemeClr val="bg1"/>
              </a:solidFill>
            </a:endParaRPr>
          </a:p>
        </p:txBody>
      </p:sp>
      <p:pic>
        <p:nvPicPr>
          <p:cNvPr id="2052" name="Picture 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95968" y="5071535"/>
            <a:ext cx="57150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 Placeholder 8"/>
          <p:cNvSpPr txBox="1">
            <a:spLocks/>
          </p:cNvSpPr>
          <p:nvPr userDrawn="1"/>
        </p:nvSpPr>
        <p:spPr>
          <a:xfrm>
            <a:off x="2422525" y="5071535"/>
            <a:ext cx="2030943"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On the </a:t>
            </a:r>
            <a:r>
              <a:rPr lang="en-US" sz="1400" i="1" dirty="0" smtClean="0">
                <a:solidFill>
                  <a:srgbClr val="000000"/>
                </a:solidFill>
              </a:rPr>
              <a:t>Slide Maste</a:t>
            </a:r>
            <a:r>
              <a:rPr lang="en-US" sz="1400" dirty="0" smtClean="0">
                <a:solidFill>
                  <a:srgbClr val="000000"/>
                </a:solidFill>
              </a:rPr>
              <a:t>r ribbon, click</a:t>
            </a:r>
            <a:r>
              <a:rPr lang="en-US" sz="1400" baseline="0" dirty="0" smtClean="0">
                <a:solidFill>
                  <a:srgbClr val="000000"/>
                </a:solidFill>
              </a:rPr>
              <a:t> the </a:t>
            </a:r>
            <a:r>
              <a:rPr lang="en-US" sz="1400" b="1" i="1" baseline="0" dirty="0" smtClean="0">
                <a:solidFill>
                  <a:srgbClr val="000000"/>
                </a:solidFill>
              </a:rPr>
              <a:t>Close Master View</a:t>
            </a:r>
            <a:r>
              <a:rPr lang="en-US" sz="1400" baseline="0" dirty="0" smtClean="0">
                <a:solidFill>
                  <a:srgbClr val="000000"/>
                </a:solidFill>
              </a:rPr>
              <a:t> button</a:t>
            </a:r>
          </a:p>
          <a:p>
            <a:pPr marL="0" indent="0">
              <a:buFont typeface="Arial" pitchFamily="34" charset="0"/>
              <a:buNone/>
            </a:pPr>
            <a:endParaRPr lang="en-US" sz="1400" dirty="0">
              <a:solidFill>
                <a:srgbClr val="000000"/>
              </a:solidFill>
            </a:endParaRPr>
          </a:p>
        </p:txBody>
      </p:sp>
      <p:sp>
        <p:nvSpPr>
          <p:cNvPr id="25" name="Oval 24"/>
          <p:cNvSpPr/>
          <p:nvPr userDrawn="1"/>
        </p:nvSpPr>
        <p:spPr>
          <a:xfrm>
            <a:off x="2219328" y="51011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5</a:t>
            </a:r>
            <a:endParaRPr lang="en-US" sz="1200" b="1" dirty="0">
              <a:solidFill>
                <a:schemeClr val="bg1"/>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7" name="Rectangle 26"/>
          <p:cNvSpPr/>
          <p:nvPr userDrawn="1"/>
        </p:nvSpPr>
        <p:spPr>
          <a:xfrm>
            <a:off x="4758268" y="125580"/>
            <a:ext cx="4267200" cy="61990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8" name="TextBox 27"/>
          <p:cNvSpPr txBox="1"/>
          <p:nvPr userDrawn="1"/>
        </p:nvSpPr>
        <p:spPr>
          <a:xfrm>
            <a:off x="186268" y="5862935"/>
            <a:ext cx="4360066" cy="461665"/>
          </a:xfrm>
          <a:prstGeom prst="rect">
            <a:avLst/>
          </a:prstGeom>
          <a:noFill/>
        </p:spPr>
        <p:txBody>
          <a:bodyPr wrap="square" rtlCol="0">
            <a:spAutoFit/>
          </a:bodyPr>
          <a:lstStyle/>
          <a:p>
            <a:r>
              <a:rPr lang="en-US" sz="1200" i="1" dirty="0" smtClean="0">
                <a:solidFill>
                  <a:srgbClr val="000000"/>
                </a:solidFill>
              </a:rPr>
              <a:t>Note: If using transitional slides,</a:t>
            </a:r>
            <a:r>
              <a:rPr lang="en-US" sz="1200" i="1" baseline="0" dirty="0" smtClean="0">
                <a:solidFill>
                  <a:srgbClr val="000000"/>
                </a:solidFill>
              </a:rPr>
              <a:t> you must also locate these within the Slide Master and edit the footer label accordingly</a:t>
            </a:r>
            <a:endParaRPr lang="en-US" sz="1200" i="1" dirty="0">
              <a:solidFill>
                <a:srgbClr val="000000"/>
              </a:solidFill>
            </a:endParaRPr>
          </a:p>
        </p:txBody>
      </p:sp>
      <p:sp>
        <p:nvSpPr>
          <p:cNvPr id="30" name="TextBox 29"/>
          <p:cNvSpPr txBox="1"/>
          <p:nvPr userDrawn="1"/>
        </p:nvSpPr>
        <p:spPr>
          <a:xfrm>
            <a:off x="5029200" y="135466"/>
            <a:ext cx="3886200" cy="2487861"/>
          </a:xfrm>
          <a:prstGeom prst="rect">
            <a:avLst/>
          </a:prstGeom>
          <a:noFill/>
        </p:spPr>
        <p:txBody>
          <a:bodyPr wrap="square" rtlCol="0">
            <a:spAutoFit/>
          </a:bodyPr>
          <a:lstStyle/>
          <a:p>
            <a:r>
              <a:rPr lang="en-US" sz="1600" dirty="0" smtClean="0">
                <a:solidFill>
                  <a:srgbClr val="000000"/>
                </a:solidFill>
              </a:rPr>
              <a:t>This template</a:t>
            </a:r>
            <a:r>
              <a:rPr lang="en-US" sz="1600" baseline="0" dirty="0" smtClean="0">
                <a:solidFill>
                  <a:srgbClr val="000000"/>
                </a:solidFill>
              </a:rPr>
              <a:t> contains a variety of slide options to support your presentation needs.  </a:t>
            </a:r>
          </a:p>
          <a:p>
            <a:endParaRPr lang="en-US" sz="1400" baseline="0" dirty="0" smtClean="0">
              <a:solidFill>
                <a:srgbClr val="000000"/>
              </a:solidFill>
            </a:endParaRPr>
          </a:p>
          <a:p>
            <a:r>
              <a:rPr lang="en-US" sz="1400" baseline="0" dirty="0" smtClean="0">
                <a:solidFill>
                  <a:srgbClr val="000000"/>
                </a:solidFill>
              </a:rPr>
              <a:t>To change a slide layout:</a:t>
            </a:r>
          </a:p>
          <a:p>
            <a:pPr marL="457200" lvl="1" indent="0">
              <a:spcBef>
                <a:spcPts val="200"/>
              </a:spcBef>
              <a:spcAft>
                <a:spcPts val="200"/>
              </a:spcAft>
              <a:buNone/>
            </a:pPr>
            <a:r>
              <a:rPr lang="en-US" sz="1400" baseline="0" dirty="0" smtClean="0">
                <a:solidFill>
                  <a:srgbClr val="000000"/>
                </a:solidFill>
              </a:rPr>
              <a:t>Select the </a:t>
            </a:r>
            <a:r>
              <a:rPr lang="en-US" sz="1400" b="1" i="1" baseline="0" dirty="0" smtClean="0">
                <a:solidFill>
                  <a:srgbClr val="000000"/>
                </a:solidFill>
              </a:rPr>
              <a:t>slide</a:t>
            </a:r>
            <a:r>
              <a:rPr lang="en-US" sz="1400" baseline="0" dirty="0" smtClean="0">
                <a:solidFill>
                  <a:srgbClr val="000000"/>
                </a:solidFill>
              </a:rPr>
              <a:t> you wish to change.</a:t>
            </a:r>
          </a:p>
          <a:p>
            <a:pPr marL="457200" lvl="1" indent="0">
              <a:spcBef>
                <a:spcPts val="200"/>
              </a:spcBef>
              <a:spcAft>
                <a:spcPts val="200"/>
              </a:spcAft>
              <a:buNone/>
            </a:pPr>
            <a:r>
              <a:rPr lang="en-US" sz="1400" baseline="0" dirty="0" smtClean="0">
                <a:solidFill>
                  <a:srgbClr val="000000"/>
                </a:solidFill>
              </a:rPr>
              <a:t>In the PowerPoint ribbon, click to view the </a:t>
            </a:r>
            <a:r>
              <a:rPr lang="en-US" sz="1400" b="1" i="1" baseline="0" dirty="0" smtClean="0">
                <a:solidFill>
                  <a:srgbClr val="000000"/>
                </a:solidFill>
              </a:rPr>
              <a:t>Home</a:t>
            </a:r>
            <a:r>
              <a:rPr lang="en-US" sz="1400" baseline="0" dirty="0" smtClean="0">
                <a:solidFill>
                  <a:srgbClr val="000000"/>
                </a:solidFill>
              </a:rPr>
              <a:t> tab.</a:t>
            </a:r>
          </a:p>
          <a:p>
            <a:pPr marL="457200" lvl="1" indent="0">
              <a:spcBef>
                <a:spcPts val="200"/>
              </a:spcBef>
              <a:spcAft>
                <a:spcPts val="200"/>
              </a:spcAft>
              <a:buNone/>
            </a:pPr>
            <a:r>
              <a:rPr lang="en-US" sz="1400" dirty="0" smtClean="0">
                <a:solidFill>
                  <a:srgbClr val="000000"/>
                </a:solidFill>
              </a:rPr>
              <a:t>Click the </a:t>
            </a:r>
            <a:r>
              <a:rPr lang="en-US" sz="1400" b="1" i="1" dirty="0" smtClean="0">
                <a:solidFill>
                  <a:srgbClr val="000000"/>
                </a:solidFill>
              </a:rPr>
              <a:t>Layout</a:t>
            </a:r>
            <a:r>
              <a:rPr lang="en-US" sz="1400" dirty="0" smtClean="0">
                <a:solidFill>
                  <a:srgbClr val="000000"/>
                </a:solidFill>
              </a:rPr>
              <a:t> button.</a:t>
            </a:r>
          </a:p>
          <a:p>
            <a:pPr marL="457200" lvl="1" indent="0">
              <a:spcBef>
                <a:spcPts val="200"/>
              </a:spcBef>
              <a:spcAft>
                <a:spcPts val="200"/>
              </a:spcAft>
              <a:buNone/>
            </a:pPr>
            <a:r>
              <a:rPr lang="en-US" sz="1400" dirty="0" smtClean="0">
                <a:solidFill>
                  <a:srgbClr val="000000"/>
                </a:solidFill>
              </a:rPr>
              <a:t>From</a:t>
            </a:r>
            <a:r>
              <a:rPr lang="en-US" sz="1400" baseline="0" dirty="0" smtClean="0">
                <a:solidFill>
                  <a:srgbClr val="000000"/>
                </a:solidFill>
              </a:rPr>
              <a:t> the window of layout options that appears, choose the </a:t>
            </a:r>
            <a:r>
              <a:rPr lang="en-US" sz="1400" b="1" i="1" baseline="0" dirty="0" smtClean="0">
                <a:solidFill>
                  <a:srgbClr val="000000"/>
                </a:solidFill>
              </a:rPr>
              <a:t>desired layout</a:t>
            </a:r>
            <a:r>
              <a:rPr lang="en-US" sz="1400" baseline="0" dirty="0" smtClean="0">
                <a:solidFill>
                  <a:srgbClr val="000000"/>
                </a:solidFill>
              </a:rPr>
              <a:t>.</a:t>
            </a:r>
            <a:endParaRPr lang="en-US" sz="1400" dirty="0" smtClean="0">
              <a:solidFill>
                <a:srgbClr val="000000"/>
              </a:solidFill>
            </a:endParaRPr>
          </a:p>
        </p:txBody>
      </p:sp>
      <p:pic>
        <p:nvPicPr>
          <p:cNvPr id="1028" name="Picture 4"/>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249341" y="2891357"/>
            <a:ext cx="3632192" cy="174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4"/>
          <p:cNvSpPr/>
          <p:nvPr userDrawn="1"/>
        </p:nvSpPr>
        <p:spPr>
          <a:xfrm>
            <a:off x="5249342" y="14060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2</a:t>
            </a:r>
            <a:endParaRPr lang="en-US" sz="1200" b="1" dirty="0">
              <a:solidFill>
                <a:schemeClr val="bg1"/>
              </a:solidFill>
            </a:endParaRPr>
          </a:p>
        </p:txBody>
      </p:sp>
      <p:sp>
        <p:nvSpPr>
          <p:cNvPr id="47" name="Oval 46"/>
          <p:cNvSpPr/>
          <p:nvPr userDrawn="1"/>
        </p:nvSpPr>
        <p:spPr>
          <a:xfrm>
            <a:off x="5249341" y="1866896"/>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3</a:t>
            </a:r>
            <a:endParaRPr lang="en-US" sz="1200" b="1" dirty="0">
              <a:solidFill>
                <a:schemeClr val="bg1"/>
              </a:solidFill>
            </a:endParaRPr>
          </a:p>
        </p:txBody>
      </p:sp>
      <p:sp>
        <p:nvSpPr>
          <p:cNvPr id="48" name="Oval 47"/>
          <p:cNvSpPr/>
          <p:nvPr userDrawn="1"/>
        </p:nvSpPr>
        <p:spPr>
          <a:xfrm>
            <a:off x="5249342" y="21336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4</a:t>
            </a:r>
            <a:endParaRPr lang="en-US" sz="1200" b="1" dirty="0">
              <a:solidFill>
                <a:schemeClr val="bg1"/>
              </a:solidFill>
            </a:endParaRPr>
          </a:p>
        </p:txBody>
      </p:sp>
      <p:sp>
        <p:nvSpPr>
          <p:cNvPr id="49" name="Oval 48"/>
          <p:cNvSpPr/>
          <p:nvPr userDrawn="1"/>
        </p:nvSpPr>
        <p:spPr>
          <a:xfrm>
            <a:off x="5249341" y="111019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1</a:t>
            </a:r>
            <a:endParaRPr lang="en-US" sz="1200" b="1" dirty="0">
              <a:solidFill>
                <a:schemeClr val="bg1"/>
              </a:solidFill>
            </a:endParaRPr>
          </a:p>
        </p:txBody>
      </p:sp>
      <p:sp>
        <p:nvSpPr>
          <p:cNvPr id="50" name="Oval 49"/>
          <p:cNvSpPr/>
          <p:nvPr userDrawn="1"/>
        </p:nvSpPr>
        <p:spPr>
          <a:xfrm>
            <a:off x="5477942" y="27432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2</a:t>
            </a:r>
            <a:endParaRPr lang="en-US" sz="1200" b="1" dirty="0">
              <a:solidFill>
                <a:schemeClr val="bg1"/>
              </a:solidFill>
            </a:endParaRPr>
          </a:p>
        </p:txBody>
      </p:sp>
      <p:sp>
        <p:nvSpPr>
          <p:cNvPr id="51" name="Oval 50"/>
          <p:cNvSpPr/>
          <p:nvPr userDrawn="1"/>
        </p:nvSpPr>
        <p:spPr>
          <a:xfrm>
            <a:off x="6400800" y="29419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3</a:t>
            </a:r>
            <a:endParaRPr lang="en-US" sz="1200" b="1" dirty="0">
              <a:solidFill>
                <a:schemeClr val="bg1"/>
              </a:solidFill>
            </a:endParaRPr>
          </a:p>
        </p:txBody>
      </p:sp>
      <p:sp>
        <p:nvSpPr>
          <p:cNvPr id="52" name="Oval 51"/>
          <p:cNvSpPr/>
          <p:nvPr userDrawn="1"/>
        </p:nvSpPr>
        <p:spPr>
          <a:xfrm>
            <a:off x="7772400" y="394970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chemeClr val="bg1"/>
                </a:solidFill>
              </a:rPr>
              <a:t>4</a:t>
            </a:r>
            <a:endParaRPr lang="en-US" sz="1200" b="1" dirty="0">
              <a:solidFill>
                <a:schemeClr val="bg1"/>
              </a:solidFill>
            </a:endParaRPr>
          </a:p>
        </p:txBody>
      </p:sp>
      <p:sp>
        <p:nvSpPr>
          <p:cNvPr id="54" name="TextBox 53"/>
          <p:cNvSpPr txBox="1"/>
          <p:nvPr userDrawn="1"/>
        </p:nvSpPr>
        <p:spPr>
          <a:xfrm>
            <a:off x="5029200" y="4812695"/>
            <a:ext cx="3886200" cy="584775"/>
          </a:xfrm>
          <a:prstGeom prst="rect">
            <a:avLst/>
          </a:prstGeom>
          <a:noFill/>
        </p:spPr>
        <p:txBody>
          <a:bodyPr wrap="square" rtlCol="0">
            <a:spAutoFit/>
          </a:bodyPr>
          <a:lstStyle/>
          <a:p>
            <a:r>
              <a:rPr lang="en-US" sz="1600" dirty="0" smtClean="0">
                <a:solidFill>
                  <a:srgbClr val="000000"/>
                </a:solidFill>
              </a:rPr>
              <a:t>Note:</a:t>
            </a:r>
            <a:r>
              <a:rPr lang="en-US" sz="1600" baseline="0" dirty="0" smtClean="0">
                <a:solidFill>
                  <a:srgbClr val="000000"/>
                </a:solidFill>
              </a:rPr>
              <a:t> these same layout options are available to you when inserting a new slide.</a:t>
            </a:r>
            <a:endParaRPr lang="en-US" sz="1600" dirty="0" smtClean="0">
              <a:solidFill>
                <a:srgbClr val="000000"/>
              </a:solidFill>
            </a:endParaRPr>
          </a:p>
        </p:txBody>
      </p:sp>
      <p:pic>
        <p:nvPicPr>
          <p:cNvPr id="1026"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25066" y="4179125"/>
            <a:ext cx="1736725"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742603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000000"/>
                </a:solidFill>
              </a:defRPr>
            </a:lvl1pPr>
          </a:lstStyle>
          <a:p>
            <a:fld id="{10C7F894-2A36-495D-AB7C-1055F7AC0F9D}" type="slidenum">
              <a:rPr lang="en-US" smtClean="0"/>
              <a:pPr/>
              <a:t>‹#›</a:t>
            </a:fld>
            <a:endParaRPr lang="en-US" dirty="0"/>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chemeClr val="tx1"/>
                </a:solidFill>
              </a:rPr>
              <a:pPr/>
              <a:t>‹#›</a:t>
            </a:fld>
            <a:endParaRPr lang="en-US" dirty="0">
              <a:solidFill>
                <a:schemeClr val="tx1"/>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9" name="Rectangle 28"/>
          <p:cNvSpPr/>
          <p:nvPr userDrawn="1"/>
        </p:nvSpPr>
        <p:spPr>
          <a:xfrm>
            <a:off x="4758268" y="125581"/>
            <a:ext cx="42672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30" name="TextBox 29"/>
          <p:cNvSpPr txBox="1"/>
          <p:nvPr userDrawn="1"/>
        </p:nvSpPr>
        <p:spPr>
          <a:xfrm>
            <a:off x="152400" y="135466"/>
            <a:ext cx="2628900" cy="954107"/>
          </a:xfrm>
          <a:prstGeom prst="rect">
            <a:avLst/>
          </a:prstGeom>
          <a:noFill/>
        </p:spPr>
        <p:txBody>
          <a:bodyPr wrap="square" rtlCol="0">
            <a:spAutoFit/>
          </a:bodyPr>
          <a:lstStyle/>
          <a:p>
            <a:r>
              <a:rPr lang="en-US" sz="1400" dirty="0" smtClean="0">
                <a:solidFill>
                  <a:srgbClr val="000000"/>
                </a:solidFill>
              </a:rPr>
              <a:t>This template contains approved ISO-NE colors,</a:t>
            </a:r>
            <a:r>
              <a:rPr lang="en-US" sz="1400" baseline="0" dirty="0" smtClean="0">
                <a:solidFill>
                  <a:srgbClr val="000000"/>
                </a:solidFill>
              </a:rPr>
              <a:t> which can be accessed from any color palette (e.g., font color, shape fill):</a:t>
            </a:r>
            <a:endParaRPr lang="en-US" sz="1400" dirty="0">
              <a:solidFill>
                <a:srgbClr val="000000"/>
              </a:solidFill>
            </a:endParaRPr>
          </a:p>
        </p:txBody>
      </p:sp>
      <p:sp>
        <p:nvSpPr>
          <p:cNvPr id="42" name="TextBox 41"/>
          <p:cNvSpPr txBox="1"/>
          <p:nvPr userDrawn="1"/>
        </p:nvSpPr>
        <p:spPr>
          <a:xfrm>
            <a:off x="4851402" y="152400"/>
            <a:ext cx="4097336" cy="923330"/>
          </a:xfrm>
          <a:prstGeom prst="rect">
            <a:avLst/>
          </a:prstGeom>
          <a:noFill/>
        </p:spPr>
        <p:txBody>
          <a:bodyPr wrap="square" rtlCol="0">
            <a:spAutoFit/>
          </a:bodyPr>
          <a:lstStyle/>
          <a:p>
            <a:r>
              <a:rPr lang="en-US" sz="1800" dirty="0" smtClean="0">
                <a:solidFill>
                  <a:srgbClr val="000000"/>
                </a:solidFill>
              </a:rPr>
              <a:t>This template contains approved font</a:t>
            </a:r>
            <a:r>
              <a:rPr lang="en-US" sz="1800" baseline="0" dirty="0" smtClean="0">
                <a:solidFill>
                  <a:srgbClr val="000000"/>
                </a:solidFill>
              </a:rPr>
              <a:t> size and style which will be automatically applied. </a:t>
            </a:r>
            <a:endParaRPr lang="en-US" sz="1800" dirty="0">
              <a:solidFill>
                <a:srgbClr val="000000"/>
              </a:solidFill>
            </a:endParaRPr>
          </a:p>
        </p:txBody>
      </p:sp>
      <p:sp>
        <p:nvSpPr>
          <p:cNvPr id="43" name="TextBox 42"/>
          <p:cNvSpPr txBox="1"/>
          <p:nvPr userDrawn="1"/>
        </p:nvSpPr>
        <p:spPr>
          <a:xfrm>
            <a:off x="4969937" y="1143000"/>
            <a:ext cx="4038070" cy="2438400"/>
          </a:xfrm>
          <a:prstGeom prst="rect">
            <a:avLst/>
          </a:prstGeom>
          <a:noFill/>
        </p:spPr>
        <p:txBody>
          <a:bodyPr wrap="none" rtlCol="0">
            <a:noAutofit/>
          </a:bodyPr>
          <a:lstStyle/>
          <a:p>
            <a:pPr algn="r">
              <a:spcBef>
                <a:spcPts val="600"/>
              </a:spcBef>
            </a:pPr>
            <a:r>
              <a:rPr lang="en-US" sz="2800" b="1" baseline="0" dirty="0" smtClean="0">
                <a:solidFill>
                  <a:srgbClr val="000000"/>
                </a:solidFill>
              </a:rPr>
              <a:t>Slide Title – Calibri 28</a:t>
            </a:r>
          </a:p>
          <a:p>
            <a:pPr algn="r">
              <a:spcBef>
                <a:spcPts val="600"/>
              </a:spcBef>
            </a:pPr>
            <a:r>
              <a:rPr lang="en-US" sz="2400" baseline="0" dirty="0" smtClean="0">
                <a:solidFill>
                  <a:srgbClr val="000000"/>
                </a:solidFill>
              </a:rPr>
              <a:t>Content Title/Bullet 1 – Calibri 24</a:t>
            </a:r>
            <a:endParaRPr lang="en-US" baseline="0" dirty="0" smtClean="0">
              <a:solidFill>
                <a:srgbClr val="000000"/>
              </a:solidFill>
            </a:endParaRPr>
          </a:p>
          <a:p>
            <a:pPr algn="r">
              <a:spcBef>
                <a:spcPts val="600"/>
              </a:spcBef>
            </a:pPr>
            <a:r>
              <a:rPr lang="en-US" sz="2000" baseline="0" dirty="0" smtClean="0">
                <a:solidFill>
                  <a:srgbClr val="000000"/>
                </a:solidFill>
              </a:rPr>
              <a:t>Content Text/Bullet 2 – Calibri 20</a:t>
            </a:r>
            <a:endParaRPr lang="en-US" baseline="0" dirty="0" smtClean="0">
              <a:solidFill>
                <a:srgbClr val="000000"/>
              </a:solidFill>
            </a:endParaRPr>
          </a:p>
          <a:p>
            <a:pPr algn="r">
              <a:spcBef>
                <a:spcPts val="600"/>
              </a:spcBef>
            </a:pPr>
            <a:r>
              <a:rPr lang="en-US" baseline="0" dirty="0" smtClean="0">
                <a:solidFill>
                  <a:srgbClr val="000000"/>
                </a:solidFill>
              </a:rPr>
              <a:t>Chart Content/Bullet 3 – Calibri18</a:t>
            </a:r>
          </a:p>
          <a:p>
            <a:pPr algn="r">
              <a:spcBef>
                <a:spcPts val="600"/>
              </a:spcBef>
            </a:pPr>
            <a:r>
              <a:rPr lang="en-US" sz="1600" baseline="0" dirty="0" smtClean="0">
                <a:solidFill>
                  <a:srgbClr val="000000"/>
                </a:solidFill>
              </a:rPr>
              <a:t>Bullet 4 &amp; Bullet 5 – Calibri 16</a:t>
            </a:r>
            <a:endParaRPr lang="en-US" baseline="0" dirty="0" smtClean="0">
              <a:solidFill>
                <a:srgbClr val="000000"/>
              </a:solidFill>
            </a:endParaRPr>
          </a:p>
          <a:p>
            <a:pPr algn="r">
              <a:spcBef>
                <a:spcPts val="600"/>
              </a:spcBef>
            </a:pPr>
            <a:r>
              <a:rPr lang="en-US" sz="1600" b="0" baseline="0" dirty="0" smtClean="0">
                <a:solidFill>
                  <a:srgbClr val="000000"/>
                </a:solidFill>
              </a:rPr>
              <a:t>Slide Number – Calibri 14</a:t>
            </a:r>
          </a:p>
          <a:p>
            <a:pPr algn="r">
              <a:spcBef>
                <a:spcPts val="600"/>
              </a:spcBef>
            </a:pPr>
            <a:endParaRPr lang="en-US" sz="1600" b="0" baseline="0" dirty="0" smtClean="0">
              <a:solidFill>
                <a:srgbClr val="000000"/>
              </a:solidFill>
            </a:endParaRPr>
          </a:p>
        </p:txBody>
      </p:sp>
      <p:pic>
        <p:nvPicPr>
          <p:cNvPr id="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768600" y="330200"/>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userDrawn="1"/>
        </p:nvSpPr>
        <p:spPr>
          <a:xfrm>
            <a:off x="4876800" y="3581400"/>
            <a:ext cx="4191000" cy="923330"/>
          </a:xfrm>
          <a:prstGeom prst="rect">
            <a:avLst/>
          </a:prstGeom>
        </p:spPr>
        <p:txBody>
          <a:bodyPr wrap="square">
            <a:spAutoFit/>
          </a:bodyPr>
          <a:lstStyle/>
          <a:p>
            <a:pPr algn="l">
              <a:spcBef>
                <a:spcPts val="600"/>
              </a:spcBef>
            </a:pPr>
            <a:r>
              <a:rPr lang="en-US" sz="1800" b="0" baseline="0" dirty="0" smtClean="0">
                <a:solidFill>
                  <a:srgbClr val="000000"/>
                </a:solidFill>
              </a:rPr>
              <a:t>Font within the presentation will appear black by default, but may be changed to ISO gray if desired.</a:t>
            </a:r>
            <a:endParaRPr lang="en-US" sz="1800" b="0" dirty="0">
              <a:solidFill>
                <a:srgbClr val="000000"/>
              </a:solidFill>
            </a:endParaRPr>
          </a:p>
        </p:txBody>
      </p:sp>
      <p:graphicFrame>
        <p:nvGraphicFramePr>
          <p:cNvPr id="12" name="Table 11"/>
          <p:cNvGraphicFramePr>
            <a:graphicFrameLocks noGrp="1"/>
          </p:cNvGraphicFramePr>
          <p:nvPr userDrawn="1">
            <p:extLst>
              <p:ext uri="{D42A27DB-BD31-4B8C-83A1-F6EECF244321}">
                <p14:modId xmlns:p14="http://schemas.microsoft.com/office/powerpoint/2010/main" val="1709699927"/>
              </p:ext>
            </p:extLst>
          </p:nvPr>
        </p:nvGraphicFramePr>
        <p:xfrm>
          <a:off x="228600" y="1092200"/>
          <a:ext cx="4165068" cy="5212080"/>
        </p:xfrm>
        <a:graphic>
          <a:graphicData uri="http://schemas.openxmlformats.org/drawingml/2006/table">
            <a:tbl>
              <a:tblPr firstRow="1" bandRow="1">
                <a:tableStyleId>{7E9639D4-E3E2-4D34-9284-5A2195B3D0D7}</a:tableStyleId>
              </a:tblPr>
              <a:tblGrid>
                <a:gridCol w="812268">
                  <a:extLst>
                    <a:ext uri="{9D8B030D-6E8A-4147-A177-3AD203B41FA5}">
                      <a16:colId xmlns:a16="http://schemas.microsoft.com/office/drawing/2014/main" val="20000"/>
                    </a:ext>
                  </a:extLst>
                </a:gridCol>
                <a:gridCol w="106679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0">
                <a:tc>
                  <a:txBody>
                    <a:bodyPr/>
                    <a:lstStyle/>
                    <a:p>
                      <a:pPr algn="l"/>
                      <a:r>
                        <a:rPr lang="en-US" sz="1400" dirty="0" smtClean="0"/>
                        <a:t>Color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RGB Value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Description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23.149.210</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Blue: Use as primary color for headers and accents</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251.185.47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Yellow: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246.137.32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Orange: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236.51.37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Red: Use as an accent color</a:t>
                      </a:r>
                    </a:p>
                    <a:p>
                      <a:pPr algn="l"/>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180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133.85.161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Purple: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119.189.42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Green: Use as an accent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109.207.246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Light Blue: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30.106.154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a:t>
                      </a:r>
                      <a:r>
                        <a:rPr lang="en-US" sz="1200" b="0" kern="1200" baseline="0" dirty="0" smtClean="0">
                          <a:solidFill>
                            <a:srgbClr val="000000"/>
                          </a:solidFill>
                          <a:latin typeface="+mn-lt"/>
                          <a:ea typeface="+mn-ea"/>
                          <a:cs typeface="+mn-cs"/>
                        </a:rPr>
                        <a:t> Dark Blue: </a:t>
                      </a:r>
                      <a:r>
                        <a:rPr lang="en-US" sz="1200" b="0" kern="1200" dirty="0" smtClean="0">
                          <a:solidFill>
                            <a:srgbClr val="000000"/>
                          </a:solidFill>
                          <a:latin typeface="+mn-lt"/>
                          <a:ea typeface="+mn-ea"/>
                          <a:cs typeface="+mn-cs"/>
                        </a:rPr>
                        <a:t>Use as an accent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98.119.127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Gray: Use as a secondary font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l"/>
                      <a:r>
                        <a:rPr lang="en-US" sz="1200" dirty="0" smtClean="0">
                          <a:solidFill>
                            <a:srgbClr val="000000"/>
                          </a:solidFill>
                        </a:rPr>
                        <a:t>0.0.0</a:t>
                      </a:r>
                      <a:endParaRPr lang="en-US" sz="12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Black: Use as a primary font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l"/>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200" b="0" kern="1200" dirty="0" smtClean="0">
                          <a:solidFill>
                            <a:srgbClr val="000000"/>
                          </a:solidFill>
                          <a:latin typeface="+mn-lt"/>
                          <a:ea typeface="+mn-ea"/>
                          <a:cs typeface="+mn-cs"/>
                        </a:rPr>
                        <a:t>255.255.255</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200" b="0" kern="1200" dirty="0" smtClean="0">
                          <a:solidFill>
                            <a:srgbClr val="000000"/>
                          </a:solidFill>
                          <a:latin typeface="+mn-lt"/>
                          <a:ea typeface="+mn-ea"/>
                          <a:cs typeface="+mn-cs"/>
                        </a:rPr>
                        <a:t>White: Use as needed</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71528398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4" name="Slide Number Placeholder 5"/>
          <p:cNvSpPr>
            <a:spLocks noGrp="1"/>
          </p:cNvSpPr>
          <p:nvPr>
            <p:ph type="sldNum" sz="quarter" idx="4"/>
          </p:nvPr>
        </p:nvSpPr>
        <p:spPr>
          <a:xfrm>
            <a:off x="8763000" y="6594482"/>
            <a:ext cx="381000" cy="263518"/>
          </a:xfrm>
          <a:prstGeom prst="rect">
            <a:avLst/>
          </a:prstGeom>
        </p:spPr>
        <p:txBody>
          <a:bodyPr lIns="0" tIns="0" rIns="0" bIns="0" anchor="ctr"/>
          <a:lstStyle>
            <a:lvl1pPr algn="ctr">
              <a:defRPr sz="1400">
                <a:solidFill>
                  <a:srgbClr val="637E8E"/>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530948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763000" y="6594482"/>
            <a:ext cx="381000" cy="263518"/>
          </a:xfrm>
          <a:prstGeom prst="rect">
            <a:avLst/>
          </a:prstGeom>
        </p:spPr>
        <p:txBody>
          <a:bodyPr lIns="0" tIns="0" rIns="0" bIns="0" anchor="ctr"/>
          <a:lstStyle>
            <a:lvl1pPr algn="ctr">
              <a:defRPr sz="1400">
                <a:solidFill>
                  <a:srgbClr val="637E8E"/>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8460287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cxnSp>
        <p:nvCxnSpPr>
          <p:cNvPr id="9" name="Straight Connector 8"/>
          <p:cNvCxnSpPr/>
          <p:nvPr userDrawn="1"/>
        </p:nvCxnSpPr>
        <p:spPr>
          <a:xfrm>
            <a:off x="3303533" y="3247660"/>
            <a:ext cx="5559552" cy="0"/>
          </a:xfrm>
          <a:prstGeom prst="line">
            <a:avLst/>
          </a:prstGeom>
          <a:ln w="1270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10" name="Picture 9" descr="gray border large_A.png"/>
          <p:cNvPicPr>
            <a:picLocks noChangeAspect="1"/>
          </p:cNvPicPr>
          <p:nvPr userDrawn="1"/>
        </p:nvPicPr>
        <p:blipFill>
          <a:blip r:embed="rId3" cstate="print"/>
          <a:stretch>
            <a:fillRect/>
          </a:stretch>
        </p:blipFill>
        <p:spPr>
          <a:xfrm>
            <a:off x="0" y="6030047"/>
            <a:ext cx="9144000" cy="827953"/>
          </a:xfrm>
          <a:prstGeom prst="rect">
            <a:avLst/>
          </a:prstGeom>
        </p:spPr>
      </p:pic>
      <p:pic>
        <p:nvPicPr>
          <p:cNvPr id="11" name="Picture 10"/>
          <p:cNvPicPr>
            <a:picLocks noChangeAspect="1"/>
          </p:cNvPicPr>
          <p:nvPr userDrawn="1"/>
        </p:nvPicPr>
        <p:blipFill>
          <a:blip r:embed="rId2" cstate="print"/>
          <a:stretch>
            <a:fillRect/>
          </a:stretch>
        </p:blipFill>
        <p:spPr>
          <a:xfrm>
            <a:off x="378979" y="2523277"/>
            <a:ext cx="2586158" cy="1220048"/>
          </a:xfrm>
          <a:prstGeom prst="rect">
            <a:avLst/>
          </a:prstGeom>
        </p:spPr>
      </p:pic>
    </p:spTree>
    <p:extLst>
      <p:ext uri="{BB962C8B-B14F-4D97-AF65-F5344CB8AC3E}">
        <p14:creationId xmlns:p14="http://schemas.microsoft.com/office/powerpoint/2010/main" val="290489260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so transitional slide 1">
    <p:spTree>
      <p:nvGrpSpPr>
        <p:cNvPr id="1" name=""/>
        <p:cNvGrpSpPr/>
        <p:nvPr/>
      </p:nvGrpSpPr>
      <p:grpSpPr>
        <a:xfrm>
          <a:off x="0" y="0"/>
          <a:ext cx="0" cy="0"/>
          <a:chOff x="0" y="0"/>
          <a:chExt cx="0" cy="0"/>
        </a:xfrm>
      </p:grpSpPr>
      <p:sp>
        <p:nvSpPr>
          <p:cNvPr id="9" name="Rectangle 8"/>
          <p:cNvSpPr/>
          <p:nvPr/>
        </p:nvSpPr>
        <p:spPr>
          <a:xfrm>
            <a:off x="3900856" y="6467127"/>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rgbClr val="637E8E"/>
                </a:solidFill>
              </a:rPr>
              <a:t>ISO-NE INTERNAL USE</a:t>
            </a:r>
            <a:endParaRPr lang="en-US" sz="800" b="1" dirty="0">
              <a:solidFill>
                <a:srgbClr val="637E8E"/>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8" name="Rectangle 7"/>
          <p:cNvSpPr/>
          <p:nvPr/>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7"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10" name="Rectangle 9"/>
          <p:cNvSpPr/>
          <p:nvPr userDrawn="1"/>
        </p:nvSpPr>
        <p:spPr>
          <a:xfrm>
            <a:off x="3900856" y="6467127"/>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rgbClr val="637E8E"/>
                </a:solidFill>
              </a:rPr>
              <a:t>ISO-NE INTERNAL USE</a:t>
            </a:r>
            <a:endParaRPr lang="en-US" sz="800" b="1" dirty="0">
              <a:solidFill>
                <a:srgbClr val="637E8E"/>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4" name="Rectangle 13"/>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53528655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6" name="Picture 5" descr="ISO049-PowerPoint-d1-revised-0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7" name="Rectangle 6"/>
          <p:cNvSpPr/>
          <p:nvPr/>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534062232"/>
      </p:ext>
    </p:extLst>
  </p:cSld>
  <p:clrMapOvr>
    <a:masterClrMapping/>
  </p:clrMapOvr>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so transitional slide 3">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7" name="Rectangle 6"/>
          <p:cNvSpPr/>
          <p:nvPr/>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48002827"/>
      </p:ext>
    </p:extLst>
  </p:cSld>
  <p:clrMapOvr>
    <a:masterClrMapping/>
  </p:clrMapOvr>
  <p:timing>
    <p:tnLst>
      <p:par>
        <p:cTn id="1" dur="indefinite" restart="never" nodeType="tmRoot"/>
      </p:par>
    </p:tnLst>
  </p:timing>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so transitional slide 4">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435722307"/>
      </p:ext>
    </p:extLst>
  </p:cSld>
  <p:clrMapOvr>
    <a:masterClrMapping/>
  </p:clrMapOvr>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4933752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22947752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59784109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p:nvPicPr>
        <p:blipFill>
          <a:blip r:embed="rId12" cstate="print"/>
          <a:stretch>
            <a:fillRect/>
          </a:stretch>
        </p:blipFill>
        <p:spPr>
          <a:xfrm>
            <a:off x="2667000" y="5619750"/>
            <a:ext cx="1276350" cy="409575"/>
          </a:xfrm>
          <a:prstGeom prst="rect">
            <a:avLst/>
          </a:prstGeom>
        </p:spPr>
      </p:pic>
      <p:sp>
        <p:nvSpPr>
          <p:cNvPr id="11" name="TextBox 10"/>
          <p:cNvSpPr txBox="1"/>
          <p:nvPr/>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2728568245"/>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iso question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question_text copy.png"/>
          <p:cNvPicPr>
            <a:picLocks noChangeAspect="1"/>
          </p:cNvPicPr>
          <p:nvPr userDrawn="1"/>
        </p:nvPicPr>
        <p:blipFill>
          <a:blip r:embed="rId3" cstate="print"/>
          <a:stretch>
            <a:fillRect/>
          </a:stretch>
        </p:blipFill>
        <p:spPr>
          <a:xfrm>
            <a:off x="1054100" y="3057175"/>
            <a:ext cx="3718253" cy="743651"/>
          </a:xfrm>
          <a:prstGeom prst="rect">
            <a:avLst/>
          </a:prstGeom>
        </p:spPr>
      </p:pic>
    </p:spTree>
    <p:extLst>
      <p:ext uri="{BB962C8B-B14F-4D97-AF65-F5344CB8AC3E}">
        <p14:creationId xmlns:p14="http://schemas.microsoft.com/office/powerpoint/2010/main" val="97968223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3894727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2374898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80072063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22141083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80595898"/>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57103448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2175087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83373182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15281108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8998474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771079336"/>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92040007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2745435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860971503"/>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0439926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81343270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05374594"/>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1689737707"/>
      </p:ext>
    </p:extLst>
  </p:cSld>
  <p:clrMapOvr>
    <a:masterClrMapping/>
  </p:clrMapOvr>
  <p:timing>
    <p:tnLst>
      <p:par>
        <p:cTn id="1" dur="indefinite" restart="never" nodeType="tmRoot"/>
      </p:par>
    </p:tnLst>
  </p:timing>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5" name="Slide Number Placeholder 2"/>
          <p:cNvSpPr txBox="1">
            <a:spLocks/>
          </p:cNvSpPr>
          <p:nvPr/>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068" y="1037170"/>
            <a:ext cx="3063875" cy="960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p:nvSpPr>
        <p:spPr>
          <a:xfrm>
            <a:off x="2988734" y="93133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0" name="Oval 9"/>
          <p:cNvSpPr/>
          <p:nvPr/>
        </p:nvSpPr>
        <p:spPr>
          <a:xfrm>
            <a:off x="464610" y="1257832"/>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11" name="Text Placeholder 8"/>
          <p:cNvSpPr txBox="1">
            <a:spLocks/>
          </p:cNvSpPr>
          <p:nvPr/>
        </p:nvSpPr>
        <p:spPr>
          <a:xfrm>
            <a:off x="787401" y="2032000"/>
            <a:ext cx="2759075"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View</a:t>
            </a:r>
            <a:r>
              <a:rPr lang="en-US" sz="1400" dirty="0" smtClean="0">
                <a:solidFill>
                  <a:srgbClr val="000000"/>
                </a:solidFill>
              </a:rPr>
              <a:t> tab</a:t>
            </a:r>
          </a:p>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Slide Master </a:t>
            </a:r>
            <a:r>
              <a:rPr lang="en-US" sz="1400" dirty="0" smtClean="0">
                <a:solidFill>
                  <a:srgbClr val="000000"/>
                </a:solidFill>
              </a:rPr>
              <a:t>button</a:t>
            </a:r>
            <a:endParaRPr lang="en-US" sz="1400" dirty="0">
              <a:solidFill>
                <a:srgbClr val="000000"/>
              </a:solidFill>
            </a:endParaRPr>
          </a:p>
        </p:txBody>
      </p:sp>
      <p:sp>
        <p:nvSpPr>
          <p:cNvPr id="12" name="Oval 11"/>
          <p:cNvSpPr/>
          <p:nvPr/>
        </p:nvSpPr>
        <p:spPr>
          <a:xfrm>
            <a:off x="584204" y="2065875"/>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3" name="Oval 12"/>
          <p:cNvSpPr/>
          <p:nvPr/>
        </p:nvSpPr>
        <p:spPr>
          <a:xfrm>
            <a:off x="584204" y="2434171"/>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0510"/>
          <a:stretch/>
        </p:blipFill>
        <p:spPr bwMode="auto">
          <a:xfrm>
            <a:off x="464610" y="2827870"/>
            <a:ext cx="1676399" cy="126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Placeholder 8"/>
          <p:cNvSpPr txBox="1">
            <a:spLocks/>
          </p:cNvSpPr>
          <p:nvPr/>
        </p:nvSpPr>
        <p:spPr>
          <a:xfrm>
            <a:off x="2426230" y="2836596"/>
            <a:ext cx="1951038"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In the left-hand pane scroll up to the first and largest of the slides</a:t>
            </a:r>
            <a:endParaRPr lang="en-US" sz="1400" dirty="0">
              <a:solidFill>
                <a:srgbClr val="000000"/>
              </a:solidFill>
            </a:endParaRPr>
          </a:p>
        </p:txBody>
      </p:sp>
      <p:sp>
        <p:nvSpPr>
          <p:cNvPr id="17" name="Oval 16"/>
          <p:cNvSpPr/>
          <p:nvPr/>
        </p:nvSpPr>
        <p:spPr>
          <a:xfrm>
            <a:off x="2223033" y="2866234"/>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14" name="TextBox 13"/>
          <p:cNvSpPr txBox="1"/>
          <p:nvPr/>
        </p:nvSpPr>
        <p:spPr>
          <a:xfrm>
            <a:off x="279932" y="125581"/>
            <a:ext cx="4097336" cy="830997"/>
          </a:xfrm>
          <a:prstGeom prst="rect">
            <a:avLst/>
          </a:prstGeom>
          <a:noFill/>
        </p:spPr>
        <p:txBody>
          <a:bodyPr wrap="square" rtlCol="0">
            <a:spAutoFit/>
          </a:bodyPr>
          <a:lstStyle/>
          <a:p>
            <a:r>
              <a:rPr lang="en-US" sz="1600" dirty="0" smtClean="0">
                <a:solidFill>
                  <a:srgbClr val="000000"/>
                </a:solidFill>
              </a:rPr>
              <a:t>This template is intended for content considered </a:t>
            </a:r>
            <a:r>
              <a:rPr lang="en-US" sz="1600" b="1" dirty="0" smtClean="0">
                <a:solidFill>
                  <a:srgbClr val="000000"/>
                </a:solidFill>
              </a:rPr>
              <a:t>ISO-NE PUBLIC</a:t>
            </a:r>
            <a:r>
              <a:rPr lang="en-US" sz="1600" dirty="0" smtClean="0">
                <a:solidFill>
                  <a:srgbClr val="000000"/>
                </a:solidFill>
              </a:rPr>
              <a:t>. If at any point you need to change the label within the footer: </a:t>
            </a:r>
            <a:endParaRPr lang="en-US" sz="1600" dirty="0">
              <a:solidFill>
                <a:srgbClr val="000000"/>
              </a:solidFill>
            </a:endParaRPr>
          </a:p>
        </p:txBody>
      </p:sp>
      <p:sp>
        <p:nvSpPr>
          <p:cNvPr id="21" name="Text Placeholder 8"/>
          <p:cNvSpPr txBox="1">
            <a:spLocks/>
          </p:cNvSpPr>
          <p:nvPr/>
        </p:nvSpPr>
        <p:spPr>
          <a:xfrm>
            <a:off x="2421467" y="4233335"/>
            <a:ext cx="1955801"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Edit the footer to reflect the appropriate label </a:t>
            </a:r>
          </a:p>
          <a:p>
            <a:pPr marL="0" indent="0">
              <a:buFont typeface="Arial" pitchFamily="34" charset="0"/>
              <a:buNone/>
            </a:pPr>
            <a:endParaRPr lang="en-US" sz="1400" dirty="0">
              <a:solidFill>
                <a:srgbClr val="000000"/>
              </a:solidFill>
            </a:endParaRPr>
          </a:p>
        </p:txBody>
      </p:sp>
      <p:sp>
        <p:nvSpPr>
          <p:cNvPr id="22" name="Oval 21"/>
          <p:cNvSpPr/>
          <p:nvPr/>
        </p:nvSpPr>
        <p:spPr>
          <a:xfrm>
            <a:off x="2218270" y="42629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5968" y="5071535"/>
            <a:ext cx="57150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 Placeholder 8"/>
          <p:cNvSpPr txBox="1">
            <a:spLocks/>
          </p:cNvSpPr>
          <p:nvPr/>
        </p:nvSpPr>
        <p:spPr>
          <a:xfrm>
            <a:off x="2422525" y="5071535"/>
            <a:ext cx="2030943"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On the </a:t>
            </a:r>
            <a:r>
              <a:rPr lang="en-US" sz="1400" i="1" dirty="0" smtClean="0">
                <a:solidFill>
                  <a:srgbClr val="000000"/>
                </a:solidFill>
              </a:rPr>
              <a:t>Slide Maste</a:t>
            </a:r>
            <a:r>
              <a:rPr lang="en-US" sz="1400" dirty="0" smtClean="0">
                <a:solidFill>
                  <a:srgbClr val="000000"/>
                </a:solidFill>
              </a:rPr>
              <a:t>r ribbon, click the </a:t>
            </a:r>
            <a:r>
              <a:rPr lang="en-US" sz="1400" b="1" i="1" dirty="0" smtClean="0">
                <a:solidFill>
                  <a:srgbClr val="000000"/>
                </a:solidFill>
              </a:rPr>
              <a:t>Close Master View</a:t>
            </a:r>
            <a:r>
              <a:rPr lang="en-US" sz="1400" dirty="0" smtClean="0">
                <a:solidFill>
                  <a:srgbClr val="000000"/>
                </a:solidFill>
              </a:rPr>
              <a:t> button</a:t>
            </a:r>
          </a:p>
          <a:p>
            <a:pPr marL="0" indent="0">
              <a:buFont typeface="Arial" pitchFamily="34" charset="0"/>
              <a:buNone/>
            </a:pPr>
            <a:endParaRPr lang="en-US" sz="1400" dirty="0">
              <a:solidFill>
                <a:srgbClr val="000000"/>
              </a:solidFill>
            </a:endParaRPr>
          </a:p>
        </p:txBody>
      </p:sp>
      <p:sp>
        <p:nvSpPr>
          <p:cNvPr id="25" name="Oval 24"/>
          <p:cNvSpPr/>
          <p:nvPr/>
        </p:nvSpPr>
        <p:spPr>
          <a:xfrm>
            <a:off x="2219328" y="51011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5</a:t>
            </a:r>
            <a:endParaRPr lang="en-US" sz="1200" b="1" dirty="0">
              <a:solidFill>
                <a:srgbClr val="FFFFFF"/>
              </a:solidFill>
            </a:endParaRPr>
          </a:p>
        </p:txBody>
      </p:sp>
      <p:sp>
        <p:nvSpPr>
          <p:cNvPr id="18" name="Rectangle 17"/>
          <p:cNvSpPr/>
          <p:nvPr/>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7" name="Rectangle 26"/>
          <p:cNvSpPr/>
          <p:nvPr/>
        </p:nvSpPr>
        <p:spPr>
          <a:xfrm>
            <a:off x="4758268" y="125580"/>
            <a:ext cx="4267200" cy="61990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8" name="TextBox 27"/>
          <p:cNvSpPr txBox="1"/>
          <p:nvPr/>
        </p:nvSpPr>
        <p:spPr>
          <a:xfrm>
            <a:off x="186268" y="5862935"/>
            <a:ext cx="4360066" cy="461665"/>
          </a:xfrm>
          <a:prstGeom prst="rect">
            <a:avLst/>
          </a:prstGeom>
          <a:noFill/>
        </p:spPr>
        <p:txBody>
          <a:bodyPr wrap="square" rtlCol="0">
            <a:spAutoFit/>
          </a:bodyPr>
          <a:lstStyle/>
          <a:p>
            <a:r>
              <a:rPr lang="en-US" sz="1200" i="1" dirty="0" smtClean="0">
                <a:solidFill>
                  <a:srgbClr val="000000"/>
                </a:solidFill>
              </a:rPr>
              <a:t>Note: If using transitional slides, you must also locate these within the Slide Master and edit the footer label accordingly</a:t>
            </a:r>
            <a:endParaRPr lang="en-US" sz="1200" i="1" dirty="0">
              <a:solidFill>
                <a:srgbClr val="000000"/>
              </a:solidFill>
            </a:endParaRPr>
          </a:p>
        </p:txBody>
      </p:sp>
      <p:sp>
        <p:nvSpPr>
          <p:cNvPr id="30" name="TextBox 29"/>
          <p:cNvSpPr txBox="1"/>
          <p:nvPr/>
        </p:nvSpPr>
        <p:spPr>
          <a:xfrm>
            <a:off x="5029200" y="135466"/>
            <a:ext cx="3886200" cy="2487861"/>
          </a:xfrm>
          <a:prstGeom prst="rect">
            <a:avLst/>
          </a:prstGeom>
          <a:noFill/>
        </p:spPr>
        <p:txBody>
          <a:bodyPr wrap="square" rtlCol="0">
            <a:spAutoFit/>
          </a:bodyPr>
          <a:lstStyle/>
          <a:p>
            <a:r>
              <a:rPr lang="en-US" sz="1600" dirty="0" smtClean="0">
                <a:solidFill>
                  <a:srgbClr val="000000"/>
                </a:solidFill>
              </a:rPr>
              <a:t>This template contains a variety of slide options to support your presentation needs.  </a:t>
            </a:r>
          </a:p>
          <a:p>
            <a:endParaRPr lang="en-US" sz="1400" dirty="0" smtClean="0">
              <a:solidFill>
                <a:srgbClr val="000000"/>
              </a:solidFill>
            </a:endParaRPr>
          </a:p>
          <a:p>
            <a:r>
              <a:rPr lang="en-US" sz="1400" dirty="0" smtClean="0">
                <a:solidFill>
                  <a:srgbClr val="000000"/>
                </a:solidFill>
              </a:rPr>
              <a:t>To change a slide layout:</a:t>
            </a:r>
          </a:p>
          <a:p>
            <a:pPr lvl="1">
              <a:spcBef>
                <a:spcPts val="200"/>
              </a:spcBef>
              <a:spcAft>
                <a:spcPts val="200"/>
              </a:spcAft>
            </a:pPr>
            <a:r>
              <a:rPr lang="en-US" sz="1400" dirty="0" smtClean="0">
                <a:solidFill>
                  <a:srgbClr val="000000"/>
                </a:solidFill>
              </a:rPr>
              <a:t>Select the </a:t>
            </a:r>
            <a:r>
              <a:rPr lang="en-US" sz="1400" b="1" i="1" dirty="0" smtClean="0">
                <a:solidFill>
                  <a:srgbClr val="000000"/>
                </a:solidFill>
              </a:rPr>
              <a:t>slide</a:t>
            </a:r>
            <a:r>
              <a:rPr lang="en-US" sz="1400" dirty="0" smtClean="0">
                <a:solidFill>
                  <a:srgbClr val="000000"/>
                </a:solidFill>
              </a:rPr>
              <a:t> you wish to change.</a:t>
            </a:r>
          </a:p>
          <a:p>
            <a:pPr lvl="1">
              <a:spcBef>
                <a:spcPts val="200"/>
              </a:spcBef>
              <a:spcAft>
                <a:spcPts val="200"/>
              </a:spcAft>
            </a:pPr>
            <a:r>
              <a:rPr lang="en-US" sz="1400" dirty="0" smtClean="0">
                <a:solidFill>
                  <a:srgbClr val="000000"/>
                </a:solidFill>
              </a:rPr>
              <a:t>In the PowerPoint ribbon, click to view the </a:t>
            </a:r>
            <a:r>
              <a:rPr lang="en-US" sz="1400" b="1" i="1" dirty="0" smtClean="0">
                <a:solidFill>
                  <a:srgbClr val="000000"/>
                </a:solidFill>
              </a:rPr>
              <a:t>Home</a:t>
            </a:r>
            <a:r>
              <a:rPr lang="en-US" sz="1400" dirty="0" smtClean="0">
                <a:solidFill>
                  <a:srgbClr val="000000"/>
                </a:solidFill>
              </a:rPr>
              <a:t> tab.</a:t>
            </a:r>
          </a:p>
          <a:p>
            <a:pPr lvl="1">
              <a:spcBef>
                <a:spcPts val="200"/>
              </a:spcBef>
              <a:spcAft>
                <a:spcPts val="200"/>
              </a:spcAft>
            </a:pPr>
            <a:r>
              <a:rPr lang="en-US" sz="1400" dirty="0" smtClean="0">
                <a:solidFill>
                  <a:srgbClr val="000000"/>
                </a:solidFill>
              </a:rPr>
              <a:t>Click the </a:t>
            </a:r>
            <a:r>
              <a:rPr lang="en-US" sz="1400" b="1" i="1" dirty="0" smtClean="0">
                <a:solidFill>
                  <a:srgbClr val="000000"/>
                </a:solidFill>
              </a:rPr>
              <a:t>Layout</a:t>
            </a:r>
            <a:r>
              <a:rPr lang="en-US" sz="1400" dirty="0" smtClean="0">
                <a:solidFill>
                  <a:srgbClr val="000000"/>
                </a:solidFill>
              </a:rPr>
              <a:t> button.</a:t>
            </a:r>
          </a:p>
          <a:p>
            <a:pPr lvl="1">
              <a:spcBef>
                <a:spcPts val="200"/>
              </a:spcBef>
              <a:spcAft>
                <a:spcPts val="200"/>
              </a:spcAft>
            </a:pPr>
            <a:r>
              <a:rPr lang="en-US" sz="1400" dirty="0" smtClean="0">
                <a:solidFill>
                  <a:srgbClr val="000000"/>
                </a:solidFill>
              </a:rPr>
              <a:t>From the window of layout options that appears, choose the </a:t>
            </a:r>
            <a:r>
              <a:rPr lang="en-US" sz="1400" b="1" i="1" dirty="0" smtClean="0">
                <a:solidFill>
                  <a:srgbClr val="000000"/>
                </a:solidFill>
              </a:rPr>
              <a:t>desired layout</a:t>
            </a:r>
            <a:r>
              <a:rPr lang="en-US" sz="1400" dirty="0" smtClean="0">
                <a:solidFill>
                  <a:srgbClr val="000000"/>
                </a:solidFill>
              </a:rPr>
              <a:t>.</a:t>
            </a:r>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9341" y="2891357"/>
            <a:ext cx="3632192" cy="174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4"/>
          <p:cNvSpPr/>
          <p:nvPr/>
        </p:nvSpPr>
        <p:spPr>
          <a:xfrm>
            <a:off x="5249342" y="14060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47" name="Oval 46"/>
          <p:cNvSpPr/>
          <p:nvPr/>
        </p:nvSpPr>
        <p:spPr>
          <a:xfrm>
            <a:off x="5249341" y="1866896"/>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48" name="Oval 47"/>
          <p:cNvSpPr/>
          <p:nvPr/>
        </p:nvSpPr>
        <p:spPr>
          <a:xfrm>
            <a:off x="5249342" y="21336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49" name="Oval 48"/>
          <p:cNvSpPr/>
          <p:nvPr/>
        </p:nvSpPr>
        <p:spPr>
          <a:xfrm>
            <a:off x="5249341" y="111019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50" name="Oval 49"/>
          <p:cNvSpPr/>
          <p:nvPr/>
        </p:nvSpPr>
        <p:spPr>
          <a:xfrm>
            <a:off x="5477942" y="27432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51" name="Oval 50"/>
          <p:cNvSpPr/>
          <p:nvPr/>
        </p:nvSpPr>
        <p:spPr>
          <a:xfrm>
            <a:off x="6400800" y="29419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52" name="Oval 51"/>
          <p:cNvSpPr/>
          <p:nvPr/>
        </p:nvSpPr>
        <p:spPr>
          <a:xfrm>
            <a:off x="7772400" y="394970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54" name="TextBox 53"/>
          <p:cNvSpPr txBox="1"/>
          <p:nvPr/>
        </p:nvSpPr>
        <p:spPr>
          <a:xfrm>
            <a:off x="5029200" y="4812695"/>
            <a:ext cx="3886200" cy="584775"/>
          </a:xfrm>
          <a:prstGeom prst="rect">
            <a:avLst/>
          </a:prstGeom>
          <a:noFill/>
        </p:spPr>
        <p:txBody>
          <a:bodyPr wrap="square" rtlCol="0">
            <a:spAutoFit/>
          </a:bodyPr>
          <a:lstStyle/>
          <a:p>
            <a:r>
              <a:rPr lang="en-US" sz="1600" dirty="0" smtClean="0">
                <a:solidFill>
                  <a:srgbClr val="000000"/>
                </a:solidFill>
              </a:rPr>
              <a:t>Note: these same layout options are available to you when inserting a new slide.</a:t>
            </a:r>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5066" y="4179125"/>
            <a:ext cx="1736725"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3095564"/>
      </p:ext>
    </p:extLst>
  </p:cSld>
  <p:clrMapOvr>
    <a:masterClrMapping/>
  </p:clrMapOvr>
  <p:timing>
    <p:tnLst>
      <p:par>
        <p:cTn id="1" dur="indefinite" restart="never" nodeType="tmRoot"/>
      </p:par>
    </p:tnLst>
  </p:timing>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000000"/>
                </a:solidFill>
              </a:defRPr>
            </a:lvl1pPr>
          </a:lstStyle>
          <a:p>
            <a:fld id="{10C7F894-2A36-495D-AB7C-1055F7AC0F9D}" type="slidenum">
              <a:rPr lang="en-US" smtClean="0"/>
              <a:pPr/>
              <a:t>‹#›</a:t>
            </a:fld>
            <a:endParaRPr lang="en-US" dirty="0"/>
          </a:p>
        </p:txBody>
      </p:sp>
      <p:sp>
        <p:nvSpPr>
          <p:cNvPr id="5" name="Slide Number Placeholder 2"/>
          <p:cNvSpPr txBox="1">
            <a:spLocks/>
          </p:cNvSpPr>
          <p:nvPr/>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sp>
        <p:nvSpPr>
          <p:cNvPr id="18" name="Rectangle 17"/>
          <p:cNvSpPr/>
          <p:nvPr/>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30" name="TextBox 29"/>
          <p:cNvSpPr txBox="1"/>
          <p:nvPr/>
        </p:nvSpPr>
        <p:spPr>
          <a:xfrm>
            <a:off x="152400" y="135466"/>
            <a:ext cx="2628900" cy="954107"/>
          </a:xfrm>
          <a:prstGeom prst="rect">
            <a:avLst/>
          </a:prstGeom>
          <a:noFill/>
        </p:spPr>
        <p:txBody>
          <a:bodyPr wrap="square" rtlCol="0">
            <a:spAutoFit/>
          </a:bodyPr>
          <a:lstStyle/>
          <a:p>
            <a:r>
              <a:rPr lang="en-US" sz="1400" dirty="0" smtClean="0">
                <a:solidFill>
                  <a:srgbClr val="000000"/>
                </a:solidFill>
              </a:rPr>
              <a:t>This template contains approved ISO-NE colors, which can be accessed from any color palette (e.g., font color, shape fill):</a:t>
            </a:r>
            <a:endParaRPr lang="en-US" sz="1400" dirty="0">
              <a:solidFill>
                <a:srgbClr val="000000"/>
              </a:solidFill>
            </a:endParaRPr>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8600" y="330200"/>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2" name="Table 11"/>
          <p:cNvGraphicFramePr>
            <a:graphicFrameLocks noGrp="1"/>
          </p:cNvGraphicFramePr>
          <p:nvPr>
            <p:extLst>
              <p:ext uri="{D42A27DB-BD31-4B8C-83A1-F6EECF244321}">
                <p14:modId xmlns:p14="http://schemas.microsoft.com/office/powerpoint/2010/main" val="2126158036"/>
              </p:ext>
            </p:extLst>
          </p:nvPr>
        </p:nvGraphicFramePr>
        <p:xfrm>
          <a:off x="228600" y="1092200"/>
          <a:ext cx="4165068" cy="5212080"/>
        </p:xfrm>
        <a:graphic>
          <a:graphicData uri="http://schemas.openxmlformats.org/drawingml/2006/table">
            <a:tbl>
              <a:tblPr firstRow="1" bandRow="1">
                <a:tableStyleId>{7E9639D4-E3E2-4D34-9284-5A2195B3D0D7}</a:tableStyleId>
              </a:tblPr>
              <a:tblGrid>
                <a:gridCol w="812268">
                  <a:extLst>
                    <a:ext uri="{9D8B030D-6E8A-4147-A177-3AD203B41FA5}">
                      <a16:colId xmlns:a16="http://schemas.microsoft.com/office/drawing/2014/main" val="20000"/>
                    </a:ext>
                  </a:extLst>
                </a:gridCol>
                <a:gridCol w="106679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0">
                <a:tc>
                  <a:txBody>
                    <a:bodyPr/>
                    <a:lstStyle/>
                    <a:p>
                      <a:pPr algn="l"/>
                      <a:r>
                        <a:rPr lang="en-US" sz="1400" dirty="0" smtClean="0"/>
                        <a:t>Color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RGB Value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Description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23.149.210</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Blue: Use as primary color for headers and accents</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251.185.47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Yellow: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246.137.32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Orange: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236.51.37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Red: Use as an accent color</a:t>
                      </a:r>
                    </a:p>
                    <a:p>
                      <a:pPr algn="l"/>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180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133.85.161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Purple: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119.189.42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Green: Use as an accent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109.207.246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Light Blue: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30.106.154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a:t>
                      </a:r>
                      <a:r>
                        <a:rPr lang="en-US" sz="1200" b="0" kern="1200" baseline="0" dirty="0" smtClean="0">
                          <a:solidFill>
                            <a:srgbClr val="000000"/>
                          </a:solidFill>
                          <a:latin typeface="+mn-lt"/>
                          <a:ea typeface="+mn-ea"/>
                          <a:cs typeface="+mn-cs"/>
                        </a:rPr>
                        <a:t> Dark Blue: </a:t>
                      </a:r>
                      <a:r>
                        <a:rPr lang="en-US" sz="1200" b="0" kern="1200" dirty="0" smtClean="0">
                          <a:solidFill>
                            <a:srgbClr val="000000"/>
                          </a:solidFill>
                          <a:latin typeface="+mn-lt"/>
                          <a:ea typeface="+mn-ea"/>
                          <a:cs typeface="+mn-cs"/>
                        </a:rPr>
                        <a:t>Use as an accent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98.119.127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Gray: Use as a secondary font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l"/>
                      <a:r>
                        <a:rPr lang="en-US" sz="1200" dirty="0" smtClean="0">
                          <a:solidFill>
                            <a:srgbClr val="000000"/>
                          </a:solidFill>
                        </a:rPr>
                        <a:t>0.0.0</a:t>
                      </a:r>
                      <a:endParaRPr lang="en-US" sz="12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Black: Use as a primary font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l"/>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200" b="0" kern="1200" dirty="0" smtClean="0">
                          <a:solidFill>
                            <a:srgbClr val="000000"/>
                          </a:solidFill>
                          <a:latin typeface="+mn-lt"/>
                          <a:ea typeface="+mn-ea"/>
                          <a:cs typeface="+mn-cs"/>
                        </a:rPr>
                        <a:t>255.255.255</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200" b="0" kern="1200" dirty="0" smtClean="0">
                          <a:solidFill>
                            <a:srgbClr val="000000"/>
                          </a:solidFill>
                          <a:latin typeface="+mn-lt"/>
                          <a:ea typeface="+mn-ea"/>
                          <a:cs typeface="+mn-cs"/>
                        </a:rPr>
                        <a:t>White: Use as needed</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3" name="Rectangle 12"/>
          <p:cNvSpPr/>
          <p:nvPr/>
        </p:nvSpPr>
        <p:spPr>
          <a:xfrm>
            <a:off x="4758268" y="125581"/>
            <a:ext cx="4267200" cy="40654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4" name="TextBox 13"/>
          <p:cNvSpPr txBox="1"/>
          <p:nvPr/>
        </p:nvSpPr>
        <p:spPr>
          <a:xfrm>
            <a:off x="4851402" y="152400"/>
            <a:ext cx="4097336" cy="584775"/>
          </a:xfrm>
          <a:prstGeom prst="rect">
            <a:avLst/>
          </a:prstGeom>
          <a:noFill/>
        </p:spPr>
        <p:txBody>
          <a:bodyPr wrap="square" rtlCol="0">
            <a:spAutoFit/>
          </a:bodyPr>
          <a:lstStyle/>
          <a:p>
            <a:r>
              <a:rPr lang="en-US" sz="1600" dirty="0" smtClean="0">
                <a:solidFill>
                  <a:srgbClr val="000000"/>
                </a:solidFill>
              </a:rPr>
              <a:t>This template contains approved font size and style which will be automatically applied. </a:t>
            </a:r>
            <a:endParaRPr lang="en-US" sz="1600" dirty="0">
              <a:solidFill>
                <a:srgbClr val="000000"/>
              </a:solidFill>
            </a:endParaRPr>
          </a:p>
        </p:txBody>
      </p:sp>
      <p:sp>
        <p:nvSpPr>
          <p:cNvPr id="15" name="TextBox 14"/>
          <p:cNvSpPr txBox="1"/>
          <p:nvPr/>
        </p:nvSpPr>
        <p:spPr>
          <a:xfrm>
            <a:off x="4969937" y="685800"/>
            <a:ext cx="4038070" cy="2438400"/>
          </a:xfrm>
          <a:prstGeom prst="rect">
            <a:avLst/>
          </a:prstGeom>
          <a:noFill/>
        </p:spPr>
        <p:txBody>
          <a:bodyPr wrap="none" rtlCol="0">
            <a:noAutofit/>
          </a:bodyPr>
          <a:lstStyle/>
          <a:p>
            <a:pPr algn="r">
              <a:spcBef>
                <a:spcPts val="600"/>
              </a:spcBef>
            </a:pPr>
            <a:r>
              <a:rPr lang="en-US" sz="2800" b="1" dirty="0" smtClean="0">
                <a:solidFill>
                  <a:srgbClr val="000000"/>
                </a:solidFill>
              </a:rPr>
              <a:t>Slide Title – Calibri 28</a:t>
            </a:r>
          </a:p>
          <a:p>
            <a:pPr algn="r">
              <a:spcBef>
                <a:spcPts val="600"/>
              </a:spcBef>
            </a:pPr>
            <a:r>
              <a:rPr lang="en-US" sz="2400" dirty="0" smtClean="0">
                <a:solidFill>
                  <a:srgbClr val="000000"/>
                </a:solidFill>
              </a:rPr>
              <a:t>Content Title/Bullet 1 – Calibri 24</a:t>
            </a:r>
            <a:endParaRPr lang="en-US" dirty="0" smtClean="0">
              <a:solidFill>
                <a:srgbClr val="000000"/>
              </a:solidFill>
            </a:endParaRPr>
          </a:p>
          <a:p>
            <a:pPr algn="r">
              <a:spcBef>
                <a:spcPts val="600"/>
              </a:spcBef>
            </a:pPr>
            <a:r>
              <a:rPr lang="en-US" sz="2000" dirty="0" smtClean="0">
                <a:solidFill>
                  <a:srgbClr val="000000"/>
                </a:solidFill>
              </a:rPr>
              <a:t>Content Text/Bullet 2 – Calibri 20</a:t>
            </a:r>
            <a:endParaRPr lang="en-US" dirty="0" smtClean="0">
              <a:solidFill>
                <a:srgbClr val="000000"/>
              </a:solidFill>
            </a:endParaRPr>
          </a:p>
          <a:p>
            <a:pPr algn="r">
              <a:spcBef>
                <a:spcPts val="600"/>
              </a:spcBef>
            </a:pPr>
            <a:r>
              <a:rPr lang="en-US" dirty="0" smtClean="0">
                <a:solidFill>
                  <a:srgbClr val="000000"/>
                </a:solidFill>
              </a:rPr>
              <a:t>Chart Content/Bullet 3 – Calibri18</a:t>
            </a:r>
          </a:p>
          <a:p>
            <a:pPr algn="r">
              <a:spcBef>
                <a:spcPts val="600"/>
              </a:spcBef>
            </a:pPr>
            <a:r>
              <a:rPr lang="en-US" sz="1600" dirty="0" smtClean="0">
                <a:solidFill>
                  <a:srgbClr val="000000"/>
                </a:solidFill>
              </a:rPr>
              <a:t>Bullet 4 &amp; Bullet 5 – Calibri 16</a:t>
            </a:r>
            <a:endParaRPr lang="en-US" dirty="0" smtClean="0">
              <a:solidFill>
                <a:srgbClr val="000000"/>
              </a:solidFill>
            </a:endParaRPr>
          </a:p>
          <a:p>
            <a:pPr algn="r">
              <a:spcBef>
                <a:spcPts val="600"/>
              </a:spcBef>
            </a:pPr>
            <a:r>
              <a:rPr lang="en-US" sz="1600" dirty="0" smtClean="0">
                <a:solidFill>
                  <a:srgbClr val="000000"/>
                </a:solidFill>
              </a:rPr>
              <a:t>Slide Number – Calibri 14</a:t>
            </a:r>
          </a:p>
          <a:p>
            <a:pPr algn="r">
              <a:spcBef>
                <a:spcPts val="600"/>
              </a:spcBef>
            </a:pPr>
            <a:endParaRPr lang="en-US" sz="1600" dirty="0" smtClean="0">
              <a:solidFill>
                <a:srgbClr val="000000"/>
              </a:solidFill>
            </a:endParaRPr>
          </a:p>
        </p:txBody>
      </p:sp>
      <p:sp>
        <p:nvSpPr>
          <p:cNvPr id="16" name="Rectangle 15"/>
          <p:cNvSpPr/>
          <p:nvPr/>
        </p:nvSpPr>
        <p:spPr>
          <a:xfrm>
            <a:off x="4876800" y="3200400"/>
            <a:ext cx="4191000" cy="830997"/>
          </a:xfrm>
          <a:prstGeom prst="rect">
            <a:avLst/>
          </a:prstGeom>
        </p:spPr>
        <p:txBody>
          <a:bodyPr wrap="square">
            <a:spAutoFit/>
          </a:bodyPr>
          <a:lstStyle/>
          <a:p>
            <a:pPr>
              <a:spcBef>
                <a:spcPts val="600"/>
              </a:spcBef>
            </a:pPr>
            <a:r>
              <a:rPr lang="en-US" sz="1600" dirty="0" smtClean="0">
                <a:solidFill>
                  <a:srgbClr val="000000"/>
                </a:solidFill>
              </a:rPr>
              <a:t>Font within the presentation will appear black by default, but may be changed to ISO gray if desired.</a:t>
            </a:r>
            <a:endParaRPr lang="en-US" sz="1600" dirty="0">
              <a:solidFill>
                <a:srgbClr val="000000"/>
              </a:solidFill>
            </a:endParaRPr>
          </a:p>
        </p:txBody>
      </p:sp>
      <p:sp>
        <p:nvSpPr>
          <p:cNvPr id="17" name="Rectangle 16"/>
          <p:cNvSpPr/>
          <p:nvPr/>
        </p:nvSpPr>
        <p:spPr>
          <a:xfrm>
            <a:off x="4757058" y="4267200"/>
            <a:ext cx="4267200" cy="20574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9" name="TextBox 18"/>
          <p:cNvSpPr txBox="1"/>
          <p:nvPr/>
        </p:nvSpPr>
        <p:spPr>
          <a:xfrm>
            <a:off x="4800600" y="4293275"/>
            <a:ext cx="4114800" cy="2031325"/>
          </a:xfrm>
          <a:prstGeom prst="rect">
            <a:avLst/>
          </a:prstGeom>
          <a:noFill/>
        </p:spPr>
        <p:txBody>
          <a:bodyPr wrap="square" rtlCol="0">
            <a:spAutoFit/>
          </a:bodyPr>
          <a:lstStyle/>
          <a:p>
            <a:r>
              <a:rPr lang="en-US" sz="1400" b="1" dirty="0" smtClean="0">
                <a:solidFill>
                  <a:srgbClr val="000000"/>
                </a:solidFill>
              </a:rPr>
              <a:t>TIP</a:t>
            </a:r>
            <a:r>
              <a:rPr lang="en-US" sz="1400" dirty="0" smtClean="0">
                <a:solidFill>
                  <a:srgbClr val="000000"/>
                </a:solidFill>
              </a:rPr>
              <a:t>: If you experience issues with page numbering:</a:t>
            </a:r>
          </a:p>
          <a:p>
            <a:pPr marL="571500" indent="-342900">
              <a:buFont typeface="+mj-lt"/>
              <a:buAutoNum type="arabicPeriod"/>
            </a:pPr>
            <a:r>
              <a:rPr lang="en-US" sz="1400" dirty="0" smtClean="0">
                <a:solidFill>
                  <a:srgbClr val="000000"/>
                </a:solidFill>
              </a:rPr>
              <a:t>Click to view the </a:t>
            </a:r>
            <a:r>
              <a:rPr lang="en-US" sz="1400" b="1" i="1" dirty="0" smtClean="0">
                <a:solidFill>
                  <a:srgbClr val="000000"/>
                </a:solidFill>
              </a:rPr>
              <a:t>Insert</a:t>
            </a:r>
            <a:r>
              <a:rPr lang="en-US" sz="1400" i="1" dirty="0" smtClean="0">
                <a:solidFill>
                  <a:srgbClr val="000000"/>
                </a:solidFill>
              </a:rPr>
              <a:t> </a:t>
            </a:r>
            <a:r>
              <a:rPr lang="en-US" sz="1400" dirty="0" smtClean="0">
                <a:solidFill>
                  <a:srgbClr val="000000"/>
                </a:solidFill>
              </a:rPr>
              <a:t>tab.</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Header &amp; Footer </a:t>
            </a:r>
            <a:r>
              <a:rPr lang="en-US" sz="1400" dirty="0" smtClean="0">
                <a:solidFill>
                  <a:srgbClr val="000000"/>
                </a:solidFill>
              </a:rPr>
              <a:t>button.</a:t>
            </a:r>
          </a:p>
          <a:p>
            <a:pPr marL="571500" indent="-342900">
              <a:buFont typeface="+mj-lt"/>
              <a:buAutoNum type="arabicPeriod"/>
            </a:pPr>
            <a:r>
              <a:rPr lang="en-US" sz="1400" dirty="0" smtClean="0">
                <a:solidFill>
                  <a:srgbClr val="000000"/>
                </a:solidFill>
              </a:rPr>
              <a:t>In the dialog box that opens, uncheck the </a:t>
            </a:r>
            <a:r>
              <a:rPr lang="en-US" sz="1400" b="1" i="1" dirty="0" smtClean="0">
                <a:solidFill>
                  <a:srgbClr val="000000"/>
                </a:solidFill>
              </a:rPr>
              <a:t>Slide number</a:t>
            </a:r>
            <a:r>
              <a:rPr lang="en-US" sz="1400" b="1" dirty="0" smtClean="0">
                <a:solidFill>
                  <a:srgbClr val="000000"/>
                </a:solidFill>
              </a:rPr>
              <a:t> </a:t>
            </a:r>
            <a:r>
              <a:rPr lang="en-US" sz="1400" dirty="0" smtClean="0">
                <a:solidFill>
                  <a:srgbClr val="000000"/>
                </a:solidFill>
              </a:rPr>
              <a:t>checkbox. </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Apply to All</a:t>
            </a:r>
            <a:r>
              <a:rPr lang="en-US" sz="1400" b="1" dirty="0" smtClean="0">
                <a:solidFill>
                  <a:srgbClr val="000000"/>
                </a:solidFill>
              </a:rPr>
              <a:t> </a:t>
            </a:r>
            <a:r>
              <a:rPr lang="en-US" sz="1400" dirty="0" smtClean="0">
                <a:solidFill>
                  <a:srgbClr val="000000"/>
                </a:solidFill>
              </a:rPr>
              <a:t>button.</a:t>
            </a:r>
          </a:p>
          <a:p>
            <a:pPr marL="571500" indent="-342900">
              <a:buFont typeface="+mj-lt"/>
              <a:buAutoNum type="arabicPeriod"/>
            </a:pPr>
            <a:r>
              <a:rPr lang="en-US" sz="1400" dirty="0" smtClean="0">
                <a:solidFill>
                  <a:srgbClr val="000000"/>
                </a:solidFill>
              </a:rPr>
              <a:t>Return to the Header and Footer dialog box and recheck the </a:t>
            </a:r>
            <a:r>
              <a:rPr lang="en-US" sz="1400" b="1" i="1" dirty="0" smtClean="0">
                <a:solidFill>
                  <a:srgbClr val="000000"/>
                </a:solidFill>
              </a:rPr>
              <a:t>Slide number</a:t>
            </a:r>
            <a:r>
              <a:rPr lang="en-US" sz="1400" b="1" dirty="0" smtClean="0">
                <a:solidFill>
                  <a:srgbClr val="000000"/>
                </a:solidFill>
              </a:rPr>
              <a:t> </a:t>
            </a:r>
            <a:r>
              <a:rPr lang="en-US" sz="1400" dirty="0" smtClean="0">
                <a:solidFill>
                  <a:srgbClr val="000000"/>
                </a:solidFill>
              </a:rPr>
              <a:t>checkbox.</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Apply to All</a:t>
            </a:r>
            <a:r>
              <a:rPr lang="en-US" sz="1400" b="1" dirty="0" smtClean="0">
                <a:solidFill>
                  <a:srgbClr val="000000"/>
                </a:solidFill>
              </a:rPr>
              <a:t> </a:t>
            </a:r>
            <a:r>
              <a:rPr lang="en-US" sz="1400" dirty="0" smtClean="0">
                <a:solidFill>
                  <a:srgbClr val="000000"/>
                </a:solidFill>
              </a:rPr>
              <a:t>button.</a:t>
            </a:r>
            <a:endParaRPr lang="en-US" sz="1400" dirty="0">
              <a:solidFill>
                <a:srgbClr val="000000"/>
              </a:solidFill>
            </a:endParaRPr>
          </a:p>
        </p:txBody>
      </p:sp>
    </p:spTree>
    <p:extLst>
      <p:ext uri="{BB962C8B-B14F-4D97-AF65-F5344CB8AC3E}">
        <p14:creationId xmlns:p14="http://schemas.microsoft.com/office/powerpoint/2010/main" val="1287146307"/>
      </p:ext>
    </p:extLst>
  </p:cSld>
  <p:clrMapOvr>
    <a:masterClrMapping/>
  </p:clrMapOvr>
  <p:timing>
    <p:tnLst>
      <p:par>
        <p:cTn id="1" dur="indefinite" restart="never" nodeType="tmRoot"/>
      </p:par>
    </p:tnLst>
  </p:timing>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pic>
        <p:nvPicPr>
          <p:cNvPr id="10" name="Picture 9"/>
          <p:cNvPicPr>
            <a:picLocks noChangeAspect="1"/>
          </p:cNvPicPr>
          <p:nvPr userDrawn="1"/>
        </p:nvPicPr>
        <p:blipFill>
          <a:blip r:embed="rId2" cstate="print"/>
          <a:stretch>
            <a:fillRect/>
          </a:stretch>
        </p:blipFill>
        <p:spPr>
          <a:xfrm>
            <a:off x="378979" y="2523277"/>
            <a:ext cx="2586158" cy="1220048"/>
          </a:xfrm>
          <a:prstGeom prst="rect">
            <a:avLst/>
          </a:prstGeom>
        </p:spPr>
      </p:pic>
    </p:spTree>
    <p:extLst>
      <p:ext uri="{BB962C8B-B14F-4D97-AF65-F5344CB8AC3E}">
        <p14:creationId xmlns:p14="http://schemas.microsoft.com/office/powerpoint/2010/main" val="115983791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9" name="Rectangle 8"/>
          <p:cNvSpPr/>
          <p:nvPr userDrawn="1"/>
        </p:nvSpPr>
        <p:spPr>
          <a:xfrm>
            <a:off x="3900856" y="6467127"/>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rgbClr val="637E8E"/>
                </a:solidFill>
              </a:rPr>
              <a:t>ISO-NE INTERNAL USE</a:t>
            </a:r>
            <a:endParaRPr lang="en-US" sz="800" b="1" dirty="0">
              <a:solidFill>
                <a:srgbClr val="637E8E"/>
              </a:solidFill>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8" name="Rectangle 7"/>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7"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796858002"/>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6" name="Picture 5" descr="ISO049-PowerPoint-d1-revised-03.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9308955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24015204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35645590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1740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440067089"/>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725413143"/>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21147390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15820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125092359"/>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40942015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34454515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32262922"/>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97158864"/>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2663472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40585938"/>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081340574"/>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752731105"/>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531686206"/>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906275085"/>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652089885"/>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82558709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65364571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443579111"/>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56103603"/>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555645075"/>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endParaRPr lang="en-US" dirty="0"/>
          </a:p>
        </p:txBody>
      </p:sp>
      <p:sp>
        <p:nvSpPr>
          <p:cNvPr id="6" name="Slide Number Placeholder 3"/>
          <p:cNvSpPr>
            <a:spLocks noGrp="1"/>
          </p:cNvSpPr>
          <p:nvPr>
            <p:ph type="sldNum" sz="quarter" idx="14"/>
          </p:nvPr>
        </p:nvSpPr>
        <p:spPr>
          <a:xfrm>
            <a:off x="8534400" y="6365882"/>
            <a:ext cx="381000" cy="263518"/>
          </a:xfr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282096514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1068" y="1037170"/>
            <a:ext cx="3063875" cy="960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userDrawn="1"/>
        </p:nvSpPr>
        <p:spPr>
          <a:xfrm>
            <a:off x="2988734" y="93133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0" name="Oval 9"/>
          <p:cNvSpPr/>
          <p:nvPr userDrawn="1"/>
        </p:nvSpPr>
        <p:spPr>
          <a:xfrm>
            <a:off x="464610" y="1257832"/>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11" name="Text Placeholder 8"/>
          <p:cNvSpPr txBox="1">
            <a:spLocks/>
          </p:cNvSpPr>
          <p:nvPr userDrawn="1"/>
        </p:nvSpPr>
        <p:spPr>
          <a:xfrm>
            <a:off x="787401" y="2032000"/>
            <a:ext cx="2759075"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View</a:t>
            </a:r>
            <a:r>
              <a:rPr lang="en-US" sz="1400" dirty="0" smtClean="0">
                <a:solidFill>
                  <a:srgbClr val="000000"/>
                </a:solidFill>
              </a:rPr>
              <a:t> tab</a:t>
            </a:r>
          </a:p>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Slide Master </a:t>
            </a:r>
            <a:r>
              <a:rPr lang="en-US" sz="1400" dirty="0" smtClean="0">
                <a:solidFill>
                  <a:srgbClr val="000000"/>
                </a:solidFill>
              </a:rPr>
              <a:t>button</a:t>
            </a:r>
            <a:endParaRPr lang="en-US" sz="1400" dirty="0">
              <a:solidFill>
                <a:srgbClr val="000000"/>
              </a:solidFill>
            </a:endParaRPr>
          </a:p>
        </p:txBody>
      </p:sp>
      <p:sp>
        <p:nvSpPr>
          <p:cNvPr id="12" name="Oval 11"/>
          <p:cNvSpPr/>
          <p:nvPr userDrawn="1"/>
        </p:nvSpPr>
        <p:spPr>
          <a:xfrm>
            <a:off x="584204" y="2065875"/>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3" name="Oval 12"/>
          <p:cNvSpPr/>
          <p:nvPr userDrawn="1"/>
        </p:nvSpPr>
        <p:spPr>
          <a:xfrm>
            <a:off x="584204" y="2434171"/>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pic>
        <p:nvPicPr>
          <p:cNvPr id="2050"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20510"/>
          <a:stretch/>
        </p:blipFill>
        <p:spPr bwMode="auto">
          <a:xfrm>
            <a:off x="464610" y="2827870"/>
            <a:ext cx="1676399" cy="126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Placeholder 8"/>
          <p:cNvSpPr txBox="1">
            <a:spLocks/>
          </p:cNvSpPr>
          <p:nvPr userDrawn="1"/>
        </p:nvSpPr>
        <p:spPr>
          <a:xfrm>
            <a:off x="2426230" y="2836596"/>
            <a:ext cx="1951038"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In the left-hand pane scroll up to the first and largest of the slides</a:t>
            </a:r>
            <a:endParaRPr lang="en-US" sz="1400" dirty="0">
              <a:solidFill>
                <a:srgbClr val="000000"/>
              </a:solidFill>
            </a:endParaRPr>
          </a:p>
        </p:txBody>
      </p:sp>
      <p:sp>
        <p:nvSpPr>
          <p:cNvPr id="17" name="Oval 16"/>
          <p:cNvSpPr/>
          <p:nvPr userDrawn="1"/>
        </p:nvSpPr>
        <p:spPr>
          <a:xfrm>
            <a:off x="2223033" y="2866234"/>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14" name="TextBox 13"/>
          <p:cNvSpPr txBox="1"/>
          <p:nvPr userDrawn="1"/>
        </p:nvSpPr>
        <p:spPr>
          <a:xfrm>
            <a:off x="279932" y="125581"/>
            <a:ext cx="4097336" cy="830997"/>
          </a:xfrm>
          <a:prstGeom prst="rect">
            <a:avLst/>
          </a:prstGeom>
          <a:noFill/>
        </p:spPr>
        <p:txBody>
          <a:bodyPr wrap="square" rtlCol="0">
            <a:spAutoFit/>
          </a:bodyPr>
          <a:lstStyle/>
          <a:p>
            <a:r>
              <a:rPr lang="en-US" sz="1600" dirty="0" smtClean="0">
                <a:solidFill>
                  <a:srgbClr val="000000"/>
                </a:solidFill>
              </a:rPr>
              <a:t>This template is intended for content considered </a:t>
            </a:r>
            <a:r>
              <a:rPr lang="en-US" sz="1600" b="1" dirty="0" smtClean="0">
                <a:solidFill>
                  <a:srgbClr val="000000"/>
                </a:solidFill>
              </a:rPr>
              <a:t>ISO-NE PUBLIC</a:t>
            </a:r>
            <a:r>
              <a:rPr lang="en-US" sz="1600" dirty="0" smtClean="0">
                <a:solidFill>
                  <a:srgbClr val="000000"/>
                </a:solidFill>
              </a:rPr>
              <a:t>. If at any point you need to change the label within the footer: </a:t>
            </a:r>
            <a:endParaRPr lang="en-US" sz="1600" dirty="0">
              <a:solidFill>
                <a:srgbClr val="000000"/>
              </a:solidFill>
            </a:endParaRPr>
          </a:p>
        </p:txBody>
      </p:sp>
      <p:sp>
        <p:nvSpPr>
          <p:cNvPr id="21" name="Text Placeholder 8"/>
          <p:cNvSpPr txBox="1">
            <a:spLocks/>
          </p:cNvSpPr>
          <p:nvPr userDrawn="1"/>
        </p:nvSpPr>
        <p:spPr>
          <a:xfrm>
            <a:off x="2421467" y="4233335"/>
            <a:ext cx="1955801"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Edit the footer to reflect the appropriate label </a:t>
            </a:r>
          </a:p>
          <a:p>
            <a:pPr marL="0" indent="0">
              <a:buFont typeface="Arial" pitchFamily="34" charset="0"/>
              <a:buNone/>
            </a:pPr>
            <a:endParaRPr lang="en-US" sz="1400" dirty="0">
              <a:solidFill>
                <a:srgbClr val="000000"/>
              </a:solidFill>
            </a:endParaRPr>
          </a:p>
        </p:txBody>
      </p:sp>
      <p:sp>
        <p:nvSpPr>
          <p:cNvPr id="22" name="Oval 21"/>
          <p:cNvSpPr/>
          <p:nvPr userDrawn="1"/>
        </p:nvSpPr>
        <p:spPr>
          <a:xfrm>
            <a:off x="2218270" y="42629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pic>
        <p:nvPicPr>
          <p:cNvPr id="2052" name="Picture 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95968" y="5071535"/>
            <a:ext cx="57150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 Placeholder 8"/>
          <p:cNvSpPr txBox="1">
            <a:spLocks/>
          </p:cNvSpPr>
          <p:nvPr userDrawn="1"/>
        </p:nvSpPr>
        <p:spPr>
          <a:xfrm>
            <a:off x="2422525" y="5071535"/>
            <a:ext cx="2030943"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On the </a:t>
            </a:r>
            <a:r>
              <a:rPr lang="en-US" sz="1400" i="1" dirty="0" smtClean="0">
                <a:solidFill>
                  <a:srgbClr val="000000"/>
                </a:solidFill>
              </a:rPr>
              <a:t>Slide Maste</a:t>
            </a:r>
            <a:r>
              <a:rPr lang="en-US" sz="1400" dirty="0" smtClean="0">
                <a:solidFill>
                  <a:srgbClr val="000000"/>
                </a:solidFill>
              </a:rPr>
              <a:t>r ribbon, click the </a:t>
            </a:r>
            <a:r>
              <a:rPr lang="en-US" sz="1400" b="1" i="1" dirty="0" smtClean="0">
                <a:solidFill>
                  <a:srgbClr val="000000"/>
                </a:solidFill>
              </a:rPr>
              <a:t>Close Master View</a:t>
            </a:r>
            <a:r>
              <a:rPr lang="en-US" sz="1400" dirty="0" smtClean="0">
                <a:solidFill>
                  <a:srgbClr val="000000"/>
                </a:solidFill>
              </a:rPr>
              <a:t> button</a:t>
            </a:r>
          </a:p>
          <a:p>
            <a:pPr marL="0" indent="0">
              <a:buFont typeface="Arial" pitchFamily="34" charset="0"/>
              <a:buNone/>
            </a:pPr>
            <a:endParaRPr lang="en-US" sz="1400" dirty="0">
              <a:solidFill>
                <a:srgbClr val="000000"/>
              </a:solidFill>
            </a:endParaRPr>
          </a:p>
        </p:txBody>
      </p:sp>
      <p:sp>
        <p:nvSpPr>
          <p:cNvPr id="25" name="Oval 24"/>
          <p:cNvSpPr/>
          <p:nvPr userDrawn="1"/>
        </p:nvSpPr>
        <p:spPr>
          <a:xfrm>
            <a:off x="2219328" y="51011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5</a:t>
            </a:r>
            <a:endParaRPr lang="en-US" sz="1200" b="1" dirty="0">
              <a:solidFill>
                <a:srgbClr val="FFFFFF"/>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7" name="Rectangle 26"/>
          <p:cNvSpPr/>
          <p:nvPr userDrawn="1"/>
        </p:nvSpPr>
        <p:spPr>
          <a:xfrm>
            <a:off x="4758268" y="125580"/>
            <a:ext cx="4267200" cy="61990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8" name="TextBox 27"/>
          <p:cNvSpPr txBox="1"/>
          <p:nvPr userDrawn="1"/>
        </p:nvSpPr>
        <p:spPr>
          <a:xfrm>
            <a:off x="186268" y="5862935"/>
            <a:ext cx="4360066" cy="461665"/>
          </a:xfrm>
          <a:prstGeom prst="rect">
            <a:avLst/>
          </a:prstGeom>
          <a:noFill/>
        </p:spPr>
        <p:txBody>
          <a:bodyPr wrap="square" rtlCol="0">
            <a:spAutoFit/>
          </a:bodyPr>
          <a:lstStyle/>
          <a:p>
            <a:r>
              <a:rPr lang="en-US" sz="1200" i="1" dirty="0" smtClean="0">
                <a:solidFill>
                  <a:srgbClr val="000000"/>
                </a:solidFill>
              </a:rPr>
              <a:t>Note: If using transitional slides, you must also locate these within the Slide Master and edit the footer label accordingly</a:t>
            </a:r>
            <a:endParaRPr lang="en-US" sz="1200" i="1" dirty="0">
              <a:solidFill>
                <a:srgbClr val="000000"/>
              </a:solidFill>
            </a:endParaRPr>
          </a:p>
        </p:txBody>
      </p:sp>
      <p:sp>
        <p:nvSpPr>
          <p:cNvPr id="30" name="TextBox 29"/>
          <p:cNvSpPr txBox="1"/>
          <p:nvPr userDrawn="1"/>
        </p:nvSpPr>
        <p:spPr>
          <a:xfrm>
            <a:off x="5029200" y="135466"/>
            <a:ext cx="3886200" cy="2487861"/>
          </a:xfrm>
          <a:prstGeom prst="rect">
            <a:avLst/>
          </a:prstGeom>
          <a:noFill/>
        </p:spPr>
        <p:txBody>
          <a:bodyPr wrap="square" rtlCol="0">
            <a:spAutoFit/>
          </a:bodyPr>
          <a:lstStyle/>
          <a:p>
            <a:r>
              <a:rPr lang="en-US" sz="1600" dirty="0" smtClean="0">
                <a:solidFill>
                  <a:srgbClr val="000000"/>
                </a:solidFill>
              </a:rPr>
              <a:t>This template contains a variety of slide options to support your presentation needs.  </a:t>
            </a:r>
          </a:p>
          <a:p>
            <a:endParaRPr lang="en-US" sz="1400" dirty="0" smtClean="0">
              <a:solidFill>
                <a:srgbClr val="000000"/>
              </a:solidFill>
            </a:endParaRPr>
          </a:p>
          <a:p>
            <a:r>
              <a:rPr lang="en-US" sz="1400" dirty="0" smtClean="0">
                <a:solidFill>
                  <a:srgbClr val="000000"/>
                </a:solidFill>
              </a:rPr>
              <a:t>To change a slide layout:</a:t>
            </a:r>
          </a:p>
          <a:p>
            <a:pPr lvl="1">
              <a:spcBef>
                <a:spcPts val="200"/>
              </a:spcBef>
              <a:spcAft>
                <a:spcPts val="200"/>
              </a:spcAft>
            </a:pPr>
            <a:r>
              <a:rPr lang="en-US" sz="1400" dirty="0" smtClean="0">
                <a:solidFill>
                  <a:srgbClr val="000000"/>
                </a:solidFill>
              </a:rPr>
              <a:t>Select the </a:t>
            </a:r>
            <a:r>
              <a:rPr lang="en-US" sz="1400" b="1" i="1" dirty="0" smtClean="0">
                <a:solidFill>
                  <a:srgbClr val="000000"/>
                </a:solidFill>
              </a:rPr>
              <a:t>slide</a:t>
            </a:r>
            <a:r>
              <a:rPr lang="en-US" sz="1400" dirty="0" smtClean="0">
                <a:solidFill>
                  <a:srgbClr val="000000"/>
                </a:solidFill>
              </a:rPr>
              <a:t> you wish to change.</a:t>
            </a:r>
          </a:p>
          <a:p>
            <a:pPr lvl="1">
              <a:spcBef>
                <a:spcPts val="200"/>
              </a:spcBef>
              <a:spcAft>
                <a:spcPts val="200"/>
              </a:spcAft>
            </a:pPr>
            <a:r>
              <a:rPr lang="en-US" sz="1400" dirty="0" smtClean="0">
                <a:solidFill>
                  <a:srgbClr val="000000"/>
                </a:solidFill>
              </a:rPr>
              <a:t>In the PowerPoint ribbon, click to view the </a:t>
            </a:r>
            <a:r>
              <a:rPr lang="en-US" sz="1400" b="1" i="1" dirty="0" smtClean="0">
                <a:solidFill>
                  <a:srgbClr val="000000"/>
                </a:solidFill>
              </a:rPr>
              <a:t>Home</a:t>
            </a:r>
            <a:r>
              <a:rPr lang="en-US" sz="1400" dirty="0" smtClean="0">
                <a:solidFill>
                  <a:srgbClr val="000000"/>
                </a:solidFill>
              </a:rPr>
              <a:t> tab.</a:t>
            </a:r>
          </a:p>
          <a:p>
            <a:pPr lvl="1">
              <a:spcBef>
                <a:spcPts val="200"/>
              </a:spcBef>
              <a:spcAft>
                <a:spcPts val="200"/>
              </a:spcAft>
            </a:pPr>
            <a:r>
              <a:rPr lang="en-US" sz="1400" dirty="0" smtClean="0">
                <a:solidFill>
                  <a:srgbClr val="000000"/>
                </a:solidFill>
              </a:rPr>
              <a:t>Click the </a:t>
            </a:r>
            <a:r>
              <a:rPr lang="en-US" sz="1400" b="1" i="1" dirty="0" smtClean="0">
                <a:solidFill>
                  <a:srgbClr val="000000"/>
                </a:solidFill>
              </a:rPr>
              <a:t>Layout</a:t>
            </a:r>
            <a:r>
              <a:rPr lang="en-US" sz="1400" dirty="0" smtClean="0">
                <a:solidFill>
                  <a:srgbClr val="000000"/>
                </a:solidFill>
              </a:rPr>
              <a:t> button.</a:t>
            </a:r>
          </a:p>
          <a:p>
            <a:pPr lvl="1">
              <a:spcBef>
                <a:spcPts val="200"/>
              </a:spcBef>
              <a:spcAft>
                <a:spcPts val="200"/>
              </a:spcAft>
            </a:pPr>
            <a:r>
              <a:rPr lang="en-US" sz="1400" dirty="0" smtClean="0">
                <a:solidFill>
                  <a:srgbClr val="000000"/>
                </a:solidFill>
              </a:rPr>
              <a:t>From the window of layout options that appears, choose the </a:t>
            </a:r>
            <a:r>
              <a:rPr lang="en-US" sz="1400" b="1" i="1" dirty="0" smtClean="0">
                <a:solidFill>
                  <a:srgbClr val="000000"/>
                </a:solidFill>
              </a:rPr>
              <a:t>desired layout</a:t>
            </a:r>
            <a:r>
              <a:rPr lang="en-US" sz="1400" dirty="0" smtClean="0">
                <a:solidFill>
                  <a:srgbClr val="000000"/>
                </a:solidFill>
              </a:rPr>
              <a:t>.</a:t>
            </a:r>
          </a:p>
        </p:txBody>
      </p:sp>
      <p:pic>
        <p:nvPicPr>
          <p:cNvPr id="1028" name="Picture 4"/>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249341" y="2891357"/>
            <a:ext cx="3632192" cy="174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4"/>
          <p:cNvSpPr/>
          <p:nvPr userDrawn="1"/>
        </p:nvSpPr>
        <p:spPr>
          <a:xfrm>
            <a:off x="5249342" y="14060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47" name="Oval 46"/>
          <p:cNvSpPr/>
          <p:nvPr userDrawn="1"/>
        </p:nvSpPr>
        <p:spPr>
          <a:xfrm>
            <a:off x="5249341" y="1866896"/>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48" name="Oval 47"/>
          <p:cNvSpPr/>
          <p:nvPr userDrawn="1"/>
        </p:nvSpPr>
        <p:spPr>
          <a:xfrm>
            <a:off x="5249342" y="21336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49" name="Oval 48"/>
          <p:cNvSpPr/>
          <p:nvPr userDrawn="1"/>
        </p:nvSpPr>
        <p:spPr>
          <a:xfrm>
            <a:off x="5249341" y="111019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50" name="Oval 49"/>
          <p:cNvSpPr/>
          <p:nvPr userDrawn="1"/>
        </p:nvSpPr>
        <p:spPr>
          <a:xfrm>
            <a:off x="5477942" y="27432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51" name="Oval 50"/>
          <p:cNvSpPr/>
          <p:nvPr userDrawn="1"/>
        </p:nvSpPr>
        <p:spPr>
          <a:xfrm>
            <a:off x="6400800" y="29419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52" name="Oval 51"/>
          <p:cNvSpPr/>
          <p:nvPr userDrawn="1"/>
        </p:nvSpPr>
        <p:spPr>
          <a:xfrm>
            <a:off x="7772400" y="394970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54" name="TextBox 53"/>
          <p:cNvSpPr txBox="1"/>
          <p:nvPr userDrawn="1"/>
        </p:nvSpPr>
        <p:spPr>
          <a:xfrm>
            <a:off x="5029200" y="4812695"/>
            <a:ext cx="3886200" cy="584775"/>
          </a:xfrm>
          <a:prstGeom prst="rect">
            <a:avLst/>
          </a:prstGeom>
          <a:noFill/>
        </p:spPr>
        <p:txBody>
          <a:bodyPr wrap="square" rtlCol="0">
            <a:spAutoFit/>
          </a:bodyPr>
          <a:lstStyle/>
          <a:p>
            <a:r>
              <a:rPr lang="en-US" sz="1600" dirty="0" smtClean="0">
                <a:solidFill>
                  <a:srgbClr val="000000"/>
                </a:solidFill>
              </a:rPr>
              <a:t>Note: these same layout options are available to you when inserting a new slide.</a:t>
            </a:r>
          </a:p>
        </p:txBody>
      </p:sp>
      <p:pic>
        <p:nvPicPr>
          <p:cNvPr id="1026"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25066" y="4179125"/>
            <a:ext cx="1736725"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44684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000000"/>
                </a:solidFill>
              </a:defRPr>
            </a:lvl1pPr>
          </a:lstStyle>
          <a:p>
            <a:fld id="{10C7F894-2A36-495D-AB7C-1055F7AC0F9D}" type="slidenum">
              <a:rPr lang="en-US" smtClean="0"/>
              <a:pPr/>
              <a:t>‹#›</a:t>
            </a:fld>
            <a:endParaRPr lang="en-US" dirty="0"/>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9" name="Rectangle 28"/>
          <p:cNvSpPr/>
          <p:nvPr userDrawn="1"/>
        </p:nvSpPr>
        <p:spPr>
          <a:xfrm>
            <a:off x="4758268" y="125581"/>
            <a:ext cx="42672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30" name="TextBox 29"/>
          <p:cNvSpPr txBox="1"/>
          <p:nvPr userDrawn="1"/>
        </p:nvSpPr>
        <p:spPr>
          <a:xfrm>
            <a:off x="152400" y="135466"/>
            <a:ext cx="2628900" cy="954107"/>
          </a:xfrm>
          <a:prstGeom prst="rect">
            <a:avLst/>
          </a:prstGeom>
          <a:noFill/>
        </p:spPr>
        <p:txBody>
          <a:bodyPr wrap="square" rtlCol="0">
            <a:spAutoFit/>
          </a:bodyPr>
          <a:lstStyle/>
          <a:p>
            <a:r>
              <a:rPr lang="en-US" sz="1400" dirty="0" smtClean="0">
                <a:solidFill>
                  <a:srgbClr val="000000"/>
                </a:solidFill>
              </a:rPr>
              <a:t>This template contains approved ISO-NE colors, which can be accessed from any color palette (e.g., font color, shape fill):</a:t>
            </a:r>
            <a:endParaRPr lang="en-US" sz="1400" dirty="0">
              <a:solidFill>
                <a:srgbClr val="000000"/>
              </a:solidFill>
            </a:endParaRPr>
          </a:p>
        </p:txBody>
      </p:sp>
      <p:sp>
        <p:nvSpPr>
          <p:cNvPr id="42" name="TextBox 41"/>
          <p:cNvSpPr txBox="1"/>
          <p:nvPr userDrawn="1"/>
        </p:nvSpPr>
        <p:spPr>
          <a:xfrm>
            <a:off x="4851402" y="152400"/>
            <a:ext cx="4097336" cy="923330"/>
          </a:xfrm>
          <a:prstGeom prst="rect">
            <a:avLst/>
          </a:prstGeom>
          <a:noFill/>
        </p:spPr>
        <p:txBody>
          <a:bodyPr wrap="square" rtlCol="0">
            <a:spAutoFit/>
          </a:bodyPr>
          <a:lstStyle/>
          <a:p>
            <a:r>
              <a:rPr lang="en-US" dirty="0" smtClean="0">
                <a:solidFill>
                  <a:srgbClr val="000000"/>
                </a:solidFill>
              </a:rPr>
              <a:t>This template contains approved font size and style which will be automatically applied. </a:t>
            </a:r>
            <a:endParaRPr lang="en-US" dirty="0">
              <a:solidFill>
                <a:srgbClr val="000000"/>
              </a:solidFill>
            </a:endParaRPr>
          </a:p>
        </p:txBody>
      </p:sp>
      <p:sp>
        <p:nvSpPr>
          <p:cNvPr id="43" name="TextBox 42"/>
          <p:cNvSpPr txBox="1"/>
          <p:nvPr userDrawn="1"/>
        </p:nvSpPr>
        <p:spPr>
          <a:xfrm>
            <a:off x="4969937" y="1143000"/>
            <a:ext cx="4038070" cy="2438400"/>
          </a:xfrm>
          <a:prstGeom prst="rect">
            <a:avLst/>
          </a:prstGeom>
          <a:noFill/>
        </p:spPr>
        <p:txBody>
          <a:bodyPr wrap="none" rtlCol="0">
            <a:noAutofit/>
          </a:bodyPr>
          <a:lstStyle/>
          <a:p>
            <a:pPr algn="r">
              <a:spcBef>
                <a:spcPts val="600"/>
              </a:spcBef>
            </a:pPr>
            <a:r>
              <a:rPr lang="en-US" sz="2800" b="1" dirty="0" smtClean="0">
                <a:solidFill>
                  <a:srgbClr val="000000"/>
                </a:solidFill>
              </a:rPr>
              <a:t>Slide Title – Calibri 28</a:t>
            </a:r>
          </a:p>
          <a:p>
            <a:pPr algn="r">
              <a:spcBef>
                <a:spcPts val="600"/>
              </a:spcBef>
            </a:pPr>
            <a:r>
              <a:rPr lang="en-US" sz="2400" dirty="0" smtClean="0">
                <a:solidFill>
                  <a:srgbClr val="000000"/>
                </a:solidFill>
              </a:rPr>
              <a:t>Content Title/Bullet 1 – Calibri 24</a:t>
            </a:r>
            <a:endParaRPr lang="en-US" dirty="0" smtClean="0">
              <a:solidFill>
                <a:srgbClr val="000000"/>
              </a:solidFill>
            </a:endParaRPr>
          </a:p>
          <a:p>
            <a:pPr algn="r">
              <a:spcBef>
                <a:spcPts val="600"/>
              </a:spcBef>
            </a:pPr>
            <a:r>
              <a:rPr lang="en-US" sz="2000" dirty="0" smtClean="0">
                <a:solidFill>
                  <a:srgbClr val="000000"/>
                </a:solidFill>
              </a:rPr>
              <a:t>Content Text/Bullet 2 – Calibri 20</a:t>
            </a:r>
            <a:endParaRPr lang="en-US" dirty="0" smtClean="0">
              <a:solidFill>
                <a:srgbClr val="000000"/>
              </a:solidFill>
            </a:endParaRPr>
          </a:p>
          <a:p>
            <a:pPr algn="r">
              <a:spcBef>
                <a:spcPts val="600"/>
              </a:spcBef>
            </a:pPr>
            <a:r>
              <a:rPr lang="en-US" dirty="0" smtClean="0">
                <a:solidFill>
                  <a:srgbClr val="000000"/>
                </a:solidFill>
              </a:rPr>
              <a:t>Chart Content/Bullet 3 – Calibri18</a:t>
            </a:r>
          </a:p>
          <a:p>
            <a:pPr algn="r">
              <a:spcBef>
                <a:spcPts val="600"/>
              </a:spcBef>
            </a:pPr>
            <a:r>
              <a:rPr lang="en-US" sz="1600" dirty="0" smtClean="0">
                <a:solidFill>
                  <a:srgbClr val="000000"/>
                </a:solidFill>
              </a:rPr>
              <a:t>Bullet 4 &amp; Bullet 5 – Calibri 16</a:t>
            </a:r>
            <a:endParaRPr lang="en-US" dirty="0" smtClean="0">
              <a:solidFill>
                <a:srgbClr val="000000"/>
              </a:solidFill>
            </a:endParaRPr>
          </a:p>
          <a:p>
            <a:pPr algn="r">
              <a:spcBef>
                <a:spcPts val="600"/>
              </a:spcBef>
            </a:pPr>
            <a:r>
              <a:rPr lang="en-US" sz="1600" dirty="0" smtClean="0">
                <a:solidFill>
                  <a:srgbClr val="000000"/>
                </a:solidFill>
              </a:rPr>
              <a:t>Slide Number – Calibri 14</a:t>
            </a:r>
          </a:p>
          <a:p>
            <a:pPr algn="r">
              <a:spcBef>
                <a:spcPts val="600"/>
              </a:spcBef>
            </a:pPr>
            <a:endParaRPr lang="en-US" sz="1600" dirty="0" smtClean="0">
              <a:solidFill>
                <a:srgbClr val="000000"/>
              </a:solidFill>
            </a:endParaRPr>
          </a:p>
        </p:txBody>
      </p:sp>
      <p:pic>
        <p:nvPicPr>
          <p:cNvPr id="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768600" y="330200"/>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userDrawn="1"/>
        </p:nvSpPr>
        <p:spPr>
          <a:xfrm>
            <a:off x="4876800" y="3581400"/>
            <a:ext cx="4191000" cy="923330"/>
          </a:xfrm>
          <a:prstGeom prst="rect">
            <a:avLst/>
          </a:prstGeom>
        </p:spPr>
        <p:txBody>
          <a:bodyPr wrap="square">
            <a:spAutoFit/>
          </a:bodyPr>
          <a:lstStyle/>
          <a:p>
            <a:pPr>
              <a:spcBef>
                <a:spcPts val="600"/>
              </a:spcBef>
            </a:pPr>
            <a:r>
              <a:rPr lang="en-US" dirty="0" smtClean="0">
                <a:solidFill>
                  <a:srgbClr val="000000"/>
                </a:solidFill>
              </a:rPr>
              <a:t>Font within the presentation will appear black by default, but may be changed to ISO gray if desired.</a:t>
            </a:r>
            <a:endParaRPr lang="en-US" dirty="0">
              <a:solidFill>
                <a:srgbClr val="000000"/>
              </a:solidFill>
            </a:endParaRPr>
          </a:p>
        </p:txBody>
      </p:sp>
      <p:graphicFrame>
        <p:nvGraphicFramePr>
          <p:cNvPr id="12" name="Table 11"/>
          <p:cNvGraphicFramePr>
            <a:graphicFrameLocks noGrp="1"/>
          </p:cNvGraphicFramePr>
          <p:nvPr userDrawn="1">
            <p:extLst>
              <p:ext uri="{D42A27DB-BD31-4B8C-83A1-F6EECF244321}">
                <p14:modId xmlns:p14="http://schemas.microsoft.com/office/powerpoint/2010/main" val="1521589139"/>
              </p:ext>
            </p:extLst>
          </p:nvPr>
        </p:nvGraphicFramePr>
        <p:xfrm>
          <a:off x="228600" y="1092200"/>
          <a:ext cx="4165068" cy="5212080"/>
        </p:xfrm>
        <a:graphic>
          <a:graphicData uri="http://schemas.openxmlformats.org/drawingml/2006/table">
            <a:tbl>
              <a:tblPr firstRow="1" bandRow="1">
                <a:tableStyleId>{7E9639D4-E3E2-4D34-9284-5A2195B3D0D7}</a:tableStyleId>
              </a:tblPr>
              <a:tblGrid>
                <a:gridCol w="812268">
                  <a:extLst>
                    <a:ext uri="{9D8B030D-6E8A-4147-A177-3AD203B41FA5}">
                      <a16:colId xmlns:a16="http://schemas.microsoft.com/office/drawing/2014/main" val="20000"/>
                    </a:ext>
                  </a:extLst>
                </a:gridCol>
                <a:gridCol w="106679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0">
                <a:tc>
                  <a:txBody>
                    <a:bodyPr/>
                    <a:lstStyle/>
                    <a:p>
                      <a:pPr algn="l"/>
                      <a:r>
                        <a:rPr lang="en-US" sz="1400" dirty="0" smtClean="0"/>
                        <a:t>Color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RGB Value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Description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23.149.210</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Blue: Use as primary color for headers and accents</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251.185.47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Yellow: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246.137.32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Orange: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236.51.37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Red: Use as an accent color</a:t>
                      </a:r>
                    </a:p>
                    <a:p>
                      <a:pPr algn="l"/>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180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133.85.161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Purple: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119.189.42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Green: Use as an accent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109.207.246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Light Blue: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30.106.154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a:t>
                      </a:r>
                      <a:r>
                        <a:rPr lang="en-US" sz="1200" b="0" kern="1200" baseline="0" dirty="0" smtClean="0">
                          <a:solidFill>
                            <a:srgbClr val="000000"/>
                          </a:solidFill>
                          <a:latin typeface="+mn-lt"/>
                          <a:ea typeface="+mn-ea"/>
                          <a:cs typeface="+mn-cs"/>
                        </a:rPr>
                        <a:t> Dark Blue: </a:t>
                      </a:r>
                      <a:r>
                        <a:rPr lang="en-US" sz="1200" b="0" kern="1200" dirty="0" smtClean="0">
                          <a:solidFill>
                            <a:srgbClr val="000000"/>
                          </a:solidFill>
                          <a:latin typeface="+mn-lt"/>
                          <a:ea typeface="+mn-ea"/>
                          <a:cs typeface="+mn-cs"/>
                        </a:rPr>
                        <a:t>Use as an accent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98.119.127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Gray: Use as a secondary font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l"/>
                      <a:r>
                        <a:rPr lang="en-US" sz="1200" dirty="0" smtClean="0">
                          <a:solidFill>
                            <a:srgbClr val="000000"/>
                          </a:solidFill>
                        </a:rPr>
                        <a:t>0.0.0</a:t>
                      </a:r>
                      <a:endParaRPr lang="en-US" sz="12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Black: Use as a primary font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l"/>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200" b="0" kern="1200" dirty="0" smtClean="0">
                          <a:solidFill>
                            <a:srgbClr val="000000"/>
                          </a:solidFill>
                          <a:latin typeface="+mn-lt"/>
                          <a:ea typeface="+mn-ea"/>
                          <a:cs typeface="+mn-cs"/>
                        </a:rPr>
                        <a:t>255.255.255</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200" b="0" kern="1200" dirty="0" smtClean="0">
                          <a:solidFill>
                            <a:srgbClr val="000000"/>
                          </a:solidFill>
                          <a:latin typeface="+mn-lt"/>
                          <a:ea typeface="+mn-ea"/>
                          <a:cs typeface="+mn-cs"/>
                        </a:rPr>
                        <a:t>White: Use as needed</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2061455"/>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5410200" y="6172200"/>
            <a:ext cx="3155950" cy="517525"/>
          </a:xfrm>
          <a:prstGeom prst="rect">
            <a:avLst/>
          </a:prstGeom>
        </p:spPr>
        <p:txBody>
          <a:bodyPr/>
          <a:lstStyle>
            <a:lvl1pPr>
              <a:defRPr sz="800">
                <a:cs typeface="Arial" charset="0"/>
              </a:defRPr>
            </a:lvl1pPr>
          </a:lstStyle>
          <a:p>
            <a:pPr>
              <a:defRPr/>
            </a:pPr>
            <a:endParaRPr lang="en-US" dirty="0">
              <a:solidFill>
                <a:srgbClr val="62777F"/>
              </a:solidFill>
            </a:endParaRPr>
          </a:p>
        </p:txBody>
      </p:sp>
      <p:sp>
        <p:nvSpPr>
          <p:cNvPr id="4" name="Rectangle 6"/>
          <p:cNvSpPr>
            <a:spLocks noGrp="1" noChangeArrowheads="1"/>
          </p:cNvSpPr>
          <p:nvPr>
            <p:ph type="sldNum" sz="quarter" idx="11"/>
          </p:nvPr>
        </p:nvSpPr>
        <p:spPr/>
        <p:txBody>
          <a:bodyPr/>
          <a:lstStyle>
            <a:lvl1pPr>
              <a:defRPr/>
            </a:lvl1pPr>
          </a:lstStyle>
          <a:p>
            <a:pPr>
              <a:defRPr/>
            </a:pPr>
            <a:fld id="{1BF6EE6D-252E-4469-A765-D1D49A88FFB7}" type="slidenum">
              <a:rPr lang="en-US">
                <a:solidFill>
                  <a:srgbClr val="62777F"/>
                </a:solidFill>
              </a:rPr>
              <a:pPr>
                <a:defRPr/>
              </a:pPr>
              <a:t>‹#›</a:t>
            </a:fld>
            <a:endParaRPr lang="en-US" dirty="0">
              <a:solidFill>
                <a:srgbClr val="62777F"/>
              </a:solidFill>
            </a:endParaRPr>
          </a:p>
        </p:txBody>
      </p:sp>
    </p:spTree>
    <p:extLst>
      <p:ext uri="{BB962C8B-B14F-4D97-AF65-F5344CB8AC3E}">
        <p14:creationId xmlns:p14="http://schemas.microsoft.com/office/powerpoint/2010/main" val="31914485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6553200" y="6264275"/>
            <a:ext cx="2012950" cy="517525"/>
          </a:xfrm>
          <a:prstGeom prst="rect">
            <a:avLst/>
          </a:prstGeom>
          <a:ln/>
        </p:spPr>
        <p:txBody>
          <a:bodyPr/>
          <a:lstStyle>
            <a:lvl1pPr>
              <a:defRPr/>
            </a:lvl1pPr>
          </a:lstStyle>
          <a:p>
            <a:pPr>
              <a:defRPr/>
            </a:pPr>
            <a:endParaRPr lang="en-US" sz="800" dirty="0">
              <a:solidFill>
                <a:srgbClr val="62777F"/>
              </a:solidFill>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EB81467F-DCE9-426F-8D31-C4843A4DBA22}" type="slidenum">
              <a:rPr lang="en-US">
                <a:solidFill>
                  <a:srgbClr val="62777F"/>
                </a:solidFill>
              </a:rPr>
              <a:pPr>
                <a:defRPr/>
              </a:pPr>
              <a:t>‹#›</a:t>
            </a:fld>
            <a:endParaRPr lang="en-US" dirty="0">
              <a:solidFill>
                <a:srgbClr val="62777F"/>
              </a:solidFill>
            </a:endParaRPr>
          </a:p>
        </p:txBody>
      </p:sp>
    </p:spTree>
    <p:extLst>
      <p:ext uri="{BB962C8B-B14F-4D97-AF65-F5344CB8AC3E}">
        <p14:creationId xmlns:p14="http://schemas.microsoft.com/office/powerpoint/2010/main" val="12509711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353762039"/>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7" name="Rectangle 1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074747325"/>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836442824"/>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42863874"/>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78863034"/>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21065912"/>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367583114"/>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297294"/>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373625500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4519212"/>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264969344"/>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46854549"/>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22770778"/>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2810741"/>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52835097"/>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317294502"/>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770107461"/>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009422357"/>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62160959"/>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86353836"/>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155989726"/>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407903846"/>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514436934"/>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366954231"/>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96197087"/>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331386340"/>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226538159"/>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631216621"/>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6553200" y="6264275"/>
            <a:ext cx="2012950" cy="517525"/>
          </a:xfrm>
          <a:prstGeom prst="rect">
            <a:avLst/>
          </a:prstGeom>
          <a:ln/>
        </p:spPr>
        <p:txBody>
          <a:bodyPr/>
          <a:lstStyle>
            <a:lvl1pPr>
              <a:defRPr/>
            </a:lvl1pPr>
          </a:lstStyle>
          <a:p>
            <a:pPr>
              <a:defRPr/>
            </a:pPr>
            <a:endParaRPr lang="en-US" sz="800" dirty="0">
              <a:solidFill>
                <a:srgbClr val="62777F"/>
              </a:solidFill>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EB81467F-DCE9-426F-8D31-C4843A4DBA22}" type="slidenum">
              <a:rPr lang="en-US">
                <a:solidFill>
                  <a:srgbClr val="62777F"/>
                </a:solidFill>
              </a:rPr>
              <a:pPr>
                <a:defRPr/>
              </a:pPr>
              <a:t>‹#›</a:t>
            </a:fld>
            <a:endParaRPr lang="en-US" dirty="0">
              <a:solidFill>
                <a:srgbClr val="62777F"/>
              </a:solidFill>
            </a:endParaRPr>
          </a:p>
        </p:txBody>
      </p:sp>
    </p:spTree>
    <p:extLst>
      <p:ext uri="{BB962C8B-B14F-4D97-AF65-F5344CB8AC3E}">
        <p14:creationId xmlns:p14="http://schemas.microsoft.com/office/powerpoint/2010/main" val="308697091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680369102"/>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9" name="Rectangle 8"/>
          <p:cNvSpPr/>
          <p:nvPr userDrawn="1"/>
        </p:nvSpPr>
        <p:spPr>
          <a:xfrm>
            <a:off x="3900856" y="6467127"/>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rgbClr val="637E8E"/>
                </a:solidFill>
              </a:rPr>
              <a:t>ISO-NE INTERNAL USE</a:t>
            </a:r>
            <a:endParaRPr lang="en-US" sz="800" b="1" dirty="0">
              <a:solidFill>
                <a:srgbClr val="637E8E"/>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8" name="Rectangle 7"/>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7"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endParaRPr lang="en-US" dirty="0">
              <a:solidFill>
                <a:srgbClr val="62777F"/>
              </a:solidFill>
            </a:endParaRPr>
          </a:p>
        </p:txBody>
      </p:sp>
    </p:spTree>
    <p:extLst>
      <p:ext uri="{BB962C8B-B14F-4D97-AF65-F5344CB8AC3E}">
        <p14:creationId xmlns:p14="http://schemas.microsoft.com/office/powerpoint/2010/main" val="2386036940"/>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6" name="Picture 5"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81217990"/>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662345767"/>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endParaRPr lang="en-US" dirty="0">
              <a:solidFill>
                <a:srgbClr val="62777F"/>
              </a:solidFill>
            </a:endParaRPr>
          </a:p>
        </p:txBody>
      </p:sp>
    </p:spTree>
    <p:extLst>
      <p:ext uri="{BB962C8B-B14F-4D97-AF65-F5344CB8AC3E}">
        <p14:creationId xmlns:p14="http://schemas.microsoft.com/office/powerpoint/2010/main" val="950656621"/>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a:solidFill>
                  <a:schemeClr val="tx1"/>
                </a:solidFill>
              </a:defRPr>
            </a:lvl1pPr>
          </a:lstStyle>
          <a:p>
            <a:r>
              <a:rPr lang="en-US" dirty="0" smtClean="0">
                <a:solidFill>
                  <a:srgbClr val="62777F"/>
                </a:solidFill>
              </a:rPr>
              <a:t>1</a:t>
            </a:r>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dirty="0"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46441161"/>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285316672"/>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993880139"/>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8928800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8788984"/>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088108094"/>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046116157"/>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521794453"/>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601439"/>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92952286"/>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708839101"/>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41476132"/>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672939092"/>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74845438"/>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313661112"/>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04407557"/>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75807529"/>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98072458"/>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859275864"/>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162633104"/>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055309377"/>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660848811"/>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endParaRPr lang="en-US" dirty="0"/>
          </a:p>
        </p:txBody>
      </p:sp>
      <p:sp>
        <p:nvSpPr>
          <p:cNvPr id="6" name="Slide Number Placeholder 3"/>
          <p:cNvSpPr>
            <a:spLocks noGrp="1"/>
          </p:cNvSpPr>
          <p:nvPr>
            <p:ph type="sldNum" sz="quarter" idx="14"/>
          </p:nvPr>
        </p:nvSpPr>
        <p:spPr>
          <a:xfrm>
            <a:off x="8534400" y="6365882"/>
            <a:ext cx="381000" cy="263518"/>
          </a:xfr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769191090"/>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1068" y="1037170"/>
            <a:ext cx="3063875" cy="960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userDrawn="1"/>
        </p:nvSpPr>
        <p:spPr>
          <a:xfrm>
            <a:off x="2988734" y="93133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0" name="Oval 9"/>
          <p:cNvSpPr/>
          <p:nvPr userDrawn="1"/>
        </p:nvSpPr>
        <p:spPr>
          <a:xfrm>
            <a:off x="464610" y="1257832"/>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11" name="Text Placeholder 8"/>
          <p:cNvSpPr txBox="1">
            <a:spLocks/>
          </p:cNvSpPr>
          <p:nvPr userDrawn="1"/>
        </p:nvSpPr>
        <p:spPr>
          <a:xfrm>
            <a:off x="787401" y="2032000"/>
            <a:ext cx="2759075"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View</a:t>
            </a:r>
            <a:r>
              <a:rPr lang="en-US" sz="1400" dirty="0" smtClean="0">
                <a:solidFill>
                  <a:srgbClr val="000000"/>
                </a:solidFill>
              </a:rPr>
              <a:t> tab</a:t>
            </a:r>
          </a:p>
          <a:p>
            <a:pPr marL="0" indent="0">
              <a:buFont typeface="Arial" pitchFamily="34" charset="0"/>
              <a:buNone/>
            </a:pPr>
            <a:r>
              <a:rPr lang="en-US" sz="1400" dirty="0" smtClean="0">
                <a:solidFill>
                  <a:srgbClr val="000000"/>
                </a:solidFill>
              </a:rPr>
              <a:t>Click the </a:t>
            </a:r>
            <a:r>
              <a:rPr lang="en-US" sz="1400" b="1" i="1" dirty="0" smtClean="0">
                <a:solidFill>
                  <a:srgbClr val="000000"/>
                </a:solidFill>
              </a:rPr>
              <a:t>Slide Master </a:t>
            </a:r>
            <a:r>
              <a:rPr lang="en-US" sz="1400" dirty="0" smtClean="0">
                <a:solidFill>
                  <a:srgbClr val="000000"/>
                </a:solidFill>
              </a:rPr>
              <a:t>button</a:t>
            </a:r>
            <a:endParaRPr lang="en-US" sz="1400" dirty="0">
              <a:solidFill>
                <a:srgbClr val="000000"/>
              </a:solidFill>
            </a:endParaRPr>
          </a:p>
        </p:txBody>
      </p:sp>
      <p:sp>
        <p:nvSpPr>
          <p:cNvPr id="12" name="Oval 11"/>
          <p:cNvSpPr/>
          <p:nvPr userDrawn="1"/>
        </p:nvSpPr>
        <p:spPr>
          <a:xfrm>
            <a:off x="584204" y="2065875"/>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13" name="Oval 12"/>
          <p:cNvSpPr/>
          <p:nvPr userDrawn="1"/>
        </p:nvSpPr>
        <p:spPr>
          <a:xfrm>
            <a:off x="584204" y="2434171"/>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pic>
        <p:nvPicPr>
          <p:cNvPr id="2050"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20510"/>
          <a:stretch/>
        </p:blipFill>
        <p:spPr bwMode="auto">
          <a:xfrm>
            <a:off x="464610" y="2827870"/>
            <a:ext cx="1676399" cy="1267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Placeholder 8"/>
          <p:cNvSpPr txBox="1">
            <a:spLocks/>
          </p:cNvSpPr>
          <p:nvPr userDrawn="1"/>
        </p:nvSpPr>
        <p:spPr>
          <a:xfrm>
            <a:off x="2426230" y="2836596"/>
            <a:ext cx="1951038"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In the left-hand pane scroll up to the first and largest of the slides</a:t>
            </a:r>
            <a:endParaRPr lang="en-US" sz="1400" dirty="0">
              <a:solidFill>
                <a:srgbClr val="000000"/>
              </a:solidFill>
            </a:endParaRPr>
          </a:p>
        </p:txBody>
      </p:sp>
      <p:sp>
        <p:nvSpPr>
          <p:cNvPr id="17" name="Oval 16"/>
          <p:cNvSpPr/>
          <p:nvPr userDrawn="1"/>
        </p:nvSpPr>
        <p:spPr>
          <a:xfrm>
            <a:off x="2223033" y="2866234"/>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14" name="TextBox 13"/>
          <p:cNvSpPr txBox="1"/>
          <p:nvPr userDrawn="1"/>
        </p:nvSpPr>
        <p:spPr>
          <a:xfrm>
            <a:off x="279932" y="125581"/>
            <a:ext cx="4097336" cy="830997"/>
          </a:xfrm>
          <a:prstGeom prst="rect">
            <a:avLst/>
          </a:prstGeom>
          <a:noFill/>
        </p:spPr>
        <p:txBody>
          <a:bodyPr wrap="square" rtlCol="0">
            <a:spAutoFit/>
          </a:bodyPr>
          <a:lstStyle/>
          <a:p>
            <a:r>
              <a:rPr lang="en-US" sz="1600" dirty="0" smtClean="0">
                <a:solidFill>
                  <a:srgbClr val="000000"/>
                </a:solidFill>
              </a:rPr>
              <a:t>This template is intended for content considered </a:t>
            </a:r>
            <a:r>
              <a:rPr lang="en-US" sz="1600" b="1" dirty="0" smtClean="0">
                <a:solidFill>
                  <a:srgbClr val="000000"/>
                </a:solidFill>
              </a:rPr>
              <a:t>ISO-NE PUBLIC</a:t>
            </a:r>
            <a:r>
              <a:rPr lang="en-US" sz="1600" dirty="0" smtClean="0">
                <a:solidFill>
                  <a:srgbClr val="000000"/>
                </a:solidFill>
              </a:rPr>
              <a:t>. If at any point you need to change the label within the footer: </a:t>
            </a:r>
            <a:endParaRPr lang="en-US" sz="1600" dirty="0">
              <a:solidFill>
                <a:srgbClr val="000000"/>
              </a:solidFill>
            </a:endParaRPr>
          </a:p>
        </p:txBody>
      </p:sp>
      <p:sp>
        <p:nvSpPr>
          <p:cNvPr id="21" name="Text Placeholder 8"/>
          <p:cNvSpPr txBox="1">
            <a:spLocks/>
          </p:cNvSpPr>
          <p:nvPr userDrawn="1"/>
        </p:nvSpPr>
        <p:spPr>
          <a:xfrm>
            <a:off x="2421467" y="4233335"/>
            <a:ext cx="1955801"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Edit the footer to reflect the appropriate label </a:t>
            </a:r>
          </a:p>
          <a:p>
            <a:pPr marL="0" indent="0">
              <a:buFont typeface="Arial" pitchFamily="34" charset="0"/>
              <a:buNone/>
            </a:pPr>
            <a:endParaRPr lang="en-US" sz="1400" dirty="0">
              <a:solidFill>
                <a:srgbClr val="000000"/>
              </a:solidFill>
            </a:endParaRPr>
          </a:p>
        </p:txBody>
      </p:sp>
      <p:sp>
        <p:nvSpPr>
          <p:cNvPr id="22" name="Oval 21"/>
          <p:cNvSpPr/>
          <p:nvPr userDrawn="1"/>
        </p:nvSpPr>
        <p:spPr>
          <a:xfrm>
            <a:off x="2218270" y="42629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pic>
        <p:nvPicPr>
          <p:cNvPr id="2052"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595968" y="5071535"/>
            <a:ext cx="57150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 Placeholder 8"/>
          <p:cNvSpPr txBox="1">
            <a:spLocks/>
          </p:cNvSpPr>
          <p:nvPr userDrawn="1"/>
        </p:nvSpPr>
        <p:spPr>
          <a:xfrm>
            <a:off x="2422525" y="5071535"/>
            <a:ext cx="2030943" cy="8382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400" kern="1200" baseline="0">
                <a:solidFill>
                  <a:srgbClr val="595959"/>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595959"/>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595959"/>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000000"/>
                </a:solidFill>
              </a:rPr>
              <a:t>On the </a:t>
            </a:r>
            <a:r>
              <a:rPr lang="en-US" sz="1400" i="1" dirty="0" smtClean="0">
                <a:solidFill>
                  <a:srgbClr val="000000"/>
                </a:solidFill>
              </a:rPr>
              <a:t>Slide Maste</a:t>
            </a:r>
            <a:r>
              <a:rPr lang="en-US" sz="1400" dirty="0" smtClean="0">
                <a:solidFill>
                  <a:srgbClr val="000000"/>
                </a:solidFill>
              </a:rPr>
              <a:t>r ribbon, click the </a:t>
            </a:r>
            <a:r>
              <a:rPr lang="en-US" sz="1400" b="1" i="1" dirty="0" smtClean="0">
                <a:solidFill>
                  <a:srgbClr val="000000"/>
                </a:solidFill>
              </a:rPr>
              <a:t>Close Master View</a:t>
            </a:r>
            <a:r>
              <a:rPr lang="en-US" sz="1400" dirty="0" smtClean="0">
                <a:solidFill>
                  <a:srgbClr val="000000"/>
                </a:solidFill>
              </a:rPr>
              <a:t> button</a:t>
            </a:r>
          </a:p>
          <a:p>
            <a:pPr marL="0" indent="0">
              <a:buFont typeface="Arial" pitchFamily="34" charset="0"/>
              <a:buNone/>
            </a:pPr>
            <a:endParaRPr lang="en-US" sz="1400" dirty="0">
              <a:solidFill>
                <a:srgbClr val="000000"/>
              </a:solidFill>
            </a:endParaRPr>
          </a:p>
        </p:txBody>
      </p:sp>
      <p:sp>
        <p:nvSpPr>
          <p:cNvPr id="25" name="Oval 24"/>
          <p:cNvSpPr/>
          <p:nvPr userDrawn="1"/>
        </p:nvSpPr>
        <p:spPr>
          <a:xfrm>
            <a:off x="2219328" y="510117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5</a:t>
            </a:r>
            <a:endParaRPr lang="en-US" sz="1200" b="1" dirty="0">
              <a:solidFill>
                <a:srgbClr val="FFFFFF"/>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7" name="Rectangle 26"/>
          <p:cNvSpPr/>
          <p:nvPr userDrawn="1"/>
        </p:nvSpPr>
        <p:spPr>
          <a:xfrm>
            <a:off x="4758268" y="125580"/>
            <a:ext cx="4267200" cy="61990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28" name="TextBox 27"/>
          <p:cNvSpPr txBox="1"/>
          <p:nvPr userDrawn="1"/>
        </p:nvSpPr>
        <p:spPr>
          <a:xfrm>
            <a:off x="186268" y="5862935"/>
            <a:ext cx="4360066" cy="461665"/>
          </a:xfrm>
          <a:prstGeom prst="rect">
            <a:avLst/>
          </a:prstGeom>
          <a:noFill/>
        </p:spPr>
        <p:txBody>
          <a:bodyPr wrap="square" rtlCol="0">
            <a:spAutoFit/>
          </a:bodyPr>
          <a:lstStyle/>
          <a:p>
            <a:r>
              <a:rPr lang="en-US" sz="1200" i="1" dirty="0" smtClean="0">
                <a:solidFill>
                  <a:srgbClr val="000000"/>
                </a:solidFill>
              </a:rPr>
              <a:t>Note: If using transitional slides, you must also locate these within the Slide Master and edit the footer label accordingly</a:t>
            </a:r>
            <a:endParaRPr lang="en-US" sz="1200" i="1" dirty="0">
              <a:solidFill>
                <a:srgbClr val="000000"/>
              </a:solidFill>
            </a:endParaRPr>
          </a:p>
        </p:txBody>
      </p:sp>
      <p:sp>
        <p:nvSpPr>
          <p:cNvPr id="30" name="TextBox 29"/>
          <p:cNvSpPr txBox="1"/>
          <p:nvPr userDrawn="1"/>
        </p:nvSpPr>
        <p:spPr>
          <a:xfrm>
            <a:off x="5029200" y="135466"/>
            <a:ext cx="3886200" cy="2487861"/>
          </a:xfrm>
          <a:prstGeom prst="rect">
            <a:avLst/>
          </a:prstGeom>
          <a:noFill/>
        </p:spPr>
        <p:txBody>
          <a:bodyPr wrap="square" rtlCol="0">
            <a:spAutoFit/>
          </a:bodyPr>
          <a:lstStyle/>
          <a:p>
            <a:r>
              <a:rPr lang="en-US" sz="1600" dirty="0" smtClean="0">
                <a:solidFill>
                  <a:srgbClr val="000000"/>
                </a:solidFill>
              </a:rPr>
              <a:t>This template contains a variety of slide options to support your presentation needs.  </a:t>
            </a:r>
          </a:p>
          <a:p>
            <a:endParaRPr lang="en-US" sz="1400" dirty="0" smtClean="0">
              <a:solidFill>
                <a:srgbClr val="000000"/>
              </a:solidFill>
            </a:endParaRPr>
          </a:p>
          <a:p>
            <a:r>
              <a:rPr lang="en-US" sz="1400" dirty="0" smtClean="0">
                <a:solidFill>
                  <a:srgbClr val="000000"/>
                </a:solidFill>
              </a:rPr>
              <a:t>To change a slide layout:</a:t>
            </a:r>
          </a:p>
          <a:p>
            <a:pPr lvl="1">
              <a:spcBef>
                <a:spcPts val="200"/>
              </a:spcBef>
              <a:spcAft>
                <a:spcPts val="200"/>
              </a:spcAft>
            </a:pPr>
            <a:r>
              <a:rPr lang="en-US" sz="1400" dirty="0" smtClean="0">
                <a:solidFill>
                  <a:srgbClr val="000000"/>
                </a:solidFill>
              </a:rPr>
              <a:t>Select the </a:t>
            </a:r>
            <a:r>
              <a:rPr lang="en-US" sz="1400" b="1" i="1" dirty="0" smtClean="0">
                <a:solidFill>
                  <a:srgbClr val="000000"/>
                </a:solidFill>
              </a:rPr>
              <a:t>slide</a:t>
            </a:r>
            <a:r>
              <a:rPr lang="en-US" sz="1400" dirty="0" smtClean="0">
                <a:solidFill>
                  <a:srgbClr val="000000"/>
                </a:solidFill>
              </a:rPr>
              <a:t> you wish to change.</a:t>
            </a:r>
          </a:p>
          <a:p>
            <a:pPr lvl="1">
              <a:spcBef>
                <a:spcPts val="200"/>
              </a:spcBef>
              <a:spcAft>
                <a:spcPts val="200"/>
              </a:spcAft>
            </a:pPr>
            <a:r>
              <a:rPr lang="en-US" sz="1400" dirty="0" smtClean="0">
                <a:solidFill>
                  <a:srgbClr val="000000"/>
                </a:solidFill>
              </a:rPr>
              <a:t>In the PowerPoint ribbon, click to view the </a:t>
            </a:r>
            <a:r>
              <a:rPr lang="en-US" sz="1400" b="1" i="1" dirty="0" smtClean="0">
                <a:solidFill>
                  <a:srgbClr val="000000"/>
                </a:solidFill>
              </a:rPr>
              <a:t>Home</a:t>
            </a:r>
            <a:r>
              <a:rPr lang="en-US" sz="1400" dirty="0" smtClean="0">
                <a:solidFill>
                  <a:srgbClr val="000000"/>
                </a:solidFill>
              </a:rPr>
              <a:t> tab.</a:t>
            </a:r>
          </a:p>
          <a:p>
            <a:pPr lvl="1">
              <a:spcBef>
                <a:spcPts val="200"/>
              </a:spcBef>
              <a:spcAft>
                <a:spcPts val="200"/>
              </a:spcAft>
            </a:pPr>
            <a:r>
              <a:rPr lang="en-US" sz="1400" dirty="0" smtClean="0">
                <a:solidFill>
                  <a:srgbClr val="000000"/>
                </a:solidFill>
              </a:rPr>
              <a:t>Click the </a:t>
            </a:r>
            <a:r>
              <a:rPr lang="en-US" sz="1400" b="1" i="1" dirty="0" smtClean="0">
                <a:solidFill>
                  <a:srgbClr val="000000"/>
                </a:solidFill>
              </a:rPr>
              <a:t>Layout</a:t>
            </a:r>
            <a:r>
              <a:rPr lang="en-US" sz="1400" dirty="0" smtClean="0">
                <a:solidFill>
                  <a:srgbClr val="000000"/>
                </a:solidFill>
              </a:rPr>
              <a:t> button.</a:t>
            </a:r>
          </a:p>
          <a:p>
            <a:pPr lvl="1">
              <a:spcBef>
                <a:spcPts val="200"/>
              </a:spcBef>
              <a:spcAft>
                <a:spcPts val="200"/>
              </a:spcAft>
            </a:pPr>
            <a:r>
              <a:rPr lang="en-US" sz="1400" dirty="0" smtClean="0">
                <a:solidFill>
                  <a:srgbClr val="000000"/>
                </a:solidFill>
              </a:rPr>
              <a:t>From the window of layout options that appears, choose the </a:t>
            </a:r>
            <a:r>
              <a:rPr lang="en-US" sz="1400" b="1" i="1" dirty="0" smtClean="0">
                <a:solidFill>
                  <a:srgbClr val="000000"/>
                </a:solidFill>
              </a:rPr>
              <a:t>desired layout</a:t>
            </a:r>
            <a:r>
              <a:rPr lang="en-US" sz="1400" dirty="0" smtClean="0">
                <a:solidFill>
                  <a:srgbClr val="000000"/>
                </a:solidFill>
              </a:rPr>
              <a:t>.</a:t>
            </a:r>
          </a:p>
        </p:txBody>
      </p:sp>
      <p:pic>
        <p:nvPicPr>
          <p:cNvPr id="1028"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249341" y="2891357"/>
            <a:ext cx="3632192" cy="1748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4"/>
          <p:cNvSpPr/>
          <p:nvPr userDrawn="1"/>
        </p:nvSpPr>
        <p:spPr>
          <a:xfrm>
            <a:off x="5249342" y="14060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47" name="Oval 46"/>
          <p:cNvSpPr/>
          <p:nvPr userDrawn="1"/>
        </p:nvSpPr>
        <p:spPr>
          <a:xfrm>
            <a:off x="5249341" y="1866896"/>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48" name="Oval 47"/>
          <p:cNvSpPr/>
          <p:nvPr userDrawn="1"/>
        </p:nvSpPr>
        <p:spPr>
          <a:xfrm>
            <a:off x="5249342" y="21336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49" name="Oval 48"/>
          <p:cNvSpPr/>
          <p:nvPr userDrawn="1"/>
        </p:nvSpPr>
        <p:spPr>
          <a:xfrm>
            <a:off x="5249341" y="1110197"/>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1</a:t>
            </a:r>
            <a:endParaRPr lang="en-US" sz="1200" b="1" dirty="0">
              <a:solidFill>
                <a:srgbClr val="FFFFFF"/>
              </a:solidFill>
            </a:endParaRPr>
          </a:p>
        </p:txBody>
      </p:sp>
      <p:sp>
        <p:nvSpPr>
          <p:cNvPr id="50" name="Oval 49"/>
          <p:cNvSpPr/>
          <p:nvPr userDrawn="1"/>
        </p:nvSpPr>
        <p:spPr>
          <a:xfrm>
            <a:off x="5477942" y="27432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2</a:t>
            </a:r>
            <a:endParaRPr lang="en-US" sz="1200" b="1" dirty="0">
              <a:solidFill>
                <a:srgbClr val="FFFFFF"/>
              </a:solidFill>
            </a:endParaRPr>
          </a:p>
        </p:txBody>
      </p:sp>
      <p:sp>
        <p:nvSpPr>
          <p:cNvPr id="51" name="Oval 50"/>
          <p:cNvSpPr/>
          <p:nvPr userDrawn="1"/>
        </p:nvSpPr>
        <p:spPr>
          <a:xfrm>
            <a:off x="6400800" y="2941900"/>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3</a:t>
            </a:r>
            <a:endParaRPr lang="en-US" sz="1200" b="1" dirty="0">
              <a:solidFill>
                <a:srgbClr val="FFFFFF"/>
              </a:solidFill>
            </a:endParaRPr>
          </a:p>
        </p:txBody>
      </p:sp>
      <p:sp>
        <p:nvSpPr>
          <p:cNvPr id="52" name="Oval 51"/>
          <p:cNvSpPr/>
          <p:nvPr userDrawn="1"/>
        </p:nvSpPr>
        <p:spPr>
          <a:xfrm>
            <a:off x="7772400" y="3949703"/>
            <a:ext cx="228600" cy="228600"/>
          </a:xfrm>
          <a:prstGeom prst="ellipse">
            <a:avLst/>
          </a:prstGeom>
          <a:solidFill>
            <a:schemeClr val="accent4"/>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200" b="1" dirty="0" smtClean="0">
                <a:solidFill>
                  <a:srgbClr val="FFFFFF"/>
                </a:solidFill>
              </a:rPr>
              <a:t>4</a:t>
            </a:r>
            <a:endParaRPr lang="en-US" sz="1200" b="1" dirty="0">
              <a:solidFill>
                <a:srgbClr val="FFFFFF"/>
              </a:solidFill>
            </a:endParaRPr>
          </a:p>
        </p:txBody>
      </p:sp>
      <p:sp>
        <p:nvSpPr>
          <p:cNvPr id="54" name="TextBox 53"/>
          <p:cNvSpPr txBox="1"/>
          <p:nvPr userDrawn="1"/>
        </p:nvSpPr>
        <p:spPr>
          <a:xfrm>
            <a:off x="5029200" y="4812695"/>
            <a:ext cx="3886200" cy="584775"/>
          </a:xfrm>
          <a:prstGeom prst="rect">
            <a:avLst/>
          </a:prstGeom>
          <a:noFill/>
        </p:spPr>
        <p:txBody>
          <a:bodyPr wrap="square" rtlCol="0">
            <a:spAutoFit/>
          </a:bodyPr>
          <a:lstStyle/>
          <a:p>
            <a:r>
              <a:rPr lang="en-US" sz="1600" dirty="0" smtClean="0">
                <a:solidFill>
                  <a:srgbClr val="000000"/>
                </a:solidFill>
              </a:rPr>
              <a:t>Note: these same layout options are available to you when inserting a new slide.</a:t>
            </a:r>
          </a:p>
        </p:txBody>
      </p:sp>
      <p:pic>
        <p:nvPicPr>
          <p:cNvPr id="102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25066" y="4179125"/>
            <a:ext cx="1736725"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732080"/>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emplate Instructi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000000"/>
                </a:solidFill>
              </a:defRPr>
            </a:lvl1pPr>
          </a:lstStyle>
          <a:p>
            <a:fld id="{10C7F894-2A36-495D-AB7C-1055F7AC0F9D}" type="slidenum">
              <a:rPr lang="en-US" smtClean="0"/>
              <a:pPr/>
              <a:t>‹#›</a:t>
            </a:fld>
            <a:endParaRPr lang="en-US" dirty="0"/>
          </a:p>
        </p:txBody>
      </p:sp>
      <p:sp>
        <p:nvSpPr>
          <p:cNvPr id="5" name="Slide Number Placeholder 2"/>
          <p:cNvSpPr txBox="1">
            <a:spLocks/>
          </p:cNvSpPr>
          <p:nvPr userDrawn="1"/>
        </p:nvSpPr>
        <p:spPr>
          <a:xfrm>
            <a:off x="8534400" y="6365882"/>
            <a:ext cx="381000" cy="263518"/>
          </a:xfrm>
          <a:prstGeom prst="rect">
            <a:avLst/>
          </a:prstGeom>
        </p:spPr>
        <p:txBody>
          <a:bodyPr lIns="0" tIns="0" rIns="0" bIns="0" anchor="ctr"/>
          <a:lstStyle>
            <a:defPPr>
              <a:defRPr lang="en-US"/>
            </a:defPPr>
            <a:lvl1pPr marL="0" algn="ctr" defTabSz="914400" rtl="0" eaLnBrk="1" latinLnBrk="0" hangingPunct="1">
              <a:defRPr sz="1400" kern="1200">
                <a:solidFill>
                  <a:srgbClr val="637E8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D2C783-583D-47C4-9F33-9EB4B47B6128}" type="slidenum">
              <a:rPr lang="en-US" smtClean="0">
                <a:solidFill>
                  <a:srgbClr val="62777F"/>
                </a:solidFill>
              </a:rPr>
              <a:pPr/>
              <a:t>‹#›</a:t>
            </a:fld>
            <a:endParaRPr lang="en-US" dirty="0">
              <a:solidFill>
                <a:srgbClr val="62777F"/>
              </a:solidFill>
            </a:endParaRPr>
          </a:p>
        </p:txBody>
      </p:sp>
      <p:sp>
        <p:nvSpPr>
          <p:cNvPr id="18" name="Rectangle 17"/>
          <p:cNvSpPr/>
          <p:nvPr userDrawn="1"/>
        </p:nvSpPr>
        <p:spPr>
          <a:xfrm>
            <a:off x="110068" y="125581"/>
            <a:ext cx="4419600" cy="61990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30" name="TextBox 29"/>
          <p:cNvSpPr txBox="1"/>
          <p:nvPr userDrawn="1"/>
        </p:nvSpPr>
        <p:spPr>
          <a:xfrm>
            <a:off x="152400" y="135466"/>
            <a:ext cx="2628900" cy="954107"/>
          </a:xfrm>
          <a:prstGeom prst="rect">
            <a:avLst/>
          </a:prstGeom>
          <a:noFill/>
        </p:spPr>
        <p:txBody>
          <a:bodyPr wrap="square" rtlCol="0">
            <a:spAutoFit/>
          </a:bodyPr>
          <a:lstStyle/>
          <a:p>
            <a:r>
              <a:rPr lang="en-US" sz="1400" dirty="0" smtClean="0">
                <a:solidFill>
                  <a:srgbClr val="000000"/>
                </a:solidFill>
              </a:rPr>
              <a:t>This template contains approved ISO-NE colors, which can be accessed from any color palette (e.g., font color, shape fill):</a:t>
            </a:r>
            <a:endParaRPr lang="en-US" sz="1400" dirty="0">
              <a:solidFill>
                <a:srgbClr val="000000"/>
              </a:solidFill>
            </a:endParaRPr>
          </a:p>
        </p:txBody>
      </p:sp>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68600" y="330200"/>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2" name="Table 11"/>
          <p:cNvGraphicFramePr>
            <a:graphicFrameLocks noGrp="1"/>
          </p:cNvGraphicFramePr>
          <p:nvPr userDrawn="1">
            <p:extLst>
              <p:ext uri="{D42A27DB-BD31-4B8C-83A1-F6EECF244321}">
                <p14:modId xmlns:p14="http://schemas.microsoft.com/office/powerpoint/2010/main" val="134673257"/>
              </p:ext>
            </p:extLst>
          </p:nvPr>
        </p:nvGraphicFramePr>
        <p:xfrm>
          <a:off x="228600" y="1092200"/>
          <a:ext cx="4165068" cy="5212080"/>
        </p:xfrm>
        <a:graphic>
          <a:graphicData uri="http://schemas.openxmlformats.org/drawingml/2006/table">
            <a:tbl>
              <a:tblPr firstRow="1" bandRow="1">
                <a:tableStyleId>{7E9639D4-E3E2-4D34-9284-5A2195B3D0D7}</a:tableStyleId>
              </a:tblPr>
              <a:tblGrid>
                <a:gridCol w="812268">
                  <a:extLst>
                    <a:ext uri="{9D8B030D-6E8A-4147-A177-3AD203B41FA5}">
                      <a16:colId xmlns:a16="http://schemas.microsoft.com/office/drawing/2014/main" val="20000"/>
                    </a:ext>
                  </a:extLst>
                </a:gridCol>
                <a:gridCol w="106679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0">
                <a:tc>
                  <a:txBody>
                    <a:bodyPr/>
                    <a:lstStyle/>
                    <a:p>
                      <a:pPr algn="l"/>
                      <a:r>
                        <a:rPr lang="en-US" sz="1400" dirty="0" smtClean="0"/>
                        <a:t>Color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RGB Value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dirty="0" smtClean="0"/>
                        <a:t>Description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23.149.210</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Blue: Use as primary color for headers and accents</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251.185.47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Yellow: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246.137.32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Orange: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236.51.37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Red: Use as an accent color</a:t>
                      </a:r>
                    </a:p>
                    <a:p>
                      <a:pPr algn="l"/>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180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133.85.161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Purple: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119.189.42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Green: Use as an accent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109.207.246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Light Blue: Use as an accent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30.106.154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a:t>
                      </a:r>
                      <a:r>
                        <a:rPr lang="en-US" sz="1200" b="0" kern="1200" baseline="0" dirty="0" smtClean="0">
                          <a:solidFill>
                            <a:srgbClr val="000000"/>
                          </a:solidFill>
                          <a:latin typeface="+mn-lt"/>
                          <a:ea typeface="+mn-ea"/>
                          <a:cs typeface="+mn-cs"/>
                        </a:rPr>
                        <a:t> Dark Blue: </a:t>
                      </a:r>
                      <a:r>
                        <a:rPr lang="en-US" sz="1200" b="0" kern="1200" dirty="0" smtClean="0">
                          <a:solidFill>
                            <a:srgbClr val="000000"/>
                          </a:solidFill>
                          <a:latin typeface="+mn-lt"/>
                          <a:ea typeface="+mn-ea"/>
                          <a:cs typeface="+mn-cs"/>
                        </a:rPr>
                        <a:t>Use as an accent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98.119.127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ISO Gray: Use as a secondary font color</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l"/>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l"/>
                      <a:r>
                        <a:rPr lang="en-US" sz="1200" dirty="0" smtClean="0">
                          <a:solidFill>
                            <a:srgbClr val="000000"/>
                          </a:solidFill>
                        </a:rPr>
                        <a:t>0.0.0</a:t>
                      </a:r>
                      <a:endParaRPr lang="en-US" sz="12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200" b="0" kern="1200" dirty="0" smtClean="0">
                          <a:solidFill>
                            <a:srgbClr val="000000"/>
                          </a:solidFill>
                          <a:latin typeface="+mn-lt"/>
                          <a:ea typeface="+mn-ea"/>
                          <a:cs typeface="+mn-cs"/>
                        </a:rPr>
                        <a:t>Black: Use as a primary font color</a:t>
                      </a:r>
                    </a:p>
                    <a:p>
                      <a:pPr algn="l"/>
                      <a:endParaRPr lang="en-US" sz="1200" b="0"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l"/>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200" b="0" kern="1200" dirty="0" smtClean="0">
                          <a:solidFill>
                            <a:srgbClr val="000000"/>
                          </a:solidFill>
                          <a:latin typeface="+mn-lt"/>
                          <a:ea typeface="+mn-ea"/>
                          <a:cs typeface="+mn-cs"/>
                        </a:rPr>
                        <a:t>255.255.255</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200" b="0" kern="1200" dirty="0" smtClean="0">
                          <a:solidFill>
                            <a:srgbClr val="000000"/>
                          </a:solidFill>
                          <a:latin typeface="+mn-lt"/>
                          <a:ea typeface="+mn-ea"/>
                          <a:cs typeface="+mn-cs"/>
                        </a:rPr>
                        <a:t>White: Use as needed</a:t>
                      </a:r>
                      <a:endParaRPr lang="en-US" sz="12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3" name="Rectangle 12"/>
          <p:cNvSpPr/>
          <p:nvPr userDrawn="1"/>
        </p:nvSpPr>
        <p:spPr>
          <a:xfrm>
            <a:off x="4758268" y="125581"/>
            <a:ext cx="4267200" cy="40654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4" name="TextBox 13"/>
          <p:cNvSpPr txBox="1"/>
          <p:nvPr userDrawn="1"/>
        </p:nvSpPr>
        <p:spPr>
          <a:xfrm>
            <a:off x="4851402" y="152400"/>
            <a:ext cx="4097336" cy="584775"/>
          </a:xfrm>
          <a:prstGeom prst="rect">
            <a:avLst/>
          </a:prstGeom>
          <a:noFill/>
        </p:spPr>
        <p:txBody>
          <a:bodyPr wrap="square" rtlCol="0">
            <a:spAutoFit/>
          </a:bodyPr>
          <a:lstStyle/>
          <a:p>
            <a:r>
              <a:rPr lang="en-US" sz="1600" dirty="0" smtClean="0">
                <a:solidFill>
                  <a:srgbClr val="000000"/>
                </a:solidFill>
              </a:rPr>
              <a:t>This template contains approved font size and style which will be automatically applied. </a:t>
            </a:r>
            <a:endParaRPr lang="en-US" sz="1600" dirty="0">
              <a:solidFill>
                <a:srgbClr val="000000"/>
              </a:solidFill>
            </a:endParaRPr>
          </a:p>
        </p:txBody>
      </p:sp>
      <p:sp>
        <p:nvSpPr>
          <p:cNvPr id="15" name="TextBox 14"/>
          <p:cNvSpPr txBox="1"/>
          <p:nvPr userDrawn="1"/>
        </p:nvSpPr>
        <p:spPr>
          <a:xfrm>
            <a:off x="4969937" y="685800"/>
            <a:ext cx="4038070" cy="2438400"/>
          </a:xfrm>
          <a:prstGeom prst="rect">
            <a:avLst/>
          </a:prstGeom>
          <a:noFill/>
        </p:spPr>
        <p:txBody>
          <a:bodyPr wrap="none" rtlCol="0">
            <a:noAutofit/>
          </a:bodyPr>
          <a:lstStyle/>
          <a:p>
            <a:pPr algn="r">
              <a:spcBef>
                <a:spcPts val="600"/>
              </a:spcBef>
            </a:pPr>
            <a:r>
              <a:rPr lang="en-US" sz="2800" b="1" dirty="0" smtClean="0">
                <a:solidFill>
                  <a:srgbClr val="000000"/>
                </a:solidFill>
              </a:rPr>
              <a:t>Slide Title – Calibri 28</a:t>
            </a:r>
          </a:p>
          <a:p>
            <a:pPr algn="r">
              <a:spcBef>
                <a:spcPts val="600"/>
              </a:spcBef>
            </a:pPr>
            <a:r>
              <a:rPr lang="en-US" sz="2400" dirty="0" smtClean="0">
                <a:solidFill>
                  <a:srgbClr val="000000"/>
                </a:solidFill>
              </a:rPr>
              <a:t>Content Title/Bullet 1 – Calibri 24</a:t>
            </a:r>
            <a:endParaRPr lang="en-US" dirty="0" smtClean="0">
              <a:solidFill>
                <a:srgbClr val="000000"/>
              </a:solidFill>
            </a:endParaRPr>
          </a:p>
          <a:p>
            <a:pPr algn="r">
              <a:spcBef>
                <a:spcPts val="600"/>
              </a:spcBef>
            </a:pPr>
            <a:r>
              <a:rPr lang="en-US" sz="2000" dirty="0" smtClean="0">
                <a:solidFill>
                  <a:srgbClr val="000000"/>
                </a:solidFill>
              </a:rPr>
              <a:t>Content Text/Bullet 2 – Calibri 20</a:t>
            </a:r>
            <a:endParaRPr lang="en-US" dirty="0" smtClean="0">
              <a:solidFill>
                <a:srgbClr val="000000"/>
              </a:solidFill>
            </a:endParaRPr>
          </a:p>
          <a:p>
            <a:pPr algn="r">
              <a:spcBef>
                <a:spcPts val="600"/>
              </a:spcBef>
            </a:pPr>
            <a:r>
              <a:rPr lang="en-US" dirty="0" smtClean="0">
                <a:solidFill>
                  <a:srgbClr val="000000"/>
                </a:solidFill>
              </a:rPr>
              <a:t>Chart Content/Bullet 3 – Calibri18</a:t>
            </a:r>
          </a:p>
          <a:p>
            <a:pPr algn="r">
              <a:spcBef>
                <a:spcPts val="600"/>
              </a:spcBef>
            </a:pPr>
            <a:r>
              <a:rPr lang="en-US" sz="1600" dirty="0" smtClean="0">
                <a:solidFill>
                  <a:srgbClr val="000000"/>
                </a:solidFill>
              </a:rPr>
              <a:t>Bullet 4 &amp; Bullet 5 – Calibri 16</a:t>
            </a:r>
            <a:endParaRPr lang="en-US" dirty="0" smtClean="0">
              <a:solidFill>
                <a:srgbClr val="000000"/>
              </a:solidFill>
            </a:endParaRPr>
          </a:p>
          <a:p>
            <a:pPr algn="r">
              <a:spcBef>
                <a:spcPts val="600"/>
              </a:spcBef>
            </a:pPr>
            <a:r>
              <a:rPr lang="en-US" sz="1600" dirty="0" smtClean="0">
                <a:solidFill>
                  <a:srgbClr val="000000"/>
                </a:solidFill>
              </a:rPr>
              <a:t>Slide Number – Calibri 14</a:t>
            </a:r>
          </a:p>
          <a:p>
            <a:pPr algn="r">
              <a:spcBef>
                <a:spcPts val="600"/>
              </a:spcBef>
            </a:pPr>
            <a:endParaRPr lang="en-US" sz="1600" dirty="0" smtClean="0">
              <a:solidFill>
                <a:srgbClr val="000000"/>
              </a:solidFill>
            </a:endParaRPr>
          </a:p>
        </p:txBody>
      </p:sp>
      <p:sp>
        <p:nvSpPr>
          <p:cNvPr id="16" name="Rectangle 15"/>
          <p:cNvSpPr/>
          <p:nvPr userDrawn="1"/>
        </p:nvSpPr>
        <p:spPr>
          <a:xfrm>
            <a:off x="4876800" y="3200400"/>
            <a:ext cx="4191000" cy="830997"/>
          </a:xfrm>
          <a:prstGeom prst="rect">
            <a:avLst/>
          </a:prstGeom>
        </p:spPr>
        <p:txBody>
          <a:bodyPr wrap="square">
            <a:spAutoFit/>
          </a:bodyPr>
          <a:lstStyle/>
          <a:p>
            <a:pPr>
              <a:spcBef>
                <a:spcPts val="600"/>
              </a:spcBef>
            </a:pPr>
            <a:r>
              <a:rPr lang="en-US" sz="1600" dirty="0" smtClean="0">
                <a:solidFill>
                  <a:srgbClr val="000000"/>
                </a:solidFill>
              </a:rPr>
              <a:t>Font within the presentation will appear black by default, but may be changed to ISO gray if desired.</a:t>
            </a:r>
            <a:endParaRPr lang="en-US" sz="1600" dirty="0">
              <a:solidFill>
                <a:srgbClr val="000000"/>
              </a:solidFill>
            </a:endParaRPr>
          </a:p>
        </p:txBody>
      </p:sp>
      <p:sp>
        <p:nvSpPr>
          <p:cNvPr id="17" name="Rectangle 16"/>
          <p:cNvSpPr/>
          <p:nvPr userDrawn="1"/>
        </p:nvSpPr>
        <p:spPr>
          <a:xfrm>
            <a:off x="4757058" y="4267200"/>
            <a:ext cx="4267200" cy="20574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9" name="TextBox 18"/>
          <p:cNvSpPr txBox="1"/>
          <p:nvPr userDrawn="1"/>
        </p:nvSpPr>
        <p:spPr>
          <a:xfrm>
            <a:off x="4800600" y="4293275"/>
            <a:ext cx="4114800" cy="2031325"/>
          </a:xfrm>
          <a:prstGeom prst="rect">
            <a:avLst/>
          </a:prstGeom>
          <a:noFill/>
        </p:spPr>
        <p:txBody>
          <a:bodyPr wrap="square" rtlCol="0">
            <a:spAutoFit/>
          </a:bodyPr>
          <a:lstStyle/>
          <a:p>
            <a:r>
              <a:rPr lang="en-US" sz="1400" b="1" dirty="0" smtClean="0">
                <a:solidFill>
                  <a:srgbClr val="000000"/>
                </a:solidFill>
              </a:rPr>
              <a:t>TIP</a:t>
            </a:r>
            <a:r>
              <a:rPr lang="en-US" sz="1400" dirty="0" smtClean="0">
                <a:solidFill>
                  <a:srgbClr val="000000"/>
                </a:solidFill>
              </a:rPr>
              <a:t>: If you experience issues with page numbering:</a:t>
            </a:r>
          </a:p>
          <a:p>
            <a:pPr marL="571500" indent="-342900">
              <a:buFont typeface="+mj-lt"/>
              <a:buAutoNum type="arabicPeriod"/>
            </a:pPr>
            <a:r>
              <a:rPr lang="en-US" sz="1400" dirty="0" smtClean="0">
                <a:solidFill>
                  <a:srgbClr val="000000"/>
                </a:solidFill>
              </a:rPr>
              <a:t>Click to view the </a:t>
            </a:r>
            <a:r>
              <a:rPr lang="en-US" sz="1400" b="1" i="1" dirty="0" smtClean="0">
                <a:solidFill>
                  <a:srgbClr val="000000"/>
                </a:solidFill>
              </a:rPr>
              <a:t>Insert</a:t>
            </a:r>
            <a:r>
              <a:rPr lang="en-US" sz="1400" i="1" dirty="0" smtClean="0">
                <a:solidFill>
                  <a:srgbClr val="000000"/>
                </a:solidFill>
              </a:rPr>
              <a:t> </a:t>
            </a:r>
            <a:r>
              <a:rPr lang="en-US" sz="1400" dirty="0" smtClean="0">
                <a:solidFill>
                  <a:srgbClr val="000000"/>
                </a:solidFill>
              </a:rPr>
              <a:t>tab.</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Header &amp; Footer </a:t>
            </a:r>
            <a:r>
              <a:rPr lang="en-US" sz="1400" dirty="0" smtClean="0">
                <a:solidFill>
                  <a:srgbClr val="000000"/>
                </a:solidFill>
              </a:rPr>
              <a:t>button.</a:t>
            </a:r>
          </a:p>
          <a:p>
            <a:pPr marL="571500" indent="-342900">
              <a:buFont typeface="+mj-lt"/>
              <a:buAutoNum type="arabicPeriod"/>
            </a:pPr>
            <a:r>
              <a:rPr lang="en-US" sz="1400" dirty="0" smtClean="0">
                <a:solidFill>
                  <a:srgbClr val="000000"/>
                </a:solidFill>
              </a:rPr>
              <a:t>In the dialog box that opens, uncheck the </a:t>
            </a:r>
            <a:r>
              <a:rPr lang="en-US" sz="1400" b="1" i="1" dirty="0" smtClean="0">
                <a:solidFill>
                  <a:srgbClr val="000000"/>
                </a:solidFill>
              </a:rPr>
              <a:t>Slide number</a:t>
            </a:r>
            <a:r>
              <a:rPr lang="en-US" sz="1400" b="1" dirty="0" smtClean="0">
                <a:solidFill>
                  <a:srgbClr val="000000"/>
                </a:solidFill>
              </a:rPr>
              <a:t> </a:t>
            </a:r>
            <a:r>
              <a:rPr lang="en-US" sz="1400" dirty="0" smtClean="0">
                <a:solidFill>
                  <a:srgbClr val="000000"/>
                </a:solidFill>
              </a:rPr>
              <a:t>checkbox. </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Apply to All</a:t>
            </a:r>
            <a:r>
              <a:rPr lang="en-US" sz="1400" b="1" dirty="0" smtClean="0">
                <a:solidFill>
                  <a:srgbClr val="000000"/>
                </a:solidFill>
              </a:rPr>
              <a:t> </a:t>
            </a:r>
            <a:r>
              <a:rPr lang="en-US" sz="1400" dirty="0" smtClean="0">
                <a:solidFill>
                  <a:srgbClr val="000000"/>
                </a:solidFill>
              </a:rPr>
              <a:t>button.</a:t>
            </a:r>
          </a:p>
          <a:p>
            <a:pPr marL="571500" indent="-342900">
              <a:buFont typeface="+mj-lt"/>
              <a:buAutoNum type="arabicPeriod"/>
            </a:pPr>
            <a:r>
              <a:rPr lang="en-US" sz="1400" dirty="0" smtClean="0">
                <a:solidFill>
                  <a:srgbClr val="000000"/>
                </a:solidFill>
              </a:rPr>
              <a:t>Return to the Header and Footer dialog box and recheck the </a:t>
            </a:r>
            <a:r>
              <a:rPr lang="en-US" sz="1400" b="1" i="1" dirty="0" smtClean="0">
                <a:solidFill>
                  <a:srgbClr val="000000"/>
                </a:solidFill>
              </a:rPr>
              <a:t>Slide number</a:t>
            </a:r>
            <a:r>
              <a:rPr lang="en-US" sz="1400" b="1" dirty="0" smtClean="0">
                <a:solidFill>
                  <a:srgbClr val="000000"/>
                </a:solidFill>
              </a:rPr>
              <a:t> </a:t>
            </a:r>
            <a:r>
              <a:rPr lang="en-US" sz="1400" dirty="0" smtClean="0">
                <a:solidFill>
                  <a:srgbClr val="000000"/>
                </a:solidFill>
              </a:rPr>
              <a:t>checkbox.</a:t>
            </a:r>
          </a:p>
          <a:p>
            <a:pPr marL="571500" indent="-342900">
              <a:buFont typeface="+mj-lt"/>
              <a:buAutoNum type="arabicPeriod"/>
            </a:pPr>
            <a:r>
              <a:rPr lang="en-US" sz="1400" dirty="0" smtClean="0">
                <a:solidFill>
                  <a:srgbClr val="000000"/>
                </a:solidFill>
              </a:rPr>
              <a:t>Click the </a:t>
            </a:r>
            <a:r>
              <a:rPr lang="en-US" sz="1400" b="1" i="1" dirty="0" smtClean="0">
                <a:solidFill>
                  <a:srgbClr val="000000"/>
                </a:solidFill>
              </a:rPr>
              <a:t>Apply to All</a:t>
            </a:r>
            <a:r>
              <a:rPr lang="en-US" sz="1400" b="1" dirty="0" smtClean="0">
                <a:solidFill>
                  <a:srgbClr val="000000"/>
                </a:solidFill>
              </a:rPr>
              <a:t> </a:t>
            </a:r>
            <a:r>
              <a:rPr lang="en-US" sz="1400" dirty="0" smtClean="0">
                <a:solidFill>
                  <a:srgbClr val="000000"/>
                </a:solidFill>
              </a:rPr>
              <a:t>button.</a:t>
            </a:r>
            <a:endParaRPr lang="en-US" sz="1400" dirty="0">
              <a:solidFill>
                <a:srgbClr val="000000"/>
              </a:solidFill>
            </a:endParaRPr>
          </a:p>
        </p:txBody>
      </p:sp>
    </p:spTree>
    <p:extLst>
      <p:ext uri="{BB962C8B-B14F-4D97-AF65-F5344CB8AC3E}">
        <p14:creationId xmlns:p14="http://schemas.microsoft.com/office/powerpoint/2010/main" val="1676337603"/>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3468450407"/>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3" name="Rectangle 12"/>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890190839"/>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9" name="Picture 8"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0" name="Rectangle 9"/>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11"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787300773"/>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254455690"/>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968076553"/>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228600"/>
            <a:ext cx="8229600" cy="1143000"/>
          </a:xfrm>
          <a:prstGeom prst="rect">
            <a:avLst/>
          </a:prstGeom>
        </p:spPr>
        <p:txBody>
          <a:bodyPr vert="horz" lIns="91440" tIns="45720" rIns="91440" bIns="45720" rtlCol="0" anchor="t">
            <a:normAutofit/>
          </a:bodyPr>
          <a:lstStyle>
            <a:lvl1pPr>
              <a:defRPr>
                <a:solidFill>
                  <a:srgbClr val="000000"/>
                </a:solidFill>
              </a:defRPr>
            </a:lvl1pPr>
          </a:lstStyle>
          <a:p>
            <a:r>
              <a:rPr lang="en-US" dirty="0"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67176799"/>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chor="t">
            <a:normAutofit/>
          </a:bodyPr>
          <a:lstStyle>
            <a:lvl1pPr algn="l">
              <a:defRPr sz="3200">
                <a:solidFill>
                  <a:srgbClr val="000000"/>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686349242"/>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680748968"/>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124368295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2400" y="736600"/>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0519285"/>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228600"/>
            <a:ext cx="8229600" cy="1143000"/>
          </a:xfrm>
        </p:spPr>
        <p:txBody>
          <a:bodyPr anchor="t">
            <a:normAutofit/>
          </a:bodyPr>
          <a:lstStyle>
            <a:lvl1pPr algn="l">
              <a:defRPr sz="3200">
                <a:solidFill>
                  <a:srgbClr val="0000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510296187"/>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985385265"/>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t">
            <a:normAutofit/>
          </a:bodyPr>
          <a:lstStyle>
            <a:lvl1pPr>
              <a:defRPr>
                <a:solidFill>
                  <a:srgbClr val="0000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53279906"/>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85790161"/>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758924335"/>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872070088"/>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78997710"/>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464714365"/>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832052856"/>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038246557"/>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562442514"/>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755738870"/>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784040030"/>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064335312"/>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65730324"/>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103835164"/>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80255834"/>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1557424428"/>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6553200" y="6264275"/>
            <a:ext cx="2012950" cy="517525"/>
          </a:xfrm>
          <a:prstGeom prst="rect">
            <a:avLst/>
          </a:prstGeom>
          <a:ln/>
        </p:spPr>
        <p:txBody>
          <a:bodyPr/>
          <a:lstStyle>
            <a:lvl1pPr>
              <a:defRPr/>
            </a:lvl1pPr>
          </a:lstStyle>
          <a:p>
            <a:pPr>
              <a:defRPr/>
            </a:pPr>
            <a:endParaRPr lang="en-US" sz="800" dirty="0">
              <a:solidFill>
                <a:srgbClr val="62777F"/>
              </a:solidFill>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EB81467F-DCE9-426F-8D31-C4843A4DBA22}" type="slidenum">
              <a:rPr lang="en-US">
                <a:solidFill>
                  <a:srgbClr val="62777F"/>
                </a:solidFill>
              </a:rPr>
              <a:pPr>
                <a:defRPr/>
              </a:pPr>
              <a:t>‹#›</a:t>
            </a:fld>
            <a:endParaRPr lang="en-US" dirty="0">
              <a:solidFill>
                <a:srgbClr val="62777F"/>
              </a:solidFill>
            </a:endParaRPr>
          </a:p>
        </p:txBody>
      </p:sp>
    </p:spTree>
    <p:extLst>
      <p:ext uri="{BB962C8B-B14F-4D97-AF65-F5344CB8AC3E}">
        <p14:creationId xmlns:p14="http://schemas.microsoft.com/office/powerpoint/2010/main" val="118179649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3547673966"/>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3" name="Rectangle 12"/>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089688104"/>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9" name="Picture 8"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0" name="Rectangle 9"/>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1"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818048791"/>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934873339"/>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69233487"/>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85848107"/>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077192693"/>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566280029"/>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i="0" dirty="0" smtClean="0">
              <a:solidFill>
                <a:srgbClr val="000000"/>
              </a:solidFill>
            </a:endParaRP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3"/>
              </a:rPr>
              <a:t>ISO Newswire</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4"/>
              </a:rPr>
              <a:t>ISO Express</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5"/>
              </a:rPr>
              <a:t>@isonewengland</a:t>
            </a:r>
            <a:endParaRPr lang="en-US" sz="1400" i="1" kern="1200" baseline="0" dirty="0" smtClean="0">
              <a:solidFill>
                <a:srgbClr val="000000"/>
              </a:solidFill>
              <a:latin typeface="+mn-lt"/>
              <a:ea typeface="+mn-ea"/>
              <a:cs typeface="+mn-cs"/>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6"/>
              </a:rPr>
              <a:t>ISO to Go</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a free mobile application that puts real-time wholesale electricity pricing and power grid information in the palm of your hand </a:t>
            </a:r>
          </a:p>
          <a:p>
            <a:pPr lvl="1"/>
            <a:endParaRPr lang="en-US" dirty="0" smtClean="0"/>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latin typeface="+mj-lt"/>
              </a:rPr>
              <a:t>For More Information…</a:t>
            </a:r>
            <a:endParaRPr lang="en-US" sz="3200" b="1" dirty="0">
              <a:solidFill>
                <a:srgbClr val="000000"/>
              </a:solidFill>
              <a:latin typeface="+mj-lt"/>
            </a:endParaRPr>
          </a:p>
        </p:txBody>
      </p:sp>
    </p:spTree>
    <p:extLst>
      <p:ext uri="{BB962C8B-B14F-4D97-AF65-F5344CB8AC3E}">
        <p14:creationId xmlns:p14="http://schemas.microsoft.com/office/powerpoint/2010/main" val="411817408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2400" y="736600"/>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9791192"/>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048269335"/>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718812944"/>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1976469"/>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73181315"/>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16047250"/>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516226952"/>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72182373"/>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154354670"/>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494183768"/>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002521381"/>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410620499"/>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273011655"/>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220767695"/>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756407725"/>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154903424"/>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268443104"/>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472105907"/>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custDataLst>
      <p:tags r:id="rId1"/>
    </p:custDataLst>
    <p:extLst>
      <p:ext uri="{BB962C8B-B14F-4D97-AF65-F5344CB8AC3E}">
        <p14:creationId xmlns:p14="http://schemas.microsoft.com/office/powerpoint/2010/main" val="1964467243"/>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1103793122"/>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3" name="Rectangle 12"/>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682836186"/>
      </p:ext>
    </p:extLst>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9" name="Picture 8"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0" name="Rectangle 9"/>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1"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606247386"/>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496886928"/>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7" name="Rectangle 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INTERNAL</a:t>
            </a:r>
            <a:r>
              <a:rPr lang="en-US" sz="700" b="1" baseline="0" dirty="0" smtClean="0">
                <a:solidFill>
                  <a:schemeClr val="tx1"/>
                </a:solidFill>
              </a:rPr>
              <a:t> USE</a:t>
            </a:r>
            <a:endParaRPr lang="en-US" sz="700" b="1" dirty="0">
              <a:solidFill>
                <a:schemeClr val="tx1"/>
              </a:solidFill>
            </a:endParaRPr>
          </a:p>
        </p:txBody>
      </p:sp>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sp>
        <p:nvSpPr>
          <p:cNvPr id="10"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543943365"/>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90090954"/>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743212252"/>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737390553"/>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i="0" dirty="0" smtClean="0">
              <a:solidFill>
                <a:srgbClr val="000000"/>
              </a:solidFill>
            </a:endParaRP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3"/>
              </a:rPr>
              <a:t>ISO Newswire</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4"/>
              </a:rPr>
              <a:t>ISO Express</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5"/>
              </a:rPr>
              <a:t>@isonewengland</a:t>
            </a:r>
            <a:endParaRPr lang="en-US" sz="1400" i="1" kern="1200" baseline="0" dirty="0" smtClean="0">
              <a:solidFill>
                <a:srgbClr val="000000"/>
              </a:solidFill>
              <a:latin typeface="+mn-lt"/>
              <a:ea typeface="+mn-ea"/>
              <a:cs typeface="+mn-cs"/>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6"/>
              </a:rPr>
              <a:t>ISO to Go</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a free mobile application that puts real-time wholesale electricity pricing and power grid information in the palm of your hand </a:t>
            </a:r>
          </a:p>
          <a:p>
            <a:pPr lvl="1"/>
            <a:endParaRPr lang="en-US" dirty="0" smtClean="0"/>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latin typeface="+mj-lt"/>
              </a:rPr>
              <a:t>For More Information…</a:t>
            </a:r>
            <a:endParaRPr lang="en-US" sz="3200" b="1" dirty="0">
              <a:solidFill>
                <a:srgbClr val="000000"/>
              </a:solidFill>
              <a:latin typeface="+mj-lt"/>
            </a:endParaRPr>
          </a:p>
        </p:txBody>
      </p:sp>
    </p:spTree>
    <p:extLst>
      <p:ext uri="{BB962C8B-B14F-4D97-AF65-F5344CB8AC3E}">
        <p14:creationId xmlns:p14="http://schemas.microsoft.com/office/powerpoint/2010/main" val="167152984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2400" y="736600"/>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430095"/>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3301614"/>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516073416"/>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54733550"/>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653338574"/>
      </p:ext>
    </p:extLst>
  </p:cSld>
  <p:clrMapOvr>
    <a:masterClrMapping/>
  </p:clrMapOvr>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300233087"/>
      </p:ext>
    </p:extLst>
  </p:cSld>
  <p:clrMapOvr>
    <a:masterClrMapping/>
  </p:clrMapOvr>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401561630"/>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236950472"/>
      </p:ext>
    </p:extLst>
  </p:cSld>
  <p:clrMapOvr>
    <a:masterClrMapping/>
  </p:clrMapOvr>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4237062348"/>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320007262"/>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614620136"/>
      </p:ext>
    </p:extLst>
  </p:cSld>
  <p:clrMapOvr>
    <a:masterClrMapping/>
  </p:clrMapOvr>
  <p:timing>
    <p:tnLst>
      <p:par>
        <p:cT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939285621"/>
      </p:ext>
    </p:extLst>
  </p:cSld>
  <p:clrMapOvr>
    <a:masterClrMapping/>
  </p:clrMapOvr>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676614208"/>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737694907"/>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275912521"/>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8121615"/>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121569804"/>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716765791"/>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custDataLst>
      <p:tags r:id="rId1"/>
    </p:custDataLst>
    <p:extLst>
      <p:ext uri="{BB962C8B-B14F-4D97-AF65-F5344CB8AC3E}">
        <p14:creationId xmlns:p14="http://schemas.microsoft.com/office/powerpoint/2010/main" val="4173829853"/>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0787" y="2523277"/>
            <a:ext cx="2542542" cy="1220048"/>
          </a:xfrm>
          <a:prstGeom prst="rect">
            <a:avLst/>
          </a:prstGeom>
        </p:spPr>
      </p:pic>
    </p:spTree>
    <p:extLst>
      <p:ext uri="{BB962C8B-B14F-4D97-AF65-F5344CB8AC3E}">
        <p14:creationId xmlns:p14="http://schemas.microsoft.com/office/powerpoint/2010/main" val="3740097127"/>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7" name="Rectangle 1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578728544"/>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821754641"/>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58564005"/>
      </p:ext>
    </p:extLst>
  </p:cSld>
  <p:clrMapOvr>
    <a:masterClrMapping/>
  </p:clrMapOvr>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340424299"/>
      </p:ext>
    </p:extLst>
  </p:cSld>
  <p:clrMapOvr>
    <a:masterClrMapping/>
  </p:clrMapOvr>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18529457"/>
      </p:ext>
    </p:extLst>
  </p:cSld>
  <p:clrMapOvr>
    <a:masterClrMapping/>
  </p:clrMapOvr>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526614817"/>
      </p:ext>
    </p:extLst>
  </p:cSld>
  <p:clrMapOvr>
    <a:masterClrMapping/>
  </p:clrMapOvr>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572394934"/>
      </p:ext>
    </p:extLst>
  </p:cSld>
  <p:clrMapOvr>
    <a:masterClrMapping/>
  </p:clrMapOvr>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dirty="0" smtClean="0">
              <a:solidFill>
                <a:srgbClr val="000000"/>
              </a:solidFill>
            </a:endParaRPr>
          </a:p>
          <a:p>
            <a:pPr marL="742950" lvl="1" indent="-285750">
              <a:buFont typeface="Arial" pitchFamily="34" charset="0"/>
              <a:buChar char="–"/>
            </a:pPr>
            <a:r>
              <a:rPr lang="en-US" sz="1400" i="1" dirty="0" smtClean="0">
                <a:solidFill>
                  <a:srgbClr val="000000"/>
                </a:solidFill>
                <a:hlinkClick r:id="rId13"/>
              </a:rPr>
              <a:t>ISO Newswire</a:t>
            </a:r>
            <a:r>
              <a:rPr lang="en-US" sz="1400" i="1" dirty="0" smtClean="0">
                <a:solidFill>
                  <a:srgbClr val="000000"/>
                </a:solidFill>
              </a:rPr>
              <a:t> </a:t>
            </a:r>
            <a:r>
              <a:rPr lang="en-US" sz="1400" dirty="0" smtClean="0">
                <a:solidFill>
                  <a:srgbClr val="000000"/>
                </a:solidFill>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buFont typeface="Arial" pitchFamily="34" charset="0"/>
              <a:buChar char="–"/>
            </a:pPr>
            <a:r>
              <a:rPr lang="en-US" sz="1400" i="1" dirty="0" smtClean="0">
                <a:solidFill>
                  <a:srgbClr val="000000"/>
                </a:solidFill>
                <a:hlinkClick r:id="rId14"/>
              </a:rPr>
              <a:t>ISO Express</a:t>
            </a:r>
            <a:r>
              <a:rPr lang="en-US" sz="1400" i="1" dirty="0" smtClean="0">
                <a:solidFill>
                  <a:srgbClr val="000000"/>
                </a:solidFill>
              </a:rPr>
              <a:t> </a:t>
            </a:r>
            <a:r>
              <a:rPr lang="en-US" sz="1400" dirty="0" smtClean="0">
                <a:solidFill>
                  <a:srgbClr val="000000"/>
                </a:solidFill>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buFont typeface="Arial" pitchFamily="34" charset="0"/>
              <a:buChar char="–"/>
            </a:pPr>
            <a:r>
              <a:rPr lang="en-US" sz="1400" i="1" dirty="0" smtClean="0">
                <a:solidFill>
                  <a:srgbClr val="000000"/>
                </a:solidFill>
                <a:hlinkClick r:id="rId15"/>
              </a:rPr>
              <a:t>@isonewengland</a:t>
            </a:r>
            <a:endParaRPr lang="en-US" sz="1400" i="1" dirty="0" smtClean="0">
              <a:solidFill>
                <a:srgbClr val="000000"/>
              </a:solidFill>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buFont typeface="Arial" pitchFamily="34" charset="0"/>
              <a:buChar char="–"/>
            </a:pPr>
            <a:r>
              <a:rPr lang="en-US" sz="1400" i="1" dirty="0" smtClean="0">
                <a:solidFill>
                  <a:srgbClr val="000000"/>
                </a:solidFill>
                <a:hlinkClick r:id="rId6"/>
              </a:rPr>
              <a:t>ISO to Go</a:t>
            </a:r>
            <a:r>
              <a:rPr lang="en-US" sz="1400" i="1" dirty="0" smtClean="0">
                <a:solidFill>
                  <a:srgbClr val="000000"/>
                </a:solidFill>
              </a:rPr>
              <a:t> </a:t>
            </a:r>
            <a:r>
              <a:rPr lang="en-US" sz="1400" dirty="0" smtClean="0">
                <a:solidFill>
                  <a:srgbClr val="000000"/>
                </a:solidFill>
              </a:rPr>
              <a:t>is a free mobile application that puts real-time wholesale electricity pricing and power grid information in the palm of your hand </a:t>
            </a:r>
          </a:p>
          <a:p>
            <a:pPr lvl="1"/>
            <a:endParaRPr lang="en-US" dirty="0" smtClean="0">
              <a:solidFill>
                <a:srgbClr val="62777F"/>
              </a:solidFill>
            </a:endParaRPr>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rPr>
              <a:t>For More Information…</a:t>
            </a:r>
            <a:endParaRPr lang="en-US" sz="3200" b="1" dirty="0">
              <a:solidFill>
                <a:srgbClr val="000000"/>
              </a:solidFill>
            </a:endParaRPr>
          </a:p>
        </p:txBody>
      </p:sp>
    </p:spTree>
    <p:extLst>
      <p:ext uri="{BB962C8B-B14F-4D97-AF65-F5344CB8AC3E}">
        <p14:creationId xmlns:p14="http://schemas.microsoft.com/office/powerpoint/2010/main" val="886720078"/>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5271541"/>
      </p:ext>
    </p:extLst>
  </p:cSld>
  <p:clrMapOvr>
    <a:masterClrMapping/>
  </p:clrMapOvr>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321597355"/>
      </p:ext>
    </p:extLst>
  </p:cSld>
  <p:clrMapOvr>
    <a:masterClrMapping/>
  </p:clrMapOvr>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082686640"/>
      </p:ext>
    </p:extLst>
  </p:cSld>
  <p:clrMapOvr>
    <a:masterClrMapping/>
  </p:clrMapOvr>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784921928"/>
      </p:ext>
    </p:extLst>
  </p:cSld>
  <p:clrMapOvr>
    <a:masterClrMapping/>
  </p:clrMapOvr>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051148171"/>
      </p:ext>
    </p:extLst>
  </p:cSld>
  <p:clrMapOvr>
    <a:masterClrMapping/>
  </p:clrMapOvr>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602427875"/>
      </p:ext>
    </p:extLst>
  </p:cSld>
  <p:clrMapOvr>
    <a:masterClrMapping/>
  </p:clrMapOvr>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43487763"/>
      </p:ext>
    </p:extLst>
  </p:cSld>
  <p:clrMapOvr>
    <a:masterClrMapping/>
  </p:clrMapOvr>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2081424"/>
      </p:ext>
    </p:extLst>
  </p:cSld>
  <p:clrMapOvr>
    <a:masterClrMapping/>
  </p:clrMapOvr>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101445714"/>
      </p:ext>
    </p:extLst>
  </p:cSld>
  <p:clrMapOvr>
    <a:masterClrMapping/>
  </p:clrMapOvr>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715437062"/>
      </p:ext>
    </p:extLst>
  </p:cSld>
  <p:clrMapOvr>
    <a:masterClrMapping/>
  </p:clrMapOvr>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472247797"/>
      </p:ext>
    </p:extLst>
  </p:cSld>
  <p:clrMapOvr>
    <a:masterClrMapping/>
  </p:clrMapOvr>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1175185966"/>
      </p:ext>
    </p:extLst>
  </p:cSld>
  <p:clrMapOvr>
    <a:masterClrMapping/>
  </p:clrMapOvr>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498946621"/>
      </p:ext>
    </p:extLst>
  </p:cSld>
  <p:clrMapOvr>
    <a:masterClrMapping/>
  </p:clrMapOvr>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558465475"/>
      </p:ext>
    </p:extLst>
  </p:cSld>
  <p:clrMapOvr>
    <a:masterClrMapping/>
  </p:clrMapOvr>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907895012"/>
      </p:ext>
    </p:extLst>
  </p:cSld>
  <p:clrMapOvr>
    <a:masterClrMapping/>
  </p:clrMapOvr>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3951498601"/>
      </p:ext>
    </p:extLst>
  </p:cSld>
  <p:clrMapOvr>
    <a:masterClrMapping/>
  </p:clrMapOvr>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626305443"/>
      </p:ext>
    </p:extLst>
  </p:cSld>
  <p:clrMapOvr>
    <a:masterClrMapping/>
  </p:clrMapOvr>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clip 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extLst>
      <p:ext uri="{BB962C8B-B14F-4D97-AF65-F5344CB8AC3E}">
        <p14:creationId xmlns:p14="http://schemas.microsoft.com/office/powerpoint/2010/main" val="2286249638"/>
      </p:ext>
    </p:extLst>
  </p:cSld>
  <p:clrMapOvr>
    <a:masterClrMapping/>
  </p:clrMapOvr>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Tree>
    <p:custDataLst>
      <p:tags r:id="rId1"/>
    </p:custDataLst>
    <p:extLst>
      <p:ext uri="{BB962C8B-B14F-4D97-AF65-F5344CB8AC3E}">
        <p14:creationId xmlns:p14="http://schemas.microsoft.com/office/powerpoint/2010/main" val="1663583978"/>
      </p:ext>
    </p:extLst>
  </p:cSld>
  <p:clrMapOvr>
    <a:masterClrMapping/>
  </p:clrMapOvr>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iso title">
    <p:spTree>
      <p:nvGrpSpPr>
        <p:cNvPr id="1" name=""/>
        <p:cNvGrpSpPr/>
        <p:nvPr/>
      </p:nvGrpSpPr>
      <p:grpSpPr>
        <a:xfrm>
          <a:off x="0" y="0"/>
          <a:ext cx="0" cy="0"/>
          <a:chOff x="0" y="0"/>
          <a:chExt cx="0" cy="0"/>
        </a:xfrm>
      </p:grpSpPr>
      <p:sp>
        <p:nvSpPr>
          <p:cNvPr id="12" name="date and location"/>
          <p:cNvSpPr>
            <a:spLocks noGrp="1"/>
          </p:cNvSpPr>
          <p:nvPr>
            <p:ph type="body" sz="quarter" idx="13" hasCustomPrompt="1"/>
          </p:nvPr>
        </p:nvSpPr>
        <p:spPr>
          <a:xfrm>
            <a:off x="3289002" y="262268"/>
            <a:ext cx="5559552" cy="304800"/>
          </a:xfrm>
        </p:spPr>
        <p:txBody>
          <a:bodyPr anchor="ctr">
            <a:noAutofit/>
          </a:bodyPr>
          <a:lstStyle>
            <a:lvl1pPr algn="r">
              <a:buNone/>
              <a:defRPr sz="1100" kern="0" cap="all" spc="300" baseline="0">
                <a:solidFill>
                  <a:srgbClr val="000000"/>
                </a:solidFill>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US" dirty="0" smtClean="0"/>
              <a:t>DATE ALL CAPS  |   LOCATION ALL CAPS</a:t>
            </a:r>
          </a:p>
        </p:txBody>
      </p:sp>
      <p:cxnSp>
        <p:nvCxnSpPr>
          <p:cNvPr id="13" name="Straight Connector 12"/>
          <p:cNvCxnSpPr/>
          <p:nvPr userDrawn="1"/>
        </p:nvCxnSpPr>
        <p:spPr>
          <a:xfrm>
            <a:off x="3303533" y="3247660"/>
            <a:ext cx="5559552"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27"/>
          <p:cNvSpPr>
            <a:spLocks noGrp="1"/>
          </p:cNvSpPr>
          <p:nvPr>
            <p:ph type="body" sz="quarter" idx="17" hasCustomPrompt="1"/>
          </p:nvPr>
        </p:nvSpPr>
        <p:spPr>
          <a:xfrm>
            <a:off x="3289002" y="5114264"/>
            <a:ext cx="5559552" cy="381000"/>
          </a:xfrm>
        </p:spPr>
        <p:txBody>
          <a:bodyPr wrap="none" lIns="0" tIns="0" rIns="0" bIns="0">
            <a:normAutofit/>
          </a:bodyPr>
          <a:lstStyle>
            <a:lvl1pPr algn="r">
              <a:buNone/>
              <a:defRPr sz="2400" i="0" baseline="0">
                <a:solidFill>
                  <a:schemeClr val="accent1"/>
                </a:solidFill>
              </a:defRPr>
            </a:lvl1pPr>
            <a:lvl2pPr algn="l">
              <a:buNone/>
              <a:defRPr/>
            </a:lvl2pPr>
            <a:lvl3pPr algn="l">
              <a:buNone/>
              <a:defRPr/>
            </a:lvl3pPr>
            <a:lvl4pPr algn="l">
              <a:buNone/>
              <a:defRPr/>
            </a:lvl4pPr>
            <a:lvl5pPr algn="l">
              <a:buNone/>
              <a:defRPr/>
            </a:lvl5pPr>
          </a:lstStyle>
          <a:p>
            <a:pPr lvl="0"/>
            <a:r>
              <a:rPr lang="en-US" dirty="0" smtClean="0"/>
              <a:t>Presenter Name</a:t>
            </a:r>
          </a:p>
        </p:txBody>
      </p:sp>
      <p:sp>
        <p:nvSpPr>
          <p:cNvPr id="20" name="Text Placeholder 27"/>
          <p:cNvSpPr>
            <a:spLocks noGrp="1"/>
          </p:cNvSpPr>
          <p:nvPr>
            <p:ph type="body" sz="quarter" idx="18" hasCustomPrompt="1"/>
          </p:nvPr>
        </p:nvSpPr>
        <p:spPr>
          <a:xfrm>
            <a:off x="3289002" y="5582097"/>
            <a:ext cx="5559552" cy="381000"/>
          </a:xfrm>
        </p:spPr>
        <p:txBody>
          <a:bodyPr wrap="none" lIns="0" tIns="0" rIns="0" bIns="0">
            <a:normAutofit/>
          </a:bodyPr>
          <a:lstStyle>
            <a:lvl1pPr algn="r">
              <a:buNone/>
              <a:defRPr sz="1050" i="0" kern="0" cap="all" spc="300" baseline="0">
                <a:solidFill>
                  <a:srgbClr val="000000"/>
                </a:solidFill>
              </a:defRPr>
            </a:lvl1pPr>
            <a:lvl2pPr algn="l">
              <a:buNone/>
              <a:defRPr/>
            </a:lvl2pPr>
            <a:lvl3pPr algn="l">
              <a:buNone/>
              <a:defRPr/>
            </a:lvl3pPr>
            <a:lvl4pPr algn="l">
              <a:buNone/>
              <a:defRPr/>
            </a:lvl4pPr>
            <a:lvl5pPr algn="l">
              <a:buNone/>
              <a:defRPr/>
            </a:lvl5pPr>
          </a:lstStyle>
          <a:p>
            <a:pPr lvl="0"/>
            <a:r>
              <a:rPr lang="en-US" dirty="0" smtClean="0"/>
              <a:t>PRESENTER TITLE ALL CAPS</a:t>
            </a:r>
          </a:p>
        </p:txBody>
      </p:sp>
      <p:pic>
        <p:nvPicPr>
          <p:cNvPr id="16" name="Picture 15"/>
          <p:cNvPicPr>
            <a:picLocks noChangeAspect="1"/>
          </p:cNvPicPr>
          <p:nvPr userDrawn="1"/>
        </p:nvPicPr>
        <p:blipFill>
          <a:blip r:embed="rId2" cstate="print"/>
          <a:stretch>
            <a:fillRect/>
          </a:stretch>
        </p:blipFill>
        <p:spPr>
          <a:xfrm>
            <a:off x="378979" y="2523277"/>
            <a:ext cx="2586158" cy="1220048"/>
          </a:xfrm>
          <a:prstGeom prst="rect">
            <a:avLst/>
          </a:prstGeom>
        </p:spPr>
      </p:pic>
      <p:sp>
        <p:nvSpPr>
          <p:cNvPr id="17" name="Text Placeholder 27"/>
          <p:cNvSpPr>
            <a:spLocks noGrp="1"/>
          </p:cNvSpPr>
          <p:nvPr>
            <p:ph type="body" sz="quarter" idx="16" hasCustomPrompt="1"/>
          </p:nvPr>
        </p:nvSpPr>
        <p:spPr>
          <a:xfrm>
            <a:off x="3289002" y="3475680"/>
            <a:ext cx="5559552" cy="867720"/>
          </a:xfrm>
        </p:spPr>
        <p:txBody>
          <a:bodyPr wrap="square" lIns="0" tIns="0" rIns="0" bIns="0">
            <a:normAutofit/>
          </a:bodyPr>
          <a:lstStyle>
            <a:lvl1pPr marL="0" indent="0" algn="l">
              <a:buNone/>
              <a:defRPr sz="2400" i="1" baseline="0">
                <a:solidFill>
                  <a:srgbClr val="000000"/>
                </a:solidFill>
                <a:latin typeface="+mj-lt"/>
              </a:defRPr>
            </a:lvl1pPr>
            <a:lvl2pPr algn="l">
              <a:buNone/>
              <a:defRPr/>
            </a:lvl2pPr>
            <a:lvl3pPr algn="l">
              <a:buNone/>
              <a:defRPr/>
            </a:lvl3pPr>
            <a:lvl4pPr algn="l">
              <a:buNone/>
              <a:defRPr/>
            </a:lvl4pPr>
            <a:lvl5pPr algn="l">
              <a:buNone/>
              <a:defRPr/>
            </a:lvl5pPr>
          </a:lstStyle>
          <a:p>
            <a:pPr lvl="0"/>
            <a:r>
              <a:rPr lang="en-US" dirty="0" smtClean="0"/>
              <a:t>Subtitle of Presentation</a:t>
            </a:r>
          </a:p>
        </p:txBody>
      </p:sp>
      <p:sp>
        <p:nvSpPr>
          <p:cNvPr id="22" name="Text Placeholder 21"/>
          <p:cNvSpPr>
            <a:spLocks noGrp="1"/>
          </p:cNvSpPr>
          <p:nvPr>
            <p:ph type="body" sz="quarter" idx="19" hasCustomPrompt="1"/>
          </p:nvPr>
        </p:nvSpPr>
        <p:spPr>
          <a:xfrm>
            <a:off x="3276600" y="1419439"/>
            <a:ext cx="5562600" cy="1600200"/>
          </a:xfrm>
        </p:spPr>
        <p:txBody>
          <a:bodyPr lIns="0" tIns="0" rIns="0" bIns="0" anchor="b">
            <a:noAutofit/>
          </a:bodyPr>
          <a:lstStyle>
            <a:lvl1pPr marL="0" indent="0">
              <a:lnSpc>
                <a:spcPct val="100000"/>
              </a:lnSpc>
              <a:spcBef>
                <a:spcPts val="0"/>
              </a:spcBef>
              <a:spcAft>
                <a:spcPts val="0"/>
              </a:spcAft>
              <a:buFontTx/>
              <a:buNone/>
              <a:defRPr sz="3400" baseline="0">
                <a:solidFill>
                  <a:schemeClr val="accent1"/>
                </a:solidFill>
                <a:latin typeface="+mj-lt"/>
              </a:defRPr>
            </a:lvl1pPr>
            <a:lvl2pPr marL="0" indent="0">
              <a:buFontTx/>
              <a:buNone/>
              <a:defRPr/>
            </a:lvl2pPr>
            <a:lvl3pPr marL="0" indent="0">
              <a:buFontTx/>
              <a:buNone/>
              <a:defRPr/>
            </a:lvl3pPr>
          </a:lstStyle>
          <a:p>
            <a:pPr lvl="0"/>
            <a:r>
              <a:rPr lang="en-US" dirty="0" smtClean="0"/>
              <a:t>Title of Presentation</a:t>
            </a:r>
            <a:endParaRPr lang="en-US" dirty="0"/>
          </a:p>
        </p:txBody>
      </p:sp>
    </p:spTree>
    <p:extLst>
      <p:ext uri="{BB962C8B-B14F-4D97-AF65-F5344CB8AC3E}">
        <p14:creationId xmlns:p14="http://schemas.microsoft.com/office/powerpoint/2010/main" val="2754167649"/>
      </p:ext>
    </p:extLst>
  </p:cSld>
  <p:clrMapOvr>
    <a:masterClrMapping/>
  </p:clrMapOvr>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iso transitional slide 1">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12"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7" name="Rectangle 16"/>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18"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018010242"/>
      </p:ext>
    </p:extLst>
  </p:cSld>
  <p:clrMapOvr>
    <a:masterClrMapping/>
  </p:clrMapOvr>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iso transitional slide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5"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descr="ISO049-PowerPoint-d1-revised-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00216"/>
            <a:ext cx="9144000"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182914800"/>
      </p:ext>
    </p:extLst>
  </p:cSld>
  <p:clrMapOvr>
    <a:masterClrMapping/>
  </p:clrMapOvr>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iso transitional slide 3">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50"/>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091756345"/>
      </p:ext>
    </p:extLst>
  </p:cSld>
  <p:clrMapOvr>
    <a:masterClrMapping/>
  </p:clrMapOvr>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iso transitional slide 4">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2057400"/>
            <a:ext cx="7772400" cy="1362075"/>
          </a:xfrm>
        </p:spPr>
        <p:txBody>
          <a:bodyPr anchor="b"/>
          <a:lstStyle>
            <a:lvl1pPr algn="l">
              <a:defRPr sz="3200" b="1" cap="all" baseline="0">
                <a:solidFill>
                  <a:schemeClr val="accent1"/>
                </a:solidFill>
                <a:latin typeface="+mj-lt"/>
              </a:defRPr>
            </a:lvl1pPr>
          </a:lstStyle>
          <a:p>
            <a:r>
              <a:rPr lang="en-US" dirty="0" smtClean="0"/>
              <a:t>transitional slide Title</a:t>
            </a:r>
            <a:endParaRPr lang="en-US" dirty="0"/>
          </a:p>
        </p:txBody>
      </p:sp>
      <p:sp>
        <p:nvSpPr>
          <p:cNvPr id="9" name="Text Placeholder 2"/>
          <p:cNvSpPr>
            <a:spLocks noGrp="1"/>
          </p:cNvSpPr>
          <p:nvPr>
            <p:ph type="body" idx="1" hasCustomPrompt="1"/>
          </p:nvPr>
        </p:nvSpPr>
        <p:spPr>
          <a:xfrm>
            <a:off x="609600" y="3429000"/>
            <a:ext cx="7772400" cy="1500187"/>
          </a:xfrm>
        </p:spPr>
        <p:txBody>
          <a:bodyPr anchor="t"/>
          <a:lstStyle>
            <a:lvl1pPr marL="0" indent="0">
              <a:buNone/>
              <a:defRPr sz="2400" i="1" baseline="0">
                <a:solidFill>
                  <a:srgbClr val="00000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Transitional 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6300216"/>
            <a:ext cx="9143992" cy="567349"/>
          </a:xfrm>
          <a:prstGeom prst="rect">
            <a:avLst/>
          </a:prstGeom>
        </p:spPr>
      </p:pic>
      <p:sp>
        <p:nvSpPr>
          <p:cNvPr id="12" name="Rectangle 11"/>
          <p:cNvSpPr/>
          <p:nvPr userDrawn="1"/>
        </p:nvSpPr>
        <p:spPr>
          <a:xfrm>
            <a:off x="3900856" y="6327648"/>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
        <p:nvSpPr>
          <p:cNvPr id="13"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856945863"/>
      </p:ext>
    </p:extLst>
  </p:cSld>
  <p:clrMapOvr>
    <a:masterClrMapping/>
  </p:clrMapOvr>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7586241"/>
      </p:ext>
    </p:extLst>
  </p:cSld>
  <p:clrMapOvr>
    <a:masterClrMapping/>
  </p:clrMapOvr>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iso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solidFill>
                  <a:srgbClr val="000000"/>
                </a:solidFill>
              </a:defRPr>
            </a:lvl1p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4185591729"/>
      </p:ext>
    </p:extLst>
  </p:cSld>
  <p:clrMapOvr>
    <a:masterClrMapping/>
  </p:clrMapOvr>
  <p:timing>
    <p:tnLst>
      <p:par>
        <p:cT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iso  blank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376712632"/>
      </p:ext>
    </p:extLst>
  </p:cSld>
  <p:clrMapOvr>
    <a:masterClrMapping/>
  </p:clrMapOvr>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iso for more inf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pic>
        <p:nvPicPr>
          <p:cNvPr id="5" name="Picture 4" descr="twitter-icon.png">
            <a:hlinkClick r:id="rId2"/>
          </p:cNvPr>
          <p:cNvPicPr>
            <a:picLocks noChangeAspect="1"/>
          </p:cNvPicPr>
          <p:nvPr userDrawn="1"/>
        </p:nvPicPr>
        <p:blipFill>
          <a:blip r:embed="rId3" cstate="print"/>
          <a:stretch>
            <a:fillRect/>
          </a:stretch>
        </p:blipFill>
        <p:spPr>
          <a:xfrm>
            <a:off x="6934200" y="381000"/>
            <a:ext cx="1752600" cy="1752600"/>
          </a:xfrm>
          <a:prstGeom prst="rect">
            <a:avLst/>
          </a:prstGeom>
        </p:spPr>
      </p:pic>
      <p:pic>
        <p:nvPicPr>
          <p:cNvPr id="6" name="Picture 4" descr="ISO Newswire">
            <a:hlinkClick r:id="rId4"/>
          </p:cNvPr>
          <p:cNvPicPr>
            <a:picLocks noChangeAspect="1" noChangeArrowheads="1"/>
          </p:cNvPicPr>
          <p:nvPr userDrawn="1"/>
        </p:nvPicPr>
        <p:blipFill>
          <a:blip r:embed="rId5" cstate="print"/>
          <a:srcRect/>
          <a:stretch>
            <a:fillRect/>
          </a:stretch>
        </p:blipFill>
        <p:spPr bwMode="auto">
          <a:xfrm>
            <a:off x="4953000" y="381000"/>
            <a:ext cx="1752599" cy="1752600"/>
          </a:xfrm>
          <a:prstGeom prst="rect">
            <a:avLst/>
          </a:prstGeom>
          <a:noFill/>
        </p:spPr>
      </p:pic>
      <p:pic>
        <p:nvPicPr>
          <p:cNvPr id="7" name="Picture 6" descr="iso-to-go-screenshot-1.jpg">
            <a:hlinkClick r:id="rId6"/>
          </p:cNvPr>
          <p:cNvPicPr>
            <a:picLocks noChangeAspect="1"/>
          </p:cNvPicPr>
          <p:nvPr userDrawn="1"/>
        </p:nvPicPr>
        <p:blipFill>
          <a:blip r:embed="rId7" cstate="print"/>
          <a:stretch>
            <a:fillRect/>
          </a:stretch>
        </p:blipFill>
        <p:spPr>
          <a:xfrm>
            <a:off x="5105400" y="2362200"/>
            <a:ext cx="2228850" cy="3205205"/>
          </a:xfrm>
          <a:prstGeom prst="rect">
            <a:avLst/>
          </a:prstGeom>
        </p:spPr>
      </p:pic>
      <p:pic>
        <p:nvPicPr>
          <p:cNvPr id="8" name="Picture 7" descr="iso-to-go-screenshot-6.jpg">
            <a:hlinkClick r:id="rId6"/>
          </p:cNvPr>
          <p:cNvPicPr>
            <a:picLocks noChangeAspect="1"/>
          </p:cNvPicPr>
          <p:nvPr userDrawn="1"/>
        </p:nvPicPr>
        <p:blipFill>
          <a:blip r:embed="rId8" cstate="print"/>
          <a:stretch>
            <a:fillRect/>
          </a:stretch>
        </p:blipFill>
        <p:spPr>
          <a:xfrm>
            <a:off x="6324600" y="2971800"/>
            <a:ext cx="2228850" cy="3205205"/>
          </a:xfrm>
          <a:prstGeom prst="rect">
            <a:avLst/>
          </a:prstGeom>
        </p:spPr>
      </p:pic>
      <p:pic>
        <p:nvPicPr>
          <p:cNvPr id="9" name="Picture 8" descr="google-play-badge.png">
            <a:hlinkClick r:id="rId9"/>
          </p:cNvPr>
          <p:cNvPicPr>
            <a:picLocks noChangeAspect="1"/>
          </p:cNvPicPr>
          <p:nvPr userDrawn="1"/>
        </p:nvPicPr>
        <p:blipFill>
          <a:blip r:embed="rId10" cstate="print"/>
          <a:stretch>
            <a:fillRect/>
          </a:stretch>
        </p:blipFill>
        <p:spPr>
          <a:xfrm>
            <a:off x="1066800" y="5619750"/>
            <a:ext cx="1238250" cy="409575"/>
          </a:xfrm>
          <a:prstGeom prst="rect">
            <a:avLst/>
          </a:prstGeom>
        </p:spPr>
      </p:pic>
      <p:pic>
        <p:nvPicPr>
          <p:cNvPr id="10" name="Picture 9" descr="app-store-badge.png">
            <a:hlinkClick r:id="rId11"/>
          </p:cNvPr>
          <p:cNvPicPr>
            <a:picLocks noChangeAspect="1"/>
          </p:cNvPicPr>
          <p:nvPr userDrawn="1"/>
        </p:nvPicPr>
        <p:blipFill>
          <a:blip r:embed="rId12" cstate="print"/>
          <a:stretch>
            <a:fillRect/>
          </a:stretch>
        </p:blipFill>
        <p:spPr>
          <a:xfrm>
            <a:off x="2667000" y="5619750"/>
            <a:ext cx="1276350" cy="409575"/>
          </a:xfrm>
          <a:prstGeom prst="rect">
            <a:avLst/>
          </a:prstGeom>
        </p:spPr>
      </p:pic>
      <p:sp>
        <p:nvSpPr>
          <p:cNvPr id="11" name="TextBox 10"/>
          <p:cNvSpPr txBox="1"/>
          <p:nvPr userDrawn="1"/>
        </p:nvSpPr>
        <p:spPr>
          <a:xfrm>
            <a:off x="457200" y="1457325"/>
            <a:ext cx="4495800" cy="42165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solidFill>
                  <a:srgbClr val="000000"/>
                </a:solidFill>
              </a:rPr>
              <a:t>Subscribe to the </a:t>
            </a:r>
            <a:r>
              <a:rPr lang="en-US" sz="2000" b="1" i="1" dirty="0" smtClean="0">
                <a:solidFill>
                  <a:srgbClr val="000000"/>
                </a:solidFill>
              </a:rPr>
              <a:t>ISO Newswire</a:t>
            </a:r>
            <a:endParaRPr lang="en-US" sz="1400" b="1" i="0" dirty="0" smtClean="0">
              <a:solidFill>
                <a:srgbClr val="000000"/>
              </a:solidFill>
            </a:endParaRP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3"/>
              </a:rPr>
              <a:t>ISO Newswire</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your source for regular news about ISO New England and the wholesale electricity industry within the six-state region </a:t>
            </a:r>
          </a:p>
          <a:p>
            <a:pPr marL="342900" indent="-342900">
              <a:spcBef>
                <a:spcPts val="1200"/>
              </a:spcBef>
              <a:buFont typeface="Arial" panose="020B0604020202020204" pitchFamily="34" charset="0"/>
              <a:buChar char="•"/>
            </a:pPr>
            <a:r>
              <a:rPr lang="en-US" sz="2000" dirty="0" smtClean="0">
                <a:solidFill>
                  <a:srgbClr val="000000"/>
                </a:solidFill>
              </a:rPr>
              <a:t>Log on to </a:t>
            </a:r>
            <a:r>
              <a:rPr lang="en-US" sz="2000" b="1" dirty="0" smtClean="0">
                <a:solidFill>
                  <a:srgbClr val="000000"/>
                </a:solidFill>
              </a:rPr>
              <a:t>ISO Express </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4"/>
              </a:rPr>
              <a:t>ISO Express</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provides real-time data on New England’s wholesale electricity markets and power system operations</a:t>
            </a:r>
          </a:p>
          <a:p>
            <a:pPr marL="342900" indent="-342900">
              <a:spcBef>
                <a:spcPts val="1200"/>
              </a:spcBef>
              <a:buFont typeface="Arial" panose="020B0604020202020204" pitchFamily="34" charset="0"/>
              <a:buChar char="•"/>
            </a:pPr>
            <a:r>
              <a:rPr lang="en-US" sz="2000" dirty="0" smtClean="0">
                <a:solidFill>
                  <a:srgbClr val="000000"/>
                </a:solidFill>
              </a:rPr>
              <a:t>Follow the ISO on </a:t>
            </a:r>
            <a:r>
              <a:rPr lang="en-US" sz="2000" b="1" dirty="0" smtClean="0">
                <a:solidFill>
                  <a:srgbClr val="000000"/>
                </a:solidFill>
              </a:rPr>
              <a:t>Twitter</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15"/>
              </a:rPr>
              <a:t>@isonewengland</a:t>
            </a:r>
            <a:endParaRPr lang="en-US" sz="1400" i="1" kern="1200" baseline="0" dirty="0" smtClean="0">
              <a:solidFill>
                <a:srgbClr val="000000"/>
              </a:solidFill>
              <a:latin typeface="+mn-lt"/>
              <a:ea typeface="+mn-ea"/>
              <a:cs typeface="+mn-cs"/>
            </a:endParaRPr>
          </a:p>
          <a:p>
            <a:pPr marL="342900" indent="-342900">
              <a:spcBef>
                <a:spcPts val="1200"/>
              </a:spcBef>
              <a:buFont typeface="Arial" panose="020B0604020202020204" pitchFamily="34" charset="0"/>
              <a:buChar char="•"/>
            </a:pPr>
            <a:r>
              <a:rPr lang="en-US" sz="2000" dirty="0" smtClean="0">
                <a:solidFill>
                  <a:srgbClr val="000000"/>
                </a:solidFill>
              </a:rPr>
              <a:t>Download the </a:t>
            </a:r>
            <a:r>
              <a:rPr lang="en-US" sz="2000" b="1" dirty="0" smtClean="0">
                <a:solidFill>
                  <a:srgbClr val="000000"/>
                </a:solidFill>
              </a:rPr>
              <a:t>ISO to Go App</a:t>
            </a:r>
          </a:p>
          <a:p>
            <a:pPr marL="742950" lvl="1" indent="-285750" algn="l" defTabSz="914400" rtl="0" eaLnBrk="1" latinLnBrk="0" hangingPunct="1">
              <a:spcBef>
                <a:spcPts val="0"/>
              </a:spcBef>
              <a:buFont typeface="Arial" pitchFamily="34" charset="0"/>
              <a:buChar char="–"/>
            </a:pPr>
            <a:r>
              <a:rPr lang="en-US" sz="1400" i="1" kern="1200" baseline="0" dirty="0" smtClean="0">
                <a:solidFill>
                  <a:srgbClr val="000000"/>
                </a:solidFill>
                <a:latin typeface="+mn-lt"/>
                <a:ea typeface="+mn-ea"/>
                <a:cs typeface="+mn-cs"/>
                <a:hlinkClick r:id="rId6"/>
              </a:rPr>
              <a:t>ISO to Go</a:t>
            </a:r>
            <a:r>
              <a:rPr lang="en-US" sz="1400" i="1" kern="1200" baseline="0" dirty="0" smtClean="0">
                <a:solidFill>
                  <a:srgbClr val="000000"/>
                </a:solidFill>
                <a:latin typeface="+mn-lt"/>
                <a:ea typeface="+mn-ea"/>
                <a:cs typeface="+mn-cs"/>
              </a:rPr>
              <a:t> </a:t>
            </a:r>
            <a:r>
              <a:rPr lang="en-US" sz="1400" i="0" kern="1200" baseline="0" dirty="0" smtClean="0">
                <a:solidFill>
                  <a:srgbClr val="000000"/>
                </a:solidFill>
                <a:latin typeface="+mn-lt"/>
                <a:ea typeface="+mn-ea"/>
                <a:cs typeface="+mn-cs"/>
              </a:rPr>
              <a:t>is a free mobile application that puts real-time wholesale electricity pricing and power grid information in the palm of your hand </a:t>
            </a:r>
          </a:p>
          <a:p>
            <a:pPr lvl="1"/>
            <a:endParaRPr lang="en-US" dirty="0" smtClean="0"/>
          </a:p>
        </p:txBody>
      </p:sp>
      <p:sp>
        <p:nvSpPr>
          <p:cNvPr id="12" name="TextBox 11"/>
          <p:cNvSpPr txBox="1"/>
          <p:nvPr userDrawn="1"/>
        </p:nvSpPr>
        <p:spPr>
          <a:xfrm>
            <a:off x="457200" y="358200"/>
            <a:ext cx="8229600" cy="584775"/>
          </a:xfrm>
          <a:prstGeom prst="rect">
            <a:avLst/>
          </a:prstGeom>
          <a:noFill/>
        </p:spPr>
        <p:txBody>
          <a:bodyPr wrap="square" rtlCol="0">
            <a:spAutoFit/>
          </a:bodyPr>
          <a:lstStyle/>
          <a:p>
            <a:r>
              <a:rPr lang="en-US" sz="3200" b="1" dirty="0" smtClean="0">
                <a:solidFill>
                  <a:srgbClr val="000000"/>
                </a:solidFill>
                <a:latin typeface="+mj-lt"/>
              </a:rPr>
              <a:t>For More Information…</a:t>
            </a:r>
            <a:endParaRPr lang="en-US" sz="3200" b="1" dirty="0">
              <a:solidFill>
                <a:srgbClr val="000000"/>
              </a:solidFill>
              <a:latin typeface="+mj-lt"/>
            </a:endParaRPr>
          </a:p>
        </p:txBody>
      </p:sp>
    </p:spTree>
    <p:extLst>
      <p:ext uri="{BB962C8B-B14F-4D97-AF65-F5344CB8AC3E}">
        <p14:creationId xmlns:p14="http://schemas.microsoft.com/office/powerpoint/2010/main" val="347084226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iso ques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775855"/>
            <a:ext cx="5334000" cy="5334000"/>
          </a:xfrm>
          <a:prstGeom prst="rect">
            <a:avLst/>
          </a:prstGeom>
        </p:spPr>
      </p:pic>
      <p:sp>
        <p:nvSpPr>
          <p:cNvPr id="2" name="Slide Number Placeholder 1"/>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3299" y="3200400"/>
            <a:ext cx="3880514" cy="84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0418118"/>
      </p:ext>
    </p:extLst>
  </p:cSld>
  <p:clrMapOvr>
    <a:masterClrMapping/>
  </p:clrMapOvr>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iso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05128"/>
            <a:ext cx="4038600" cy="4767072"/>
          </a:xfrm>
        </p:spPr>
        <p:txBody>
          <a:bodyPr>
            <a:norm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0"/>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4629518"/>
      </p:ext>
    </p:extLst>
  </p:cSld>
  <p:clrMapOvr>
    <a:masterClrMapping/>
  </p:clrMapOvr>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type="twoTxTwoObj" preserve="1">
  <p:cSld name="iso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408176"/>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073274"/>
            <a:ext cx="4040188" cy="4098925"/>
          </a:xfrm>
        </p:spPr>
        <p:txBody>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408176"/>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073274"/>
            <a:ext cx="4041775" cy="4098925"/>
          </a:xfrm>
        </p:spPr>
        <p:txBody>
          <a:bodyPr>
            <a:normAutofit/>
          </a:bodyPr>
          <a:lstStyle>
            <a:lvl1pPr>
              <a:defRPr sz="2000">
                <a:solidFill>
                  <a:srgbClr val="000000"/>
                </a:solidFill>
              </a:defRPr>
            </a:lvl1pPr>
            <a:lvl2pPr>
              <a:defRPr sz="1800">
                <a:solidFill>
                  <a:srgbClr val="000000"/>
                </a:solidFill>
              </a:defRPr>
            </a:lvl2pPr>
            <a:lvl3pPr>
              <a:defRPr sz="1600">
                <a:solidFill>
                  <a:srgbClr val="000000"/>
                </a:solidFill>
              </a:defRPr>
            </a:lvl3pPr>
            <a:lvl4pPr>
              <a:defRPr sz="14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a:xfrm>
            <a:off x="8534400" y="6365882"/>
            <a:ext cx="381000" cy="263518"/>
          </a:xfrm>
          <a:prstGeom prst="rect">
            <a:avLst/>
          </a:prstGeom>
        </p:spPr>
        <p:txBody>
          <a:body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666703715"/>
      </p:ext>
    </p:extLst>
  </p:cSld>
  <p:clrMapOvr>
    <a:masterClrMapping/>
  </p:clrMapOvr>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iso title and chart">
    <p:spTree>
      <p:nvGrpSpPr>
        <p:cNvPr id="1" name=""/>
        <p:cNvGrpSpPr/>
        <p:nvPr/>
      </p:nvGrpSpPr>
      <p:grpSpPr>
        <a:xfrm>
          <a:off x="0" y="0"/>
          <a:ext cx="0" cy="0"/>
          <a:chOff x="0" y="0"/>
          <a:chExt cx="0" cy="0"/>
        </a:xfrm>
      </p:grpSpPr>
      <p:sp>
        <p:nvSpPr>
          <p:cNvPr id="7" name="Chart Placeholder 6"/>
          <p:cNvSpPr>
            <a:spLocks noGrp="1"/>
          </p:cNvSpPr>
          <p:nvPr>
            <p:ph type="chart" sz="quarter" idx="11"/>
          </p:nvPr>
        </p:nvSpPr>
        <p:spPr>
          <a:xfrm>
            <a:off x="457200" y="1408176"/>
            <a:ext cx="8229600" cy="4762500"/>
          </a:xfrm>
        </p:spPr>
        <p:txBody>
          <a:bodyPr/>
          <a:lstStyle>
            <a:lvl1pPr>
              <a:defRPr>
                <a:solidFill>
                  <a:srgbClr val="000000"/>
                </a:solidFill>
              </a:defRPr>
            </a:lvl1pPr>
          </a:lstStyle>
          <a:p>
            <a:r>
              <a:rPr lang="en-US" dirty="0" smtClean="0"/>
              <a:t>Click icon to add chart</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436293370"/>
      </p:ext>
    </p:extLst>
  </p:cSld>
  <p:clrMapOvr>
    <a:masterClrMapping/>
  </p:clrMapOvr>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iso title and smart art graphic">
    <p:spTree>
      <p:nvGrpSpPr>
        <p:cNvPr id="1" name=""/>
        <p:cNvGrpSpPr/>
        <p:nvPr/>
      </p:nvGrpSpPr>
      <p:grpSpPr>
        <a:xfrm>
          <a:off x="0" y="0"/>
          <a:ext cx="0" cy="0"/>
          <a:chOff x="0" y="0"/>
          <a:chExt cx="0" cy="0"/>
        </a:xfrm>
      </p:grpSpPr>
      <p:sp>
        <p:nvSpPr>
          <p:cNvPr id="8" name="SmartArt Placeholder 7"/>
          <p:cNvSpPr>
            <a:spLocks noGrp="1"/>
          </p:cNvSpPr>
          <p:nvPr>
            <p:ph type="dgm" sz="quarter" idx="11"/>
          </p:nvPr>
        </p:nvSpPr>
        <p:spPr>
          <a:xfrm>
            <a:off x="457200" y="1405128"/>
            <a:ext cx="8229600" cy="4767072"/>
          </a:xfrm>
        </p:spPr>
        <p:txBody>
          <a:bodyPr/>
          <a:lstStyle>
            <a:lvl1pPr>
              <a:defRPr>
                <a:solidFill>
                  <a:srgbClr val="000000"/>
                </a:solidFill>
              </a:defRPr>
            </a:lvl1pPr>
          </a:lstStyle>
          <a:p>
            <a:r>
              <a:rPr lang="en-US" dirty="0" smtClean="0"/>
              <a:t>Click icon to add SmartArt graphic</a:t>
            </a:r>
            <a:endParaRPr lang="en-US" dirty="0"/>
          </a:p>
        </p:txBody>
      </p:sp>
      <p:sp>
        <p:nvSpPr>
          <p:cNvPr id="2" name="Slide Number Placeholder 1"/>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9"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85421087"/>
      </p:ext>
    </p:extLst>
  </p:cSld>
  <p:clrMapOvr>
    <a:masterClrMapping/>
  </p:clrMapOvr>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iso title and table">
    <p:spTree>
      <p:nvGrpSpPr>
        <p:cNvPr id="1" name=""/>
        <p:cNvGrpSpPr/>
        <p:nvPr/>
      </p:nvGrpSpPr>
      <p:grpSpPr>
        <a:xfrm>
          <a:off x="0" y="0"/>
          <a:ext cx="0" cy="0"/>
          <a:chOff x="0" y="0"/>
          <a:chExt cx="0" cy="0"/>
        </a:xfrm>
      </p:grpSpPr>
      <p:sp>
        <p:nvSpPr>
          <p:cNvPr id="6" name="Table Placeholder 5"/>
          <p:cNvSpPr>
            <a:spLocks noGrp="1"/>
          </p:cNvSpPr>
          <p:nvPr>
            <p:ph type="tbl" sz="quarter" idx="10"/>
          </p:nvPr>
        </p:nvSpPr>
        <p:spPr>
          <a:xfrm>
            <a:off x="457200" y="1405128"/>
            <a:ext cx="8229600" cy="4767072"/>
          </a:xfrm>
        </p:spPr>
        <p:txBody>
          <a:bodyPr/>
          <a:lstStyle>
            <a:lvl1pPr>
              <a:defRPr>
                <a:solidFill>
                  <a:srgbClr val="000000"/>
                </a:solidFill>
              </a:defRPr>
            </a:lvl1pPr>
          </a:lstStyle>
          <a:p>
            <a:r>
              <a:rPr lang="en-US" dirty="0" smtClean="0"/>
              <a:t>Click icon to add table</a:t>
            </a:r>
            <a:endParaRPr lang="en-US" dirty="0"/>
          </a:p>
        </p:txBody>
      </p:sp>
      <p:sp>
        <p:nvSpPr>
          <p:cNvPr id="2" name="Slide Number Placeholder 1"/>
          <p:cNvSpPr>
            <a:spLocks noGrp="1"/>
          </p:cNvSpPr>
          <p:nvPr>
            <p:ph type="sldNum" sz="quarter" idx="11"/>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7"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38457301"/>
      </p:ext>
    </p:extLst>
  </p:cSld>
  <p:clrMapOvr>
    <a:masterClrMapping/>
  </p:clrMapOvr>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iso content (L) &amp; pictur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645152" y="1408176"/>
            <a:ext cx="4041648" cy="4767072"/>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090202233"/>
      </p:ext>
    </p:extLst>
  </p:cSld>
  <p:clrMapOvr>
    <a:masterClrMapping/>
  </p:clrMapOvr>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iso picture (L) &amp; content (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48200" y="140512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3"/>
          </p:nvPr>
        </p:nvSpPr>
        <p:spPr>
          <a:xfrm>
            <a:off x="457200" y="1405128"/>
            <a:ext cx="4041648" cy="4767406"/>
          </a:xfrm>
        </p:spPr>
        <p:txBody>
          <a:bodyPr/>
          <a:lstStyle>
            <a:lvl1pPr>
              <a:defRPr>
                <a:solidFill>
                  <a:srgbClr val="000000"/>
                </a:solidFill>
              </a:defRPr>
            </a:lvl1pPr>
          </a:lstStyle>
          <a:p>
            <a:r>
              <a:rPr lang="en-US" dirty="0" smtClean="0"/>
              <a:t>Click icon to add picture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1"/>
          <p:cNvSpPr>
            <a:spLocks noGrp="1"/>
          </p:cNvSpPr>
          <p:nvPr>
            <p:ph type="title"/>
          </p:nvPr>
        </p:nvSpPr>
        <p:spPr>
          <a:xfrm>
            <a:off x="457200" y="76200"/>
            <a:ext cx="8229600" cy="1143000"/>
          </a:xfrm>
        </p:spPr>
        <p:txBody>
          <a:bodyPr>
            <a:normAutofit/>
          </a:bodyPr>
          <a:lstStyle>
            <a:lvl1pPr algn="l">
              <a:defRPr sz="3200">
                <a:solidFill>
                  <a:srgbClr val="00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070757624"/>
      </p:ext>
    </p:extLst>
  </p:cSld>
  <p:clrMapOvr>
    <a:masterClrMapping/>
  </p:clrMapOvr>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iso content (L) &amp; ch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645152" y="1408176"/>
            <a:ext cx="4041648" cy="4764024"/>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575153830"/>
      </p:ext>
    </p:extLst>
  </p:cSld>
  <p:clrMapOvr>
    <a:masterClrMapping/>
  </p:clrMapOvr>
  <p:timing>
    <p:tnLst>
      <p:par>
        <p:cT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iso ch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35608"/>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hart Placeholder 8"/>
          <p:cNvSpPr>
            <a:spLocks noGrp="1"/>
          </p:cNvSpPr>
          <p:nvPr>
            <p:ph type="chart" sz="quarter" idx="13"/>
          </p:nvPr>
        </p:nvSpPr>
        <p:spPr>
          <a:xfrm>
            <a:off x="457200" y="1435608"/>
            <a:ext cx="4041648" cy="4765399"/>
          </a:xfrm>
        </p:spPr>
        <p:txBody>
          <a:bodyPr/>
          <a:lstStyle>
            <a:lvl1pPr>
              <a:defRPr>
                <a:solidFill>
                  <a:srgbClr val="000000"/>
                </a:solidFill>
              </a:defRPr>
            </a:lvl1pPr>
          </a:lstStyle>
          <a:p>
            <a:r>
              <a:rPr lang="en-US" dirty="0" smtClean="0"/>
              <a:t>Click icon to add chart</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680427219"/>
      </p:ext>
    </p:extLst>
  </p:cSld>
  <p:clrMapOvr>
    <a:masterClrMapping/>
  </p:clrMapOvr>
  <p:timing>
    <p:tnLst>
      <p:par>
        <p:cT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iso content (L) &amp; table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673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645152" y="1408176"/>
            <a:ext cx="4041648" cy="4767072"/>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68144963"/>
      </p:ext>
    </p:extLst>
  </p:cSld>
  <p:clrMapOvr>
    <a:masterClrMapping/>
  </p:clrMapOvr>
  <p:timing>
    <p:tnLst>
      <p:par>
        <p:cT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iso table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7072"/>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able Placeholder 6"/>
          <p:cNvSpPr>
            <a:spLocks noGrp="1"/>
          </p:cNvSpPr>
          <p:nvPr>
            <p:ph type="tbl" sz="quarter" idx="13"/>
          </p:nvPr>
        </p:nvSpPr>
        <p:spPr>
          <a:xfrm>
            <a:off x="457200" y="1408176"/>
            <a:ext cx="4041648" cy="4767406"/>
          </a:xfrm>
        </p:spPr>
        <p:txBody>
          <a:bodyPr/>
          <a:lstStyle>
            <a:lvl1pPr>
              <a:defRPr>
                <a:solidFill>
                  <a:srgbClr val="000000"/>
                </a:solidFill>
              </a:defRPr>
            </a:lvl1pPr>
          </a:lstStyle>
          <a:p>
            <a:r>
              <a:rPr lang="en-US" dirty="0" smtClean="0"/>
              <a:t>Click icon to add table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537955007"/>
      </p:ext>
    </p:extLst>
  </p:cSld>
  <p:clrMapOvr>
    <a:masterClrMapping/>
  </p:clrMapOvr>
  <p:timing>
    <p:tnLst>
      <p:par>
        <p:cT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iso content (L) &amp; smart art graphic (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645152" y="1408176"/>
            <a:ext cx="4041648" cy="4764024"/>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77057194"/>
      </p:ext>
    </p:extLst>
  </p:cSld>
  <p:clrMapOvr>
    <a:masterClrMapping/>
  </p:clrMapOvr>
  <p:timing>
    <p:tnLst>
      <p:par>
        <p:cT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iso smart art graphic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martArt Placeholder 8"/>
          <p:cNvSpPr>
            <a:spLocks noGrp="1"/>
          </p:cNvSpPr>
          <p:nvPr>
            <p:ph type="dgm" sz="quarter" idx="13"/>
          </p:nvPr>
        </p:nvSpPr>
        <p:spPr>
          <a:xfrm>
            <a:off x="457200" y="1408176"/>
            <a:ext cx="4041648" cy="4764358"/>
          </a:xfrm>
        </p:spPr>
        <p:txBody>
          <a:bodyPr/>
          <a:lstStyle>
            <a:lvl1pPr>
              <a:defRPr>
                <a:solidFill>
                  <a:srgbClr val="000000"/>
                </a:solidFill>
              </a:defRPr>
            </a:lvl1pPr>
          </a:lstStyle>
          <a:p>
            <a:r>
              <a:rPr lang="en-US" dirty="0" smtClean="0"/>
              <a:t>Click icon to add SmartArt graphic</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4009903430"/>
      </p:ext>
    </p:extLst>
  </p:cSld>
  <p:clrMapOvr>
    <a:masterClrMapping/>
  </p:clrMapOvr>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iso content (L) &amp; media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3690"/>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645152" y="1408176"/>
            <a:ext cx="4041648" cy="4764024"/>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3894372500"/>
      </p:ext>
    </p:extLst>
  </p:cSld>
  <p:clrMapOvr>
    <a:masterClrMapping/>
  </p:clrMapOvr>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iso media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Media Placeholder 6"/>
          <p:cNvSpPr>
            <a:spLocks noGrp="1"/>
          </p:cNvSpPr>
          <p:nvPr>
            <p:ph type="media" sz="quarter" idx="13"/>
          </p:nvPr>
        </p:nvSpPr>
        <p:spPr>
          <a:xfrm>
            <a:off x="457200" y="1408176"/>
            <a:ext cx="4041648" cy="4764358"/>
          </a:xfrm>
        </p:spPr>
        <p:txBody>
          <a:bodyPr/>
          <a:lstStyle>
            <a:lvl1pPr>
              <a:defRPr>
                <a:solidFill>
                  <a:srgbClr val="000000"/>
                </a:solidFill>
              </a:defRPr>
            </a:lvl1pPr>
          </a:lstStyle>
          <a:p>
            <a:r>
              <a:rPr lang="en-US" dirty="0" smtClean="0"/>
              <a:t>Click icon to add media</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072832925"/>
      </p:ext>
    </p:extLst>
  </p:cSld>
  <p:clrMapOvr>
    <a:masterClrMapping/>
  </p:clrMapOvr>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iso content (L) &amp; clip ar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08176"/>
            <a:ext cx="4038600" cy="4765696"/>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645152" y="1408176"/>
            <a:ext cx="4041648" cy="4764024"/>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2697414525"/>
      </p:ext>
    </p:extLst>
  </p:cSld>
  <p:clrMapOvr>
    <a:masterClrMapping/>
  </p:clrMapOvr>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iso clip art (L) &amp; content (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648200" y="1408176"/>
            <a:ext cx="4038600" cy="4764024"/>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lipArt Placeholder 8"/>
          <p:cNvSpPr>
            <a:spLocks noGrp="1"/>
          </p:cNvSpPr>
          <p:nvPr>
            <p:ph type="clipArt" sz="quarter" idx="13"/>
          </p:nvPr>
        </p:nvSpPr>
        <p:spPr>
          <a:xfrm>
            <a:off x="457200" y="1408176"/>
            <a:ext cx="4041648" cy="4762352"/>
          </a:xfrm>
        </p:spPr>
        <p:txBody>
          <a:bodyPr/>
          <a:lstStyle>
            <a:lvl1pPr>
              <a:defRPr>
                <a:solidFill>
                  <a:srgbClr val="000000"/>
                </a:solidFill>
              </a:defRPr>
            </a:lvl1pPr>
          </a:lstStyle>
          <a:p>
            <a:r>
              <a:rPr lang="en-US" dirty="0" smtClean="0"/>
              <a:t>Click icon to add online image</a:t>
            </a:r>
            <a:endParaRPr lang="en-US" dirty="0"/>
          </a:p>
        </p:txBody>
      </p:sp>
      <p:sp>
        <p:nvSpPr>
          <p:cNvPr id="4"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extLst>
      <p:ext uri="{BB962C8B-B14F-4D97-AF65-F5344CB8AC3E}">
        <p14:creationId xmlns:p14="http://schemas.microsoft.com/office/powerpoint/2010/main" val="1229717667"/>
      </p:ext>
    </p:extLst>
  </p:cSld>
  <p:clrMapOvr>
    <a:masterClrMapping/>
  </p:clrMapOvr>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p:cSld name="Topic">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85800" y="2209801"/>
            <a:ext cx="7772400" cy="1362075"/>
          </a:xfrm>
          <a:prstGeom prst="rect">
            <a:avLst/>
          </a:prstGeom>
        </p:spPr>
        <p:txBody>
          <a:bodyPr anchor="b">
            <a:normAutofit/>
          </a:bodyPr>
          <a:lstStyle>
            <a:lvl1pPr algn="l">
              <a:defRPr sz="3600" b="1" cap="none" baseline="0">
                <a:solidFill>
                  <a:srgbClr val="000000"/>
                </a:solidFill>
              </a:defRPr>
            </a:lvl1pPr>
          </a:lstStyle>
          <a:p>
            <a:r>
              <a:rPr lang="en-US" dirty="0" smtClean="0"/>
              <a:t>Topic Title (36pt)</a:t>
            </a:r>
            <a:endParaRPr lang="en-US" dirty="0"/>
          </a:p>
        </p:txBody>
      </p:sp>
      <p:sp>
        <p:nvSpPr>
          <p:cNvPr id="5" name="Subtitle 1.5"/>
          <p:cNvSpPr>
            <a:spLocks noGrp="1"/>
          </p:cNvSpPr>
          <p:nvPr>
            <p:ph type="body" idx="1" hasCustomPrompt="1"/>
          </p:nvPr>
        </p:nvSpPr>
        <p:spPr>
          <a:xfrm>
            <a:off x="685800" y="3581401"/>
            <a:ext cx="7772400" cy="1500187"/>
          </a:xfrm>
          <a:prstGeom prst="rect">
            <a:avLst/>
          </a:prstGeom>
        </p:spPr>
        <p:txBody>
          <a:bodyPr anchor="t"/>
          <a:lstStyle>
            <a:lvl1pPr marL="0" indent="0">
              <a:buNone/>
              <a:defRPr sz="2400" i="1" baseline="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Subtitle of Topic (optional)</a:t>
            </a:r>
          </a:p>
        </p:txBody>
      </p:sp>
      <p:sp>
        <p:nvSpPr>
          <p:cNvPr id="12" name="Footer Placeholder 11"/>
          <p:cNvSpPr>
            <a:spLocks noGrp="1"/>
          </p:cNvSpPr>
          <p:nvPr>
            <p:ph type="ftr" sz="quarter" idx="11"/>
          </p:nvPr>
        </p:nvSpPr>
        <p:spPr>
          <a:xfrm>
            <a:off x="1706880" y="5943600"/>
            <a:ext cx="7360920" cy="387191"/>
          </a:xfrm>
          <a:prstGeom prst="roundRect">
            <a:avLst>
              <a:gd name="adj" fmla="val 8861"/>
            </a:avLst>
          </a:prstGeom>
        </p:spPr>
        <p:txBody>
          <a:bodyPr/>
          <a:lstStyle>
            <a:lvl1pPr algn="r">
              <a:defRPr i="1">
                <a:solidFill>
                  <a:srgbClr val="000000"/>
                </a:solidFill>
              </a:defRPr>
            </a:lvl1pPr>
          </a:lstStyle>
          <a:p>
            <a:r>
              <a:rPr lang="en-US" dirty="0" smtClean="0"/>
              <a:t>Optional: use this for references or other footnotes (18pt )</a:t>
            </a:r>
            <a:endParaRPr lang="en-US" dirty="0"/>
          </a:p>
        </p:txBody>
      </p:sp>
      <p:sp>
        <p:nvSpPr>
          <p:cNvPr id="6" name="Slide Number Placeholder 3"/>
          <p:cNvSpPr>
            <a:spLocks noGrp="1"/>
          </p:cNvSpPr>
          <p:nvPr>
            <p:ph type="sldNum" sz="quarter" idx="14"/>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Tree>
    <p:custDataLst>
      <p:tags r:id="rId1"/>
    </p:custDataLst>
    <p:extLst>
      <p:ext uri="{BB962C8B-B14F-4D97-AF65-F5344CB8AC3E}">
        <p14:creationId xmlns:p14="http://schemas.microsoft.com/office/powerpoint/2010/main" val="1131233540"/>
      </p:ext>
    </p:extLst>
  </p:cSld>
  <p:clrMapOvr>
    <a:masterClrMapping/>
  </p:clrMapOvr>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8B4B34AA-9909-4538-AAB4-36BAFB4C4149}" type="slidenum">
              <a:rPr lang="en-US"/>
              <a:pPr>
                <a:defRPr/>
              </a:pPr>
              <a:t>‹#›</a:t>
            </a:fld>
            <a:endParaRPr lang="en-US" dirty="0"/>
          </a:p>
        </p:txBody>
      </p:sp>
    </p:spTree>
    <p:extLst>
      <p:ext uri="{BB962C8B-B14F-4D97-AF65-F5344CB8AC3E}">
        <p14:creationId xmlns:p14="http://schemas.microsoft.com/office/powerpoint/2010/main" val="213827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image" Target="../media/image1.png"/><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theme" Target="../theme/theme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34" Type="http://schemas.openxmlformats.org/officeDocument/2006/relationships/image" Target="../media/image1.png"/><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theme" Target="../theme/theme4.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29" Type="http://schemas.openxmlformats.org/officeDocument/2006/relationships/slideLayout" Target="../slideLayouts/slideLayout123.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31" Type="http://schemas.openxmlformats.org/officeDocument/2006/relationships/image" Target="../media/image1.png"/><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 Id="rId30"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slideLayout" Target="../slideLayouts/slideLayout149.xml"/><Relationship Id="rId3" Type="http://schemas.openxmlformats.org/officeDocument/2006/relationships/slideLayout" Target="../slideLayouts/slideLayout126.xml"/><Relationship Id="rId21" Type="http://schemas.openxmlformats.org/officeDocument/2006/relationships/slideLayout" Target="../slideLayouts/slideLayout144.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slideLayout" Target="../slideLayouts/slideLayout148.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29" Type="http://schemas.openxmlformats.org/officeDocument/2006/relationships/slideLayout" Target="../slideLayouts/slideLayout152.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32" Type="http://schemas.openxmlformats.org/officeDocument/2006/relationships/image" Target="../media/image1.png"/><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28" Type="http://schemas.openxmlformats.org/officeDocument/2006/relationships/slideLayout" Target="../slideLayouts/slideLayout151.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31" Type="http://schemas.openxmlformats.org/officeDocument/2006/relationships/theme" Target="../theme/theme6.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 Id="rId27" Type="http://schemas.openxmlformats.org/officeDocument/2006/relationships/slideLayout" Target="../slideLayouts/slideLayout150.xml"/><Relationship Id="rId30" Type="http://schemas.openxmlformats.org/officeDocument/2006/relationships/slideLayout" Target="../slideLayouts/slideLayout1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slideLayout" Target="../slideLayouts/slideLayout182.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slideLayout" Target="../slideLayouts/slideLayout181.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image" Target="../media/image1.png"/><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26" Type="http://schemas.openxmlformats.org/officeDocument/2006/relationships/slideLayout" Target="../slideLayouts/slideLayout208.xml"/><Relationship Id="rId3" Type="http://schemas.openxmlformats.org/officeDocument/2006/relationships/slideLayout" Target="../slideLayouts/slideLayout185.xml"/><Relationship Id="rId21" Type="http://schemas.openxmlformats.org/officeDocument/2006/relationships/slideLayout" Target="../slideLayouts/slideLayout203.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slideLayout" Target="../slideLayouts/slideLayout207.xml"/><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29" Type="http://schemas.openxmlformats.org/officeDocument/2006/relationships/theme" Target="../theme/theme8.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slideLayout" Target="../slideLayouts/slideLayout206.xml"/><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28" Type="http://schemas.openxmlformats.org/officeDocument/2006/relationships/slideLayout" Target="../slideLayouts/slideLayout210.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 Id="rId27" Type="http://schemas.openxmlformats.org/officeDocument/2006/relationships/slideLayout" Target="../slideLayouts/slideLayout209.xml"/><Relationship Id="rId30"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26" Type="http://schemas.openxmlformats.org/officeDocument/2006/relationships/slideLayout" Target="../slideLayouts/slideLayout236.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5" Type="http://schemas.openxmlformats.org/officeDocument/2006/relationships/slideLayout" Target="../slideLayouts/slideLayout235.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29" Type="http://schemas.openxmlformats.org/officeDocument/2006/relationships/theme" Target="../theme/theme9.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slideLayout" Target="../slideLayouts/slideLayout234.xml"/><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slideLayout" Target="../slideLayouts/slideLayout233.xml"/><Relationship Id="rId28" Type="http://schemas.openxmlformats.org/officeDocument/2006/relationships/slideLayout" Target="../slideLayouts/slideLayout238.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 Id="rId27" Type="http://schemas.openxmlformats.org/officeDocument/2006/relationships/slideLayout" Target="../slideLayouts/slideLayout237.xml"/><Relationship Id="rId30"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46.xml"/><Relationship Id="rId13" Type="http://schemas.openxmlformats.org/officeDocument/2006/relationships/slideLayout" Target="../slideLayouts/slideLayout251.xml"/><Relationship Id="rId18" Type="http://schemas.openxmlformats.org/officeDocument/2006/relationships/slideLayout" Target="../slideLayouts/slideLayout256.xml"/><Relationship Id="rId26" Type="http://schemas.openxmlformats.org/officeDocument/2006/relationships/slideLayout" Target="../slideLayouts/slideLayout264.xml"/><Relationship Id="rId3" Type="http://schemas.openxmlformats.org/officeDocument/2006/relationships/slideLayout" Target="../slideLayouts/slideLayout241.xml"/><Relationship Id="rId21" Type="http://schemas.openxmlformats.org/officeDocument/2006/relationships/slideLayout" Target="../slideLayouts/slideLayout259.xml"/><Relationship Id="rId7" Type="http://schemas.openxmlformats.org/officeDocument/2006/relationships/slideLayout" Target="../slideLayouts/slideLayout245.xml"/><Relationship Id="rId12" Type="http://schemas.openxmlformats.org/officeDocument/2006/relationships/slideLayout" Target="../slideLayouts/slideLayout250.xml"/><Relationship Id="rId17" Type="http://schemas.openxmlformats.org/officeDocument/2006/relationships/slideLayout" Target="../slideLayouts/slideLayout255.xml"/><Relationship Id="rId25" Type="http://schemas.openxmlformats.org/officeDocument/2006/relationships/slideLayout" Target="../slideLayouts/slideLayout263.xml"/><Relationship Id="rId2" Type="http://schemas.openxmlformats.org/officeDocument/2006/relationships/slideLayout" Target="../slideLayouts/slideLayout240.xml"/><Relationship Id="rId16" Type="http://schemas.openxmlformats.org/officeDocument/2006/relationships/slideLayout" Target="../slideLayouts/slideLayout254.xml"/><Relationship Id="rId20" Type="http://schemas.openxmlformats.org/officeDocument/2006/relationships/slideLayout" Target="../slideLayouts/slideLayout258.xml"/><Relationship Id="rId29" Type="http://schemas.openxmlformats.org/officeDocument/2006/relationships/theme" Target="../theme/theme10.xml"/><Relationship Id="rId1" Type="http://schemas.openxmlformats.org/officeDocument/2006/relationships/slideLayout" Target="../slideLayouts/slideLayout239.xml"/><Relationship Id="rId6" Type="http://schemas.openxmlformats.org/officeDocument/2006/relationships/slideLayout" Target="../slideLayouts/slideLayout244.xml"/><Relationship Id="rId11" Type="http://schemas.openxmlformats.org/officeDocument/2006/relationships/slideLayout" Target="../slideLayouts/slideLayout249.xml"/><Relationship Id="rId24" Type="http://schemas.openxmlformats.org/officeDocument/2006/relationships/slideLayout" Target="../slideLayouts/slideLayout262.xml"/><Relationship Id="rId5" Type="http://schemas.openxmlformats.org/officeDocument/2006/relationships/slideLayout" Target="../slideLayouts/slideLayout243.xml"/><Relationship Id="rId15" Type="http://schemas.openxmlformats.org/officeDocument/2006/relationships/slideLayout" Target="../slideLayouts/slideLayout253.xml"/><Relationship Id="rId23" Type="http://schemas.openxmlformats.org/officeDocument/2006/relationships/slideLayout" Target="../slideLayouts/slideLayout261.xml"/><Relationship Id="rId28" Type="http://schemas.openxmlformats.org/officeDocument/2006/relationships/slideLayout" Target="../slideLayouts/slideLayout266.xml"/><Relationship Id="rId10" Type="http://schemas.openxmlformats.org/officeDocument/2006/relationships/slideLayout" Target="../slideLayouts/slideLayout248.xml"/><Relationship Id="rId19" Type="http://schemas.openxmlformats.org/officeDocument/2006/relationships/slideLayout" Target="../slideLayouts/slideLayout257.xml"/><Relationship Id="rId4" Type="http://schemas.openxmlformats.org/officeDocument/2006/relationships/slideLayout" Target="../slideLayouts/slideLayout242.xml"/><Relationship Id="rId9" Type="http://schemas.openxmlformats.org/officeDocument/2006/relationships/slideLayout" Target="../slideLayouts/slideLayout247.xml"/><Relationship Id="rId14" Type="http://schemas.openxmlformats.org/officeDocument/2006/relationships/slideLayout" Target="../slideLayouts/slideLayout252.xml"/><Relationship Id="rId22" Type="http://schemas.openxmlformats.org/officeDocument/2006/relationships/slideLayout" Target="../slideLayouts/slideLayout260.xml"/><Relationship Id="rId27" Type="http://schemas.openxmlformats.org/officeDocument/2006/relationships/slideLayout" Target="../slideLayouts/slideLayout265.xml"/><Relationship Id="rId30"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slideLayout" Target="../slideLayouts/slideLayout279.xml"/><Relationship Id="rId18" Type="http://schemas.openxmlformats.org/officeDocument/2006/relationships/slideLayout" Target="../slideLayouts/slideLayout284.xml"/><Relationship Id="rId26" Type="http://schemas.openxmlformats.org/officeDocument/2006/relationships/slideLayout" Target="../slideLayouts/slideLayout292.xml"/><Relationship Id="rId3" Type="http://schemas.openxmlformats.org/officeDocument/2006/relationships/slideLayout" Target="../slideLayouts/slideLayout269.xml"/><Relationship Id="rId21" Type="http://schemas.openxmlformats.org/officeDocument/2006/relationships/slideLayout" Target="../slideLayouts/slideLayout287.xml"/><Relationship Id="rId7" Type="http://schemas.openxmlformats.org/officeDocument/2006/relationships/slideLayout" Target="../slideLayouts/slideLayout273.xml"/><Relationship Id="rId12" Type="http://schemas.openxmlformats.org/officeDocument/2006/relationships/slideLayout" Target="../slideLayouts/slideLayout278.xml"/><Relationship Id="rId17" Type="http://schemas.openxmlformats.org/officeDocument/2006/relationships/slideLayout" Target="../slideLayouts/slideLayout283.xml"/><Relationship Id="rId25" Type="http://schemas.openxmlformats.org/officeDocument/2006/relationships/slideLayout" Target="../slideLayouts/slideLayout291.xml"/><Relationship Id="rId2" Type="http://schemas.openxmlformats.org/officeDocument/2006/relationships/slideLayout" Target="../slideLayouts/slideLayout268.xml"/><Relationship Id="rId16" Type="http://schemas.openxmlformats.org/officeDocument/2006/relationships/slideLayout" Target="../slideLayouts/slideLayout282.xml"/><Relationship Id="rId20" Type="http://schemas.openxmlformats.org/officeDocument/2006/relationships/slideLayout" Target="../slideLayouts/slideLayout286.xml"/><Relationship Id="rId29" Type="http://schemas.openxmlformats.org/officeDocument/2006/relationships/slideLayout" Target="../slideLayouts/slideLayout295.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24" Type="http://schemas.openxmlformats.org/officeDocument/2006/relationships/slideLayout" Target="../slideLayouts/slideLayout290.xml"/><Relationship Id="rId5" Type="http://schemas.openxmlformats.org/officeDocument/2006/relationships/slideLayout" Target="../slideLayouts/slideLayout271.xml"/><Relationship Id="rId15" Type="http://schemas.openxmlformats.org/officeDocument/2006/relationships/slideLayout" Target="../slideLayouts/slideLayout281.xml"/><Relationship Id="rId23" Type="http://schemas.openxmlformats.org/officeDocument/2006/relationships/slideLayout" Target="../slideLayouts/slideLayout289.xml"/><Relationship Id="rId28" Type="http://schemas.openxmlformats.org/officeDocument/2006/relationships/slideLayout" Target="../slideLayouts/slideLayout294.xml"/><Relationship Id="rId10" Type="http://schemas.openxmlformats.org/officeDocument/2006/relationships/slideLayout" Target="../slideLayouts/slideLayout276.xml"/><Relationship Id="rId19" Type="http://schemas.openxmlformats.org/officeDocument/2006/relationships/slideLayout" Target="../slideLayouts/slideLayout285.xml"/><Relationship Id="rId31" Type="http://schemas.openxmlformats.org/officeDocument/2006/relationships/image" Target="../media/image1.png"/><Relationship Id="rId4" Type="http://schemas.openxmlformats.org/officeDocument/2006/relationships/slideLayout" Target="../slideLayouts/slideLayout270.xml"/><Relationship Id="rId9" Type="http://schemas.openxmlformats.org/officeDocument/2006/relationships/slideLayout" Target="../slideLayouts/slideLayout275.xml"/><Relationship Id="rId14" Type="http://schemas.openxmlformats.org/officeDocument/2006/relationships/slideLayout" Target="../slideLayouts/slideLayout280.xml"/><Relationship Id="rId22" Type="http://schemas.openxmlformats.org/officeDocument/2006/relationships/slideLayout" Target="../slideLayouts/slideLayout288.xml"/><Relationship Id="rId27" Type="http://schemas.openxmlformats.org/officeDocument/2006/relationships/slideLayout" Target="../slideLayouts/slideLayout293.xml"/><Relationship Id="rId30"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
        <p:nvSpPr>
          <p:cNvPr id="4" name="Rectangle 3"/>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707" r:id="rId1"/>
    <p:sldLayoutId id="2147483683" r:id="rId2"/>
    <p:sldLayoutId id="2147483714" r:id="rId3"/>
    <p:sldLayoutId id="2147483715" r:id="rId4"/>
    <p:sldLayoutId id="2147483716" r:id="rId5"/>
    <p:sldLayoutId id="2147483675" r:id="rId6"/>
    <p:sldLayoutId id="2147483650" r:id="rId7"/>
    <p:sldLayoutId id="2147483664" r:id="rId8"/>
    <p:sldLayoutId id="2147483720" r:id="rId9"/>
    <p:sldLayoutId id="2147483684"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17" r:id="rId28"/>
    <p:sldLayoutId id="2147483718" r:id="rId29"/>
    <p:sldLayoutId id="2147483719" r:id="rId30"/>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08176"/>
            <a:ext cx="8229600" cy="46942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763000" y="6594482"/>
            <a:ext cx="381000" cy="263518"/>
          </a:xfrm>
          <a:prstGeom prst="rect">
            <a:avLst/>
          </a:prstGeom>
        </p:spPr>
        <p:txBody>
          <a:bodyPr lIns="0" tIns="0" rIns="0" bIns="0" anchor="ctr"/>
          <a:lstStyle>
            <a:lvl1pPr algn="ctr">
              <a:defRPr sz="1400">
                <a:solidFill>
                  <a:srgbClr val="637E8E"/>
                </a:solidFill>
              </a:defRPr>
            </a:lvl1pPr>
          </a:lstStyle>
          <a:p>
            <a:fld id="{10C7F894-2A36-495D-AB7C-1055F7AC0F9D}" type="slidenum">
              <a:rPr lang="en-US" smtClean="0"/>
              <a:pPr/>
              <a:t>‹#›</a:t>
            </a:fld>
            <a:endParaRPr lang="en-US" dirty="0"/>
          </a:p>
        </p:txBody>
      </p:sp>
      <p:sp>
        <p:nvSpPr>
          <p:cNvPr id="7" name="Rectangle 6"/>
          <p:cNvSpPr/>
          <p:nvPr/>
        </p:nvSpPr>
        <p:spPr>
          <a:xfrm>
            <a:off x="3900856" y="6705600"/>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Tree>
    <p:extLst>
      <p:ext uri="{BB962C8B-B14F-4D97-AF65-F5344CB8AC3E}">
        <p14:creationId xmlns:p14="http://schemas.microsoft.com/office/powerpoint/2010/main" val="3189846755"/>
      </p:ext>
    </p:extLst>
  </p:cSld>
  <p:clrMap bg1="lt1" tx1="dk1" bg2="lt2" tx2="dk2" accent1="accent1" accent2="accent2" accent3="accent3" accent4="accent4" accent5="accent5" accent6="accent6" hlink="hlink" folHlink="folHlink"/>
  <p:sldLayoutIdLst>
    <p:sldLayoutId id="2147483712" r:id="rId1"/>
    <p:sldLayoutId id="2147483713" r:id="rId2"/>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4" name="Rectangle 3"/>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148592429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 id="2147483752" r:id="rId29"/>
    <p:sldLayoutId id="2147483753" r:id="rId30"/>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4" name="Rectangle 3"/>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INTERNAL USE</a:t>
            </a:r>
            <a:endParaRPr lang="en-US" sz="700" b="1" dirty="0">
              <a:solidFill>
                <a:srgbClr val="62777F"/>
              </a:solidFill>
            </a:endParaRPr>
          </a:p>
        </p:txBody>
      </p:sp>
    </p:spTree>
    <p:extLst>
      <p:ext uri="{BB962C8B-B14F-4D97-AF65-F5344CB8AC3E}">
        <p14:creationId xmlns:p14="http://schemas.microsoft.com/office/powerpoint/2010/main" val="409223086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 id="2147483780" r:id="rId26"/>
    <p:sldLayoutId id="2147483781" r:id="rId27"/>
    <p:sldLayoutId id="2147483782" r:id="rId28"/>
    <p:sldLayoutId id="2147483783" r:id="rId29"/>
    <p:sldLayoutId id="2147483784" r:id="rId30"/>
    <p:sldLayoutId id="2147483785" r:id="rId31"/>
    <p:sldLayoutId id="2147483786" r:id="rId32"/>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10" name="Rectangle 9"/>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85115891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 id="2147483810" r:id="rId23"/>
    <p:sldLayoutId id="2147483811" r:id="rId24"/>
    <p:sldLayoutId id="2147483812" r:id="rId25"/>
    <p:sldLayoutId id="2147483813" r:id="rId26"/>
    <p:sldLayoutId id="2147483814" r:id="rId27"/>
    <p:sldLayoutId id="2147483815" r:id="rId28"/>
    <p:sldLayoutId id="2147483816" r:id="rId29"/>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r>
              <a:rPr lang="en-US" dirty="0" smtClean="0">
                <a:solidFill>
                  <a:srgbClr val="62777F"/>
                </a:solidFill>
              </a:rPr>
              <a:t>1</a:t>
            </a:r>
            <a:endParaRPr lang="en-US" dirty="0">
              <a:solidFill>
                <a:srgbClr val="62777F"/>
              </a:solidFill>
            </a:endParaRPr>
          </a:p>
        </p:txBody>
      </p:sp>
      <p:sp>
        <p:nvSpPr>
          <p:cNvPr id="4" name="Rectangle 3"/>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2306578798"/>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 id="2147483837" r:id="rId20"/>
    <p:sldLayoutId id="2147483838" r:id="rId21"/>
    <p:sldLayoutId id="2147483839" r:id="rId22"/>
    <p:sldLayoutId id="2147483840" r:id="rId23"/>
    <p:sldLayoutId id="2147483841" r:id="rId24"/>
    <p:sldLayoutId id="2147483842" r:id="rId25"/>
    <p:sldLayoutId id="2147483843" r:id="rId26"/>
    <p:sldLayoutId id="2147483844" r:id="rId27"/>
    <p:sldLayoutId id="2147483845" r:id="rId28"/>
    <p:sldLayoutId id="2147483846" r:id="rId29"/>
    <p:sldLayoutId id="2147483847" r:id="rId30"/>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10" name="Rectangle 9"/>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3345246016"/>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 id="2147483868" r:id="rId20"/>
    <p:sldLayoutId id="2147483869" r:id="rId21"/>
    <p:sldLayoutId id="2147483870" r:id="rId22"/>
    <p:sldLayoutId id="2147483871" r:id="rId23"/>
    <p:sldLayoutId id="2147483872" r:id="rId24"/>
    <p:sldLayoutId id="2147483873" r:id="rId25"/>
    <p:sldLayoutId id="2147483874" r:id="rId26"/>
    <p:sldLayoutId id="2147483875" r:id="rId27"/>
    <p:sldLayoutId id="2147483876" r:id="rId28"/>
    <p:sldLayoutId id="2147483877" r:id="rId29"/>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
        <p:nvSpPr>
          <p:cNvPr id="10" name="Rectangle 9"/>
          <p:cNvSpPr/>
          <p:nvPr userDrawn="1"/>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a:t>
            </a:r>
            <a:r>
              <a:rPr lang="en-US" sz="700" b="1" baseline="0" dirty="0" smtClean="0">
                <a:solidFill>
                  <a:schemeClr val="tx1"/>
                </a:solidFill>
              </a:rPr>
              <a:t> PUBLIC</a:t>
            </a:r>
            <a:endParaRPr lang="en-US" sz="700" b="1" dirty="0">
              <a:solidFill>
                <a:schemeClr val="tx1"/>
              </a:solidFill>
            </a:endParaRPr>
          </a:p>
        </p:txBody>
      </p:sp>
    </p:spTree>
    <p:extLst>
      <p:ext uri="{BB962C8B-B14F-4D97-AF65-F5344CB8AC3E}">
        <p14:creationId xmlns:p14="http://schemas.microsoft.com/office/powerpoint/2010/main" val="736168801"/>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
        <p:nvSpPr>
          <p:cNvPr id="10" name="Rectangle 9"/>
          <p:cNvSpPr/>
          <p:nvPr userDrawn="1"/>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Tree>
    <p:extLst>
      <p:ext uri="{BB962C8B-B14F-4D97-AF65-F5344CB8AC3E}">
        <p14:creationId xmlns:p14="http://schemas.microsoft.com/office/powerpoint/2010/main" val="4086201366"/>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solidFill>
                  <a:srgbClr val="62777F"/>
                </a:solidFill>
              </a:rPr>
              <a:pPr/>
              <a:t>‹#›</a:t>
            </a:fld>
            <a:endParaRPr lang="en-US" dirty="0">
              <a:solidFill>
                <a:srgbClr val="62777F"/>
              </a:solidFill>
            </a:endParaRPr>
          </a:p>
        </p:txBody>
      </p:sp>
      <p:sp>
        <p:nvSpPr>
          <p:cNvPr id="10" name="Rectangle 9"/>
          <p:cNvSpPr/>
          <p:nvPr/>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rgbClr val="62777F"/>
                </a:solidFill>
              </a:rPr>
              <a:t>ISO-NE PUBLIC</a:t>
            </a:r>
            <a:endParaRPr lang="en-US" sz="700" b="1" dirty="0">
              <a:solidFill>
                <a:srgbClr val="62777F"/>
              </a:solidFill>
            </a:endParaRPr>
          </a:p>
        </p:txBody>
      </p:sp>
    </p:spTree>
    <p:extLst>
      <p:ext uri="{BB962C8B-B14F-4D97-AF65-F5344CB8AC3E}">
        <p14:creationId xmlns:p14="http://schemas.microsoft.com/office/powerpoint/2010/main" val="3954486516"/>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 id="2147483949" r:id="rId13"/>
    <p:sldLayoutId id="2147483950" r:id="rId14"/>
    <p:sldLayoutId id="2147483951" r:id="rId15"/>
    <p:sldLayoutId id="2147483952" r:id="rId16"/>
    <p:sldLayoutId id="2147483953" r:id="rId17"/>
    <p:sldLayoutId id="2147483954" r:id="rId18"/>
    <p:sldLayoutId id="2147483955" r:id="rId19"/>
    <p:sldLayoutId id="2147483956" r:id="rId20"/>
    <p:sldLayoutId id="2147483957" r:id="rId21"/>
    <p:sldLayoutId id="2147483958" r:id="rId22"/>
    <p:sldLayoutId id="2147483959" r:id="rId23"/>
    <p:sldLayoutId id="2147483960" r:id="rId24"/>
    <p:sldLayoutId id="2147483961" r:id="rId25"/>
    <p:sldLayoutId id="2147483962" r:id="rId26"/>
    <p:sldLayoutId id="2147483963" r:id="rId27"/>
    <p:sldLayoutId id="2147483964" r:id="rId28"/>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1268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8" name="Picture 7"/>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4" y="6290650"/>
            <a:ext cx="9143992" cy="567350"/>
          </a:xfrm>
          <a:prstGeom prst="rect">
            <a:avLst/>
          </a:prstGeom>
        </p:spPr>
      </p:pic>
      <p:sp>
        <p:nvSpPr>
          <p:cNvPr id="9" name="Slide Number Placeholder 5"/>
          <p:cNvSpPr>
            <a:spLocks noGrp="1"/>
          </p:cNvSpPr>
          <p:nvPr>
            <p:ph type="sldNum" sz="quarter" idx="4"/>
          </p:nvPr>
        </p:nvSpPr>
        <p:spPr>
          <a:xfrm>
            <a:off x="8534400" y="6365882"/>
            <a:ext cx="381000" cy="263518"/>
          </a:xfrm>
          <a:prstGeom prst="rect">
            <a:avLst/>
          </a:prstGeom>
        </p:spPr>
        <p:txBody>
          <a:bodyPr lIns="0" tIns="0" rIns="0" bIns="0" anchor="ctr"/>
          <a:lstStyle>
            <a:lvl1pPr algn="ctr">
              <a:defRPr sz="1400">
                <a:solidFill>
                  <a:schemeClr val="tx1"/>
                </a:solidFill>
              </a:defRPr>
            </a:lvl1pPr>
          </a:lstStyle>
          <a:p>
            <a:fld id="{10C7F894-2A36-495D-AB7C-1055F7AC0F9D}" type="slidenum">
              <a:rPr lang="en-US" smtClean="0"/>
              <a:pPr/>
              <a:t>‹#›</a:t>
            </a:fld>
            <a:endParaRPr lang="en-US" dirty="0"/>
          </a:p>
        </p:txBody>
      </p:sp>
      <p:sp>
        <p:nvSpPr>
          <p:cNvPr id="10" name="Rectangle 9"/>
          <p:cNvSpPr/>
          <p:nvPr userDrawn="1"/>
        </p:nvSpPr>
        <p:spPr>
          <a:xfrm>
            <a:off x="3900856" y="6329046"/>
            <a:ext cx="1342288"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smtClean="0">
                <a:solidFill>
                  <a:schemeClr val="tx1"/>
                </a:solidFill>
              </a:rPr>
              <a:t>ISO-NE PUBLIC</a:t>
            </a:r>
            <a:endParaRPr lang="en-US" sz="700" b="1" dirty="0">
              <a:solidFill>
                <a:schemeClr val="tx1"/>
              </a:solidFill>
            </a:endParaRPr>
          </a:p>
        </p:txBody>
      </p:sp>
    </p:spTree>
    <p:extLst>
      <p:ext uri="{BB962C8B-B14F-4D97-AF65-F5344CB8AC3E}">
        <p14:creationId xmlns:p14="http://schemas.microsoft.com/office/powerpoint/2010/main" val="1062961294"/>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 id="2147483980" r:id="rId15"/>
    <p:sldLayoutId id="2147483981" r:id="rId16"/>
    <p:sldLayoutId id="2147483982" r:id="rId17"/>
    <p:sldLayoutId id="2147483983" r:id="rId18"/>
    <p:sldLayoutId id="2147483984" r:id="rId19"/>
    <p:sldLayoutId id="2147483985" r:id="rId20"/>
    <p:sldLayoutId id="2147483986" r:id="rId21"/>
    <p:sldLayoutId id="2147483987" r:id="rId22"/>
    <p:sldLayoutId id="2147483988" r:id="rId23"/>
    <p:sldLayoutId id="2147483989" r:id="rId24"/>
    <p:sldLayoutId id="2147483990" r:id="rId25"/>
    <p:sldLayoutId id="2147483991" r:id="rId26"/>
    <p:sldLayoutId id="2147483992" r:id="rId27"/>
    <p:sldLayoutId id="2147483993" r:id="rId28"/>
    <p:sldLayoutId id="2147483994" r:id="rId29"/>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baseline="0">
          <a:solidFill>
            <a:srgbClr val="000000"/>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baseline="0">
          <a:solidFill>
            <a:srgbClr val="000000"/>
          </a:solidFill>
          <a:latin typeface="+mn-lt"/>
          <a:ea typeface="+mn-ea"/>
          <a:cs typeface="+mn-cs"/>
        </a:defRPr>
      </a:lvl1pPr>
      <a:lvl2pPr marL="742950" indent="-285750" algn="l" defTabSz="914400" rtl="0" eaLnBrk="1" latinLnBrk="0" hangingPunct="1">
        <a:spcBef>
          <a:spcPts val="0"/>
        </a:spcBef>
        <a:buFont typeface="Arial" pitchFamily="34" charset="0"/>
        <a:buChar char="–"/>
        <a:defRPr sz="2000" kern="1200" baseline="0">
          <a:solidFill>
            <a:srgbClr val="000000"/>
          </a:solidFill>
          <a:latin typeface="+mn-lt"/>
          <a:ea typeface="+mn-ea"/>
          <a:cs typeface="+mn-cs"/>
        </a:defRPr>
      </a:lvl2pPr>
      <a:lvl3pPr marL="1143000" indent="-228600" algn="l" defTabSz="914400" rtl="0" eaLnBrk="1" latinLnBrk="0" hangingPunct="1">
        <a:spcBef>
          <a:spcPts val="0"/>
        </a:spcBef>
        <a:buFont typeface="Arial" pitchFamily="34" charset="0"/>
        <a:buChar char="•"/>
        <a:defRPr sz="1800" kern="1200" baseline="0">
          <a:solidFill>
            <a:srgbClr val="000000"/>
          </a:solidFill>
          <a:latin typeface="+mn-lt"/>
          <a:ea typeface="+mn-ea"/>
          <a:cs typeface="+mn-cs"/>
        </a:defRPr>
      </a:lvl3pPr>
      <a:lvl4pPr marL="16002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4pPr>
      <a:lvl5pPr marL="2057400" indent="-228600" algn="l" defTabSz="914400" rtl="0" eaLnBrk="1" latinLnBrk="0" hangingPunct="1">
        <a:spcBef>
          <a:spcPts val="0"/>
        </a:spcBef>
        <a:buFont typeface="Arial" pitchFamily="34" charset="0"/>
        <a:buChar char="»"/>
        <a:defRPr sz="1600" kern="1200" baseline="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1.xml"/><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gif"/><Relationship Id="rId4" Type="http://schemas.openxmlformats.org/officeDocument/2006/relationships/image" Target="../media/image30.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hyperlink" Target="https://www.iso-ne.com/static-assets/documents/2020/12/dg_survey_results_aug2020.pdf" TargetMode="External"/><Relationship Id="rId4" Type="http://schemas.openxmlformats.org/officeDocument/2006/relationships/hyperlink" Target="https://www.iso-ne.com/static-assets/documents/2020/03/final_2020_pv_forecast_corrected.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chart" Target="../charts/chart5.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p:txBody>
          <a:bodyPr/>
          <a:lstStyle/>
          <a:p>
            <a:r>
              <a:rPr lang="en-US" dirty="0" smtClean="0"/>
              <a:t>February 2, 2021</a:t>
            </a:r>
            <a:endParaRPr lang="en-US" dirty="0"/>
          </a:p>
        </p:txBody>
      </p:sp>
      <p:sp>
        <p:nvSpPr>
          <p:cNvPr id="16" name="Text Placeholder 15"/>
          <p:cNvSpPr>
            <a:spLocks noGrp="1"/>
          </p:cNvSpPr>
          <p:nvPr>
            <p:ph type="body" sz="quarter" idx="17"/>
          </p:nvPr>
        </p:nvSpPr>
        <p:spPr/>
        <p:txBody>
          <a:bodyPr/>
          <a:lstStyle/>
          <a:p>
            <a:r>
              <a:rPr lang="en-US" dirty="0" smtClean="0"/>
              <a:t>Robert Ethier</a:t>
            </a:r>
            <a:endParaRPr lang="en-US" dirty="0"/>
          </a:p>
        </p:txBody>
      </p:sp>
      <p:sp>
        <p:nvSpPr>
          <p:cNvPr id="17" name="Text Placeholder 16"/>
          <p:cNvSpPr>
            <a:spLocks noGrp="1"/>
          </p:cNvSpPr>
          <p:nvPr>
            <p:ph type="body" sz="quarter" idx="18"/>
          </p:nvPr>
        </p:nvSpPr>
        <p:spPr/>
        <p:txBody>
          <a:bodyPr/>
          <a:lstStyle/>
          <a:p>
            <a:r>
              <a:rPr lang="en-US" dirty="0" smtClean="0"/>
              <a:t>Vice President, System Planning</a:t>
            </a:r>
            <a:endParaRPr lang="en-US" dirty="0"/>
          </a:p>
        </p:txBody>
      </p:sp>
      <p:sp>
        <p:nvSpPr>
          <p:cNvPr id="15" name="Text Placeholder 14"/>
          <p:cNvSpPr>
            <a:spLocks noGrp="1"/>
          </p:cNvSpPr>
          <p:nvPr>
            <p:ph type="body" sz="quarter" idx="16"/>
          </p:nvPr>
        </p:nvSpPr>
        <p:spPr/>
        <p:txBody>
          <a:bodyPr>
            <a:normAutofit/>
          </a:bodyPr>
          <a:lstStyle/>
          <a:p>
            <a:r>
              <a:rPr lang="en-US" dirty="0" smtClean="0"/>
              <a:t>New England Energy Vision for a 21</a:t>
            </a:r>
            <a:r>
              <a:rPr lang="en-US" baseline="30000" dirty="0" smtClean="0"/>
              <a:t>st</a:t>
            </a:r>
            <a:r>
              <a:rPr lang="en-US" dirty="0" smtClean="0"/>
              <a:t> Century Electric Grid Technical Forum</a:t>
            </a:r>
            <a:endParaRPr lang="en-US" dirty="0"/>
          </a:p>
        </p:txBody>
      </p:sp>
      <p:sp>
        <p:nvSpPr>
          <p:cNvPr id="8" name="Text Placeholder 7"/>
          <p:cNvSpPr>
            <a:spLocks noGrp="1"/>
          </p:cNvSpPr>
          <p:nvPr>
            <p:ph type="body" sz="quarter" idx="19"/>
          </p:nvPr>
        </p:nvSpPr>
        <p:spPr/>
        <p:txBody>
          <a:bodyPr/>
          <a:lstStyle/>
          <a:p>
            <a:r>
              <a:rPr lang="en-US" dirty="0" smtClean="0"/>
              <a:t>Transmission Planning in New England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90600"/>
          </a:xfrm>
        </p:spPr>
        <p:txBody>
          <a:bodyPr>
            <a:normAutofit/>
          </a:bodyPr>
          <a:lstStyle/>
          <a:p>
            <a:r>
              <a:rPr lang="en-US" sz="2800" dirty="0" smtClean="0"/>
              <a:t>Key Themes</a:t>
            </a:r>
            <a:endParaRPr lang="en-US" sz="2800" dirty="0"/>
          </a:p>
        </p:txBody>
      </p:sp>
      <p:sp>
        <p:nvSpPr>
          <p:cNvPr id="5" name="Text Placeholder 4"/>
          <p:cNvSpPr>
            <a:spLocks noGrp="1"/>
          </p:cNvSpPr>
          <p:nvPr>
            <p:ph type="body" sz="quarter" idx="1"/>
          </p:nvPr>
        </p:nvSpPr>
        <p:spPr>
          <a:xfrm>
            <a:off x="381000" y="1219200"/>
            <a:ext cx="4953000" cy="4925256"/>
          </a:xfrm>
        </p:spPr>
        <p:txBody>
          <a:bodyPr>
            <a:normAutofit fontScale="85000" lnSpcReduction="10000"/>
          </a:bodyPr>
          <a:lstStyle/>
          <a:p>
            <a:r>
              <a:rPr lang="en-US" b="1" dirty="0" smtClean="0"/>
              <a:t>The focus of most planning to date</a:t>
            </a:r>
            <a:r>
              <a:rPr lang="en-US" dirty="0" smtClean="0"/>
              <a:t>: Transmission upgrades driven by clear, narrow scope to address reliability needs and interconnect new resources</a:t>
            </a:r>
          </a:p>
          <a:p>
            <a:r>
              <a:rPr lang="en-US" b="1" dirty="0" smtClean="0"/>
              <a:t>How the system is changing: </a:t>
            </a:r>
            <a:r>
              <a:rPr lang="en-US" dirty="0" smtClean="0"/>
              <a:t>Integration of renewables and storage to meet policy goals may significantly change transmission system flows</a:t>
            </a:r>
          </a:p>
          <a:p>
            <a:r>
              <a:rPr lang="en-US" b="1" dirty="0" smtClean="0"/>
              <a:t>How planning could change: </a:t>
            </a:r>
            <a:r>
              <a:rPr lang="en-US" dirty="0"/>
              <a:t>Meeting policy goals in a timely and efficient way will require new planning, approval, and funding </a:t>
            </a:r>
            <a:r>
              <a:rPr lang="en-US" dirty="0" smtClean="0"/>
              <a:t>approaches. Future transmission planning would be driven by both reliability standards</a:t>
            </a:r>
            <a:r>
              <a:rPr lang="en-US" dirty="0"/>
              <a:t> </a:t>
            </a:r>
            <a:r>
              <a:rPr lang="en-US" dirty="0" smtClean="0"/>
              <a:t>and other policy objectives; this will require greater engagement with states and stakeholders </a:t>
            </a:r>
            <a:endParaRPr lang="en-US" strike="sngStrike" dirty="0" smtClean="0">
              <a:solidFill>
                <a:srgbClr val="FF0000"/>
              </a:solidFill>
            </a:endParaRPr>
          </a:p>
          <a:p>
            <a:endParaRPr lang="en-US" sz="2400" dirty="0" smtClean="0"/>
          </a:p>
        </p:txBody>
      </p:sp>
      <p:sp>
        <p:nvSpPr>
          <p:cNvPr id="2" name="Slide Number Placeholder 1"/>
          <p:cNvSpPr>
            <a:spLocks noGrp="1"/>
          </p:cNvSpPr>
          <p:nvPr>
            <p:ph type="sldNum" sz="quarter" idx="12"/>
          </p:nvPr>
        </p:nvSpPr>
        <p:spPr/>
        <p:txBody>
          <a:bodyPr/>
          <a:lstStyle/>
          <a:p>
            <a:fld id="{10C7F894-2A36-495D-AB7C-1055F7AC0F9D}" type="slidenum">
              <a:rPr lang="en-US" smtClean="0"/>
              <a:pPr/>
              <a:t>2</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794" y="1219200"/>
            <a:ext cx="3311206" cy="444270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685800" y="1725190"/>
            <a:ext cx="4038600" cy="2996241"/>
          </a:xfrm>
        </p:spPr>
        <p:txBody>
          <a:bodyPr>
            <a:normAutofit fontScale="92500" lnSpcReduction="10000"/>
          </a:bodyPr>
          <a:lstStyle/>
          <a:p>
            <a:r>
              <a:rPr lang="en-US" dirty="0" smtClean="0"/>
              <a:t>How does transmission planning work </a:t>
            </a:r>
            <a:r>
              <a:rPr lang="en-US" b="1" dirty="0" smtClean="0"/>
              <a:t>today</a:t>
            </a:r>
            <a:r>
              <a:rPr lang="en-US" dirty="0" smtClean="0"/>
              <a:t>?</a:t>
            </a:r>
          </a:p>
          <a:p>
            <a:r>
              <a:rPr lang="en-US" dirty="0" smtClean="0"/>
              <a:t>What </a:t>
            </a:r>
            <a:r>
              <a:rPr lang="en-US" b="1" dirty="0" smtClean="0"/>
              <a:t>transmission infrastructure </a:t>
            </a:r>
            <a:r>
              <a:rPr lang="en-US" dirty="0"/>
              <a:t>do we need to build </a:t>
            </a:r>
            <a:r>
              <a:rPr lang="en-US" dirty="0" smtClean="0"/>
              <a:t>to support a fully decarbonized electric grid?</a:t>
            </a:r>
          </a:p>
          <a:p>
            <a:r>
              <a:rPr lang="en-US" dirty="0" smtClean="0"/>
              <a:t>What </a:t>
            </a:r>
            <a:r>
              <a:rPr lang="en-US" b="1" dirty="0" smtClean="0"/>
              <a:t>processes</a:t>
            </a:r>
            <a:r>
              <a:rPr lang="en-US" dirty="0" smtClean="0"/>
              <a:t> do we need to put in place to get there?</a:t>
            </a:r>
            <a:endParaRPr lang="en-US" dirty="0"/>
          </a:p>
        </p:txBody>
      </p:sp>
      <p:sp>
        <p:nvSpPr>
          <p:cNvPr id="3" name="Title 2"/>
          <p:cNvSpPr>
            <a:spLocks noGrp="1"/>
          </p:cNvSpPr>
          <p:nvPr>
            <p:ph type="title"/>
          </p:nvPr>
        </p:nvSpPr>
        <p:spPr/>
        <p:txBody>
          <a:bodyPr>
            <a:normAutofit/>
          </a:bodyPr>
          <a:lstStyle/>
          <a:p>
            <a:r>
              <a:rPr lang="en-US" sz="2800" dirty="0" smtClean="0"/>
              <a:t>Three Transmission-Related Questions for Envisioning a Decarbonized Electric System</a:t>
            </a:r>
            <a:endParaRPr lang="en-US" sz="2800" dirty="0"/>
          </a:p>
        </p:txBody>
      </p:sp>
      <p:sp>
        <p:nvSpPr>
          <p:cNvPr id="7" name="Slide Number Placeholder 6"/>
          <p:cNvSpPr>
            <a:spLocks noGrp="1"/>
          </p:cNvSpPr>
          <p:nvPr>
            <p:ph type="sldNum" sz="quarter" idx="10"/>
          </p:nvPr>
        </p:nvSpPr>
        <p:spPr/>
        <p:txBody>
          <a:bodyPr/>
          <a:lstStyle/>
          <a:p>
            <a:fld id="{10C7F894-2A36-495D-AB7C-1055F7AC0F9D}" type="slidenum">
              <a:rPr lang="en-US" smtClean="0"/>
              <a:pPr/>
              <a:t>3</a:t>
            </a:fld>
            <a:endParaRPr lang="en-US" dirty="0"/>
          </a:p>
        </p:txBody>
      </p:sp>
      <p:pic>
        <p:nvPicPr>
          <p:cNvPr id="2" name="Picture 1"/>
          <p:cNvPicPr>
            <a:picLocks noChangeAspect="1"/>
          </p:cNvPicPr>
          <p:nvPr/>
        </p:nvPicPr>
        <p:blipFill>
          <a:blip r:embed="rId3"/>
          <a:stretch>
            <a:fillRect/>
          </a:stretch>
        </p:blipFill>
        <p:spPr>
          <a:xfrm>
            <a:off x="5334000" y="1676400"/>
            <a:ext cx="2873392" cy="2816431"/>
          </a:xfrm>
          <a:prstGeom prst="rect">
            <a:avLst/>
          </a:prstGeom>
        </p:spPr>
      </p:pic>
      <p:sp>
        <p:nvSpPr>
          <p:cNvPr id="5" name="TextBox 4"/>
          <p:cNvSpPr txBox="1"/>
          <p:nvPr/>
        </p:nvSpPr>
        <p:spPr>
          <a:xfrm>
            <a:off x="762000" y="4950031"/>
            <a:ext cx="7620000" cy="1292662"/>
          </a:xfrm>
          <a:prstGeom prst="rect">
            <a:avLst/>
          </a:prstGeom>
          <a:noFill/>
        </p:spPr>
        <p:txBody>
          <a:bodyPr wrap="square" rtlCol="0">
            <a:spAutoFit/>
          </a:bodyPr>
          <a:lstStyle/>
          <a:p>
            <a:pPr algn="ctr"/>
            <a:r>
              <a:rPr lang="en-US" sz="2000" i="1" dirty="0"/>
              <a:t>As the </a:t>
            </a:r>
            <a:r>
              <a:rPr lang="en-US" sz="2000" b="1" i="1" dirty="0"/>
              <a:t>Regional Transmission Organization</a:t>
            </a:r>
            <a:r>
              <a:rPr lang="en-US" sz="2000" i="1" dirty="0"/>
              <a:t>, the ISO is required to identify transmission infrastructure solutions that are essential for maintaining power system reliability in New England</a:t>
            </a:r>
          </a:p>
          <a:p>
            <a:endParaRPr lang="en-US" dirty="0"/>
          </a:p>
        </p:txBody>
      </p:sp>
    </p:spTree>
    <p:extLst>
      <p:ext uri="{BB962C8B-B14F-4D97-AF65-F5344CB8AC3E}">
        <p14:creationId xmlns:p14="http://schemas.microsoft.com/office/powerpoint/2010/main" val="1081196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7200" y="1524000"/>
            <a:ext cx="4038600" cy="4767072"/>
          </a:xfrm>
        </p:spPr>
        <p:txBody>
          <a:bodyPr/>
          <a:lstStyle/>
          <a:p>
            <a:r>
              <a:rPr lang="en-US" b="1" dirty="0"/>
              <a:t>9,000 miles </a:t>
            </a:r>
            <a:r>
              <a:rPr lang="en-US" dirty="0"/>
              <a:t>of high-voltage transmission lines (115 kV and above)</a:t>
            </a:r>
          </a:p>
          <a:p>
            <a:r>
              <a:rPr lang="en-US" b="1" dirty="0"/>
              <a:t>13 transmission interconnections </a:t>
            </a:r>
            <a:br>
              <a:rPr lang="en-US" b="1" dirty="0"/>
            </a:br>
            <a:r>
              <a:rPr lang="en-US" dirty="0"/>
              <a:t>to power systems in New York and </a:t>
            </a:r>
            <a:br>
              <a:rPr lang="en-US" dirty="0"/>
            </a:br>
            <a:r>
              <a:rPr lang="en-US" dirty="0"/>
              <a:t>Eastern Canada</a:t>
            </a:r>
          </a:p>
          <a:p>
            <a:r>
              <a:rPr lang="en-US" b="1" dirty="0"/>
              <a:t>21%</a:t>
            </a:r>
            <a:r>
              <a:rPr lang="en-US" dirty="0"/>
              <a:t> of region’s energy needs met </a:t>
            </a:r>
            <a:br>
              <a:rPr lang="en-US" dirty="0"/>
            </a:br>
            <a:r>
              <a:rPr lang="en-US" dirty="0"/>
              <a:t>by imports in 2020</a:t>
            </a:r>
          </a:p>
          <a:p>
            <a:endParaRPr lang="en-US" dirty="0"/>
          </a:p>
        </p:txBody>
      </p:sp>
      <p:sp>
        <p:nvSpPr>
          <p:cNvPr id="4" name="Slide Number Placeholder 3"/>
          <p:cNvSpPr>
            <a:spLocks noGrp="1"/>
          </p:cNvSpPr>
          <p:nvPr>
            <p:ph type="sldNum" sz="quarter" idx="10"/>
          </p:nvPr>
        </p:nvSpPr>
        <p:spPr/>
        <p:txBody>
          <a:bodyPr/>
          <a:lstStyle/>
          <a:p>
            <a:fld id="{10C7F894-2A36-495D-AB7C-1055F7AC0F9D}" type="slidenum">
              <a:rPr lang="en-US" smtClean="0"/>
              <a:pPr/>
              <a:t>4</a:t>
            </a:fld>
            <a:endParaRPr lang="en-US" dirty="0"/>
          </a:p>
        </p:txBody>
      </p:sp>
      <p:pic>
        <p:nvPicPr>
          <p:cNvPr id="6" name="Picture 2"/>
          <p:cNvPicPr>
            <a:picLocks noGrp="1" noChangeAspect="1" noChangeArrowheads="1"/>
          </p:cNvPicPr>
          <p:nvPr>
            <p:ph sz="half" idx="1"/>
          </p:nvPr>
        </p:nvPicPr>
        <p:blipFill>
          <a:blip r:embed="rId2" cstate="print"/>
          <a:srcRect/>
          <a:stretch>
            <a:fillRect/>
          </a:stretch>
        </p:blipFill>
        <p:spPr bwMode="auto">
          <a:xfrm>
            <a:off x="4572000" y="797170"/>
            <a:ext cx="4483061" cy="5598020"/>
          </a:xfrm>
          <a:prstGeom prst="rect">
            <a:avLst/>
          </a:prstGeom>
          <a:noFill/>
          <a:ln w="9525">
            <a:noFill/>
            <a:miter lim="800000"/>
            <a:headEnd/>
            <a:tailEnd/>
          </a:ln>
        </p:spPr>
      </p:pic>
      <p:sp>
        <p:nvSpPr>
          <p:cNvPr id="5" name="Title 4"/>
          <p:cNvSpPr>
            <a:spLocks noGrp="1"/>
          </p:cNvSpPr>
          <p:nvPr>
            <p:ph type="title"/>
          </p:nvPr>
        </p:nvSpPr>
        <p:spPr>
          <a:xfrm>
            <a:off x="228600" y="76200"/>
            <a:ext cx="8229600" cy="1143000"/>
          </a:xfrm>
        </p:spPr>
        <p:txBody>
          <a:bodyPr/>
          <a:lstStyle/>
          <a:p>
            <a:r>
              <a:rPr lang="en-US" dirty="0"/>
              <a:t>New England’s Transmission Grid Is the Interstate Highway System for Electricity</a:t>
            </a:r>
          </a:p>
        </p:txBody>
      </p:sp>
    </p:spTree>
    <p:extLst>
      <p:ext uri="{BB962C8B-B14F-4D97-AF65-F5344CB8AC3E}">
        <p14:creationId xmlns:p14="http://schemas.microsoft.com/office/powerpoint/2010/main" val="2053407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Transmission </a:t>
            </a:r>
            <a:r>
              <a:rPr lang="en-US" dirty="0" smtClean="0"/>
              <a:t>Planning </a:t>
            </a:r>
            <a:r>
              <a:rPr lang="en-US" dirty="0" smtClean="0"/>
              <a:t>today</a:t>
            </a:r>
            <a:endParaRPr lang="en-US" dirty="0"/>
          </a:p>
        </p:txBody>
      </p:sp>
      <p:sp>
        <p:nvSpPr>
          <p:cNvPr id="3" name="Text Placeholder 2"/>
          <p:cNvSpPr>
            <a:spLocks noGrp="1"/>
          </p:cNvSpPr>
          <p:nvPr>
            <p:ph type="body" idx="1"/>
          </p:nvPr>
        </p:nvSpPr>
        <p:spPr/>
        <p:txBody>
          <a:bodyPr/>
          <a:lstStyle/>
          <a:p>
            <a:r>
              <a:rPr lang="en-US" dirty="0" smtClean="0"/>
              <a:t>Transmission planning under the current ISO-NE </a:t>
            </a:r>
            <a:r>
              <a:rPr lang="en-US" dirty="0" smtClean="0"/>
              <a:t>Tariff</a:t>
            </a:r>
            <a:endParaRPr lang="en-US" dirty="0"/>
          </a:p>
        </p:txBody>
      </p:sp>
      <p:sp>
        <p:nvSpPr>
          <p:cNvPr id="4" name="Slide Number Placeholder 3"/>
          <p:cNvSpPr>
            <a:spLocks noGrp="1"/>
          </p:cNvSpPr>
          <p:nvPr>
            <p:ph type="sldNum" sz="quarter" idx="4"/>
          </p:nvPr>
        </p:nvSpPr>
        <p:spPr/>
        <p:txBody>
          <a:bodyPr/>
          <a:lstStyle/>
          <a:p>
            <a:fld id="{10C7F894-2A36-495D-AB7C-1055F7AC0F9D}" type="slidenum">
              <a:rPr lang="en-US" smtClean="0"/>
              <a:pPr/>
              <a:t>5</a:t>
            </a:fld>
            <a:endParaRPr lang="en-US" dirty="0"/>
          </a:p>
        </p:txBody>
      </p:sp>
    </p:spTree>
    <p:extLst>
      <p:ext uri="{BB962C8B-B14F-4D97-AF65-F5344CB8AC3E}">
        <p14:creationId xmlns:p14="http://schemas.microsoft.com/office/powerpoint/2010/main" val="159194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6</a:t>
            </a:fld>
            <a:endParaRPr lang="en-US" dirty="0"/>
          </a:p>
        </p:txBody>
      </p:sp>
      <p:sp>
        <p:nvSpPr>
          <p:cNvPr id="3" name="Title 2"/>
          <p:cNvSpPr>
            <a:spLocks noGrp="1"/>
          </p:cNvSpPr>
          <p:nvPr>
            <p:ph type="title"/>
          </p:nvPr>
        </p:nvSpPr>
        <p:spPr/>
        <p:txBody>
          <a:bodyPr>
            <a:normAutofit/>
          </a:bodyPr>
          <a:lstStyle/>
          <a:p>
            <a:r>
              <a:rPr lang="en-US" dirty="0" smtClean="0"/>
              <a:t>Transmission Needed for Reliability</a:t>
            </a:r>
            <a:endParaRPr lang="en-US" dirty="0"/>
          </a:p>
        </p:txBody>
      </p:sp>
      <p:sp>
        <p:nvSpPr>
          <p:cNvPr id="4" name="Content Placeholder 3"/>
          <p:cNvSpPr>
            <a:spLocks noGrp="1"/>
          </p:cNvSpPr>
          <p:nvPr>
            <p:ph idx="1"/>
          </p:nvPr>
        </p:nvSpPr>
        <p:spPr>
          <a:xfrm>
            <a:off x="457200" y="1219200"/>
            <a:ext cx="8229600" cy="4995250"/>
          </a:xfrm>
        </p:spPr>
        <p:txBody>
          <a:bodyPr>
            <a:normAutofit fontScale="85000" lnSpcReduction="20000"/>
          </a:bodyPr>
          <a:lstStyle/>
          <a:p>
            <a:pPr marL="400050">
              <a:spcAft>
                <a:spcPts val="600"/>
              </a:spcAft>
            </a:pPr>
            <a:r>
              <a:rPr lang="en-US" b="1" dirty="0"/>
              <a:t>The ISO has </a:t>
            </a:r>
            <a:r>
              <a:rPr lang="en-US" b="1" dirty="0" smtClean="0"/>
              <a:t>specific, limited authority to trigger construction of regionally funded transmission</a:t>
            </a:r>
          </a:p>
          <a:p>
            <a:pPr lvl="2">
              <a:spcAft>
                <a:spcPts val="600"/>
              </a:spcAft>
            </a:pPr>
            <a:r>
              <a:rPr lang="en-US" sz="1600" dirty="0" smtClean="0"/>
              <a:t>The ISO does periodic studies of sub-areas (e.g. Western MA) to identify violations of reliability standards within a ten year horizon</a:t>
            </a:r>
          </a:p>
          <a:p>
            <a:pPr lvl="2">
              <a:spcAft>
                <a:spcPts val="600"/>
              </a:spcAft>
            </a:pPr>
            <a:r>
              <a:rPr lang="en-US" sz="1600" dirty="0"/>
              <a:t>N</a:t>
            </a:r>
            <a:r>
              <a:rPr lang="en-US" sz="1600" dirty="0" smtClean="0"/>
              <a:t>eeds driven by changing load and generation patterns; solutions put on the RSP Project List</a:t>
            </a:r>
          </a:p>
          <a:p>
            <a:pPr lvl="1">
              <a:spcAft>
                <a:spcPts val="600"/>
              </a:spcAft>
            </a:pPr>
            <a:r>
              <a:rPr lang="en-US" sz="1800" dirty="0" smtClean="0"/>
              <a:t>Historically, the </a:t>
            </a:r>
            <a:r>
              <a:rPr lang="en-US" sz="1800" dirty="0" smtClean="0"/>
              <a:t>ISO </a:t>
            </a:r>
            <a:r>
              <a:rPr lang="en-US" sz="1800" dirty="0" smtClean="0"/>
              <a:t>designed upgrades with the relevant Transmission Owner(s) </a:t>
            </a:r>
          </a:p>
          <a:p>
            <a:pPr lvl="2">
              <a:spcAft>
                <a:spcPts val="600"/>
              </a:spcAft>
            </a:pPr>
            <a:r>
              <a:rPr lang="en-US" sz="1600" b="1" dirty="0" smtClean="0"/>
              <a:t>$11.3 billion </a:t>
            </a:r>
            <a:r>
              <a:rPr lang="en-US" sz="1600" dirty="0" smtClean="0"/>
              <a:t>invested to date to strengthen transmission system reliability since 2002 (e.g., Greater Boston, Southeast Massachusetts, Southwest Connecticut, Maine Power Reliability Program); an additional </a:t>
            </a:r>
            <a:r>
              <a:rPr lang="en-US" sz="1600" b="1" dirty="0" smtClean="0"/>
              <a:t>$1.1 billion</a:t>
            </a:r>
            <a:r>
              <a:rPr lang="en-US" sz="1600" dirty="0" smtClean="0"/>
              <a:t> is planned (ISO Transmission Project List)</a:t>
            </a:r>
          </a:p>
          <a:p>
            <a:pPr lvl="1">
              <a:spcAft>
                <a:spcPts val="600"/>
              </a:spcAft>
            </a:pPr>
            <a:r>
              <a:rPr lang="en-US" sz="1800" dirty="0" smtClean="0"/>
              <a:t>Today and in the recent past </a:t>
            </a:r>
            <a:r>
              <a:rPr lang="en-US" sz="1800" dirty="0" smtClean="0"/>
              <a:t>the ISO identifies needs that occur either in the near term (i.e., within three years), or the longer term (beyond three years)</a:t>
            </a:r>
          </a:p>
          <a:p>
            <a:pPr lvl="2">
              <a:spcAft>
                <a:spcPts val="600"/>
              </a:spcAft>
            </a:pPr>
            <a:r>
              <a:rPr lang="en-US" sz="1600" dirty="0" smtClean="0"/>
              <a:t>For near-term needs, the ISO designs upgrades with the relevant TO(s)</a:t>
            </a:r>
            <a:endParaRPr lang="en-US" sz="1600" dirty="0"/>
          </a:p>
          <a:p>
            <a:pPr lvl="2">
              <a:spcAft>
                <a:spcPts val="600"/>
              </a:spcAft>
            </a:pPr>
            <a:r>
              <a:rPr lang="en-US" sz="1600" dirty="0" smtClean="0"/>
              <a:t>For longer-lead time needs, the ISO issues a competitive solicitation (RFP) for transmission solutions and then evaluates proposals submitted in response to the RFP (e.g., Boston Area)</a:t>
            </a:r>
          </a:p>
          <a:p>
            <a:pPr lvl="1">
              <a:spcAft>
                <a:spcPts val="600"/>
              </a:spcAft>
            </a:pPr>
            <a:r>
              <a:rPr lang="en-US" sz="1800" dirty="0" smtClean="0"/>
              <a:t>New England has a regional cost-sharing arrangement for reliability projects</a:t>
            </a:r>
          </a:p>
          <a:p>
            <a:pPr>
              <a:spcAft>
                <a:spcPts val="600"/>
              </a:spcAft>
            </a:pPr>
            <a:r>
              <a:rPr lang="en-US" sz="2200" dirty="0" smtClean="0"/>
              <a:t>Stakeholders have opportunities to be involved in the planning process through the Planning Advisory Committee (“PAC”)</a:t>
            </a:r>
          </a:p>
          <a:p>
            <a:pPr>
              <a:spcAft>
                <a:spcPts val="600"/>
              </a:spcAft>
            </a:pPr>
            <a:r>
              <a:rPr lang="en-US" b="1" dirty="0" smtClean="0"/>
              <a:t>The ISO’s role is to select a cost-effective and comprehensive solution to the reliability need</a:t>
            </a:r>
            <a:endParaRPr lang="en-US" b="1" i="1" dirty="0"/>
          </a:p>
          <a:p>
            <a:pPr>
              <a:spcAft>
                <a:spcPts val="600"/>
              </a:spcAft>
            </a:pPr>
            <a:endParaRPr lang="en-US" sz="2200" dirty="0"/>
          </a:p>
        </p:txBody>
      </p:sp>
    </p:spTree>
    <p:extLst>
      <p:ext uri="{BB962C8B-B14F-4D97-AF65-F5344CB8AC3E}">
        <p14:creationId xmlns:p14="http://schemas.microsoft.com/office/powerpoint/2010/main" val="3958953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7</a:t>
            </a:fld>
            <a:endParaRPr lang="en-US" dirty="0"/>
          </a:p>
        </p:txBody>
      </p:sp>
      <p:sp>
        <p:nvSpPr>
          <p:cNvPr id="3" name="Title 2"/>
          <p:cNvSpPr>
            <a:spLocks noGrp="1"/>
          </p:cNvSpPr>
          <p:nvPr>
            <p:ph type="title"/>
          </p:nvPr>
        </p:nvSpPr>
        <p:spPr/>
        <p:txBody>
          <a:bodyPr>
            <a:normAutofit/>
          </a:bodyPr>
          <a:lstStyle/>
          <a:p>
            <a:r>
              <a:rPr lang="en-US" dirty="0" smtClean="0"/>
              <a:t>Developer-Sponsored Transmission</a:t>
            </a:r>
            <a:endParaRPr lang="en-US" i="1" dirty="0"/>
          </a:p>
        </p:txBody>
      </p:sp>
      <p:sp>
        <p:nvSpPr>
          <p:cNvPr id="4" name="Content Placeholder 3"/>
          <p:cNvSpPr>
            <a:spLocks noGrp="1"/>
          </p:cNvSpPr>
          <p:nvPr>
            <p:ph idx="1"/>
          </p:nvPr>
        </p:nvSpPr>
        <p:spPr>
          <a:xfrm>
            <a:off x="457200" y="1143000"/>
            <a:ext cx="8229600" cy="5071450"/>
          </a:xfrm>
        </p:spPr>
        <p:txBody>
          <a:bodyPr>
            <a:normAutofit lnSpcReduction="10000"/>
          </a:bodyPr>
          <a:lstStyle/>
          <a:p>
            <a:pPr marL="400050">
              <a:spcAft>
                <a:spcPts val="600"/>
              </a:spcAft>
            </a:pPr>
            <a:r>
              <a:rPr lang="en-US" sz="2200" b="1" dirty="0" smtClean="0"/>
              <a:t>Developer-sponsored projects </a:t>
            </a:r>
            <a:r>
              <a:rPr lang="en-US" sz="2200" b="1" dirty="0"/>
              <a:t>are </a:t>
            </a:r>
            <a:r>
              <a:rPr lang="en-US" sz="2200" b="1" dirty="0" smtClean="0"/>
              <a:t>voluntary and not related to regional reliability needs;</a:t>
            </a:r>
            <a:r>
              <a:rPr lang="en-US" sz="2200" dirty="0" smtClean="0"/>
              <a:t> </a:t>
            </a:r>
            <a:r>
              <a:rPr lang="en-US" sz="2200" dirty="0"/>
              <a:t>may be driven by economics or other factors (known as Elective Transmission Upgrades (ETUs) in the ISO Tariff</a:t>
            </a:r>
            <a:r>
              <a:rPr lang="en-US" sz="2200" dirty="0" smtClean="0"/>
              <a:t>)</a:t>
            </a:r>
          </a:p>
          <a:p>
            <a:pPr lvl="1">
              <a:spcAft>
                <a:spcPts val="600"/>
              </a:spcAft>
            </a:pPr>
            <a:r>
              <a:rPr lang="en-US" sz="1800" dirty="0" smtClean="0"/>
              <a:t>For example, developers have proposed large-scale transmission projects </a:t>
            </a:r>
            <a:r>
              <a:rPr lang="en-US" sz="1800" dirty="0"/>
              <a:t>to </a:t>
            </a:r>
            <a:r>
              <a:rPr lang="en-US" sz="1800" dirty="0" smtClean="0"/>
              <a:t>deliver clean energy in response to state RFPs</a:t>
            </a:r>
          </a:p>
          <a:p>
            <a:pPr lvl="1">
              <a:spcAft>
                <a:spcPts val="600"/>
              </a:spcAft>
            </a:pPr>
            <a:r>
              <a:rPr lang="en-US" sz="1800" dirty="0" smtClean="0"/>
              <a:t>Costs are born by developers, who have required long-term contracts to provide funding</a:t>
            </a:r>
          </a:p>
          <a:p>
            <a:pPr>
              <a:spcBef>
                <a:spcPts val="0"/>
              </a:spcBef>
              <a:spcAft>
                <a:spcPts val="600"/>
              </a:spcAft>
            </a:pPr>
            <a:r>
              <a:rPr lang="en-US" sz="2200" b="1" dirty="0"/>
              <a:t>The ISO’s role is to </a:t>
            </a:r>
            <a:r>
              <a:rPr lang="en-US" sz="2200" b="1" dirty="0" smtClean="0"/>
              <a:t>ensure that the interconnecting transmission project does not have an adverse impact on system reliability</a:t>
            </a:r>
          </a:p>
          <a:p>
            <a:pPr>
              <a:spcBef>
                <a:spcPts val="0"/>
              </a:spcBef>
              <a:spcAft>
                <a:spcPts val="600"/>
              </a:spcAft>
            </a:pPr>
            <a:r>
              <a:rPr lang="en-US" sz="2200" i="1" dirty="0" smtClean="0"/>
              <a:t>Currently, this is the primary mechanism that state-sponsored projects have used to expand access to clean energy resources</a:t>
            </a:r>
            <a:r>
              <a:rPr lang="en-US" sz="2200" dirty="0" smtClean="0"/>
              <a:t> (e.g., Massachusetts solicitation for clean energy resources and the New England Clean Energy Connect (NECEC) project)</a:t>
            </a:r>
          </a:p>
          <a:p>
            <a:pPr lvl="1">
              <a:spcAft>
                <a:spcPts val="600"/>
              </a:spcAft>
            </a:pPr>
            <a:r>
              <a:rPr lang="en-US" sz="1800" dirty="0" smtClean="0"/>
              <a:t>While a collection of states could also potentially use a unique arrangement (outside of the ISO Tariff) to fund an upgrade, this has not yet happened</a:t>
            </a:r>
          </a:p>
          <a:p>
            <a:pPr lvl="1">
              <a:spcAft>
                <a:spcPts val="600"/>
              </a:spcAft>
            </a:pPr>
            <a:endParaRPr lang="en-US" sz="1800" dirty="0" smtClean="0"/>
          </a:p>
        </p:txBody>
      </p:sp>
    </p:spTree>
    <p:extLst>
      <p:ext uri="{BB962C8B-B14F-4D97-AF65-F5344CB8AC3E}">
        <p14:creationId xmlns:p14="http://schemas.microsoft.com/office/powerpoint/2010/main" val="1793211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8</a:t>
            </a:fld>
            <a:endParaRPr lang="en-US" dirty="0"/>
          </a:p>
        </p:txBody>
      </p:sp>
      <p:sp>
        <p:nvSpPr>
          <p:cNvPr id="3" name="Title 2"/>
          <p:cNvSpPr>
            <a:spLocks noGrp="1"/>
          </p:cNvSpPr>
          <p:nvPr>
            <p:ph type="title"/>
          </p:nvPr>
        </p:nvSpPr>
        <p:spPr/>
        <p:txBody>
          <a:bodyPr>
            <a:normAutofit/>
          </a:bodyPr>
          <a:lstStyle/>
          <a:p>
            <a:r>
              <a:rPr lang="en-US" dirty="0" smtClean="0"/>
              <a:t>Competition for Transmission Solutions</a:t>
            </a:r>
            <a:endParaRPr lang="en-US" dirty="0"/>
          </a:p>
        </p:txBody>
      </p:sp>
      <p:sp>
        <p:nvSpPr>
          <p:cNvPr id="4" name="Content Placeholder 3"/>
          <p:cNvSpPr>
            <a:spLocks noGrp="1"/>
          </p:cNvSpPr>
          <p:nvPr>
            <p:ph idx="1"/>
          </p:nvPr>
        </p:nvSpPr>
        <p:spPr/>
        <p:txBody>
          <a:bodyPr>
            <a:normAutofit lnSpcReduction="10000"/>
          </a:bodyPr>
          <a:lstStyle/>
          <a:p>
            <a:r>
              <a:rPr lang="en-US" dirty="0" smtClean="0"/>
              <a:t>In December 2019, the ISO issued an RFP for competitive transmission </a:t>
            </a:r>
            <a:r>
              <a:rPr lang="en-US" dirty="0"/>
              <a:t>solutions </a:t>
            </a:r>
            <a:r>
              <a:rPr lang="en-US" dirty="0" smtClean="0"/>
              <a:t>to identified reliability needs in </a:t>
            </a:r>
            <a:r>
              <a:rPr lang="en-US" dirty="0"/>
              <a:t>the Boston Area</a:t>
            </a:r>
            <a:endParaRPr lang="en-US" dirty="0" smtClean="0"/>
          </a:p>
          <a:p>
            <a:r>
              <a:rPr lang="en-US" dirty="0" smtClean="0"/>
              <a:t>Reliability needs are driven by the anticipated retirement of the Mystic Generating Station in the Boston area</a:t>
            </a:r>
          </a:p>
          <a:p>
            <a:r>
              <a:rPr lang="en-US" dirty="0" smtClean="0"/>
              <a:t>The ISO received 36 proposals from eight qualified entities</a:t>
            </a:r>
            <a:endParaRPr lang="en-US" dirty="0"/>
          </a:p>
          <a:p>
            <a:pPr lvl="1">
              <a:lnSpc>
                <a:spcPct val="150000"/>
              </a:lnSpc>
            </a:pPr>
            <a:r>
              <a:rPr lang="en-US" dirty="0" smtClean="0"/>
              <a:t>Costs </a:t>
            </a:r>
            <a:r>
              <a:rPr lang="en-US" dirty="0" smtClean="0"/>
              <a:t>ranged </a:t>
            </a:r>
            <a:r>
              <a:rPr lang="en-US" dirty="0" smtClean="0"/>
              <a:t>from $49M to $745M</a:t>
            </a:r>
          </a:p>
          <a:p>
            <a:pPr lvl="1">
              <a:lnSpc>
                <a:spcPct val="150000"/>
              </a:lnSpc>
            </a:pPr>
            <a:r>
              <a:rPr lang="en-US" dirty="0" smtClean="0"/>
              <a:t>In-service dates </a:t>
            </a:r>
            <a:r>
              <a:rPr lang="en-US" dirty="0" smtClean="0"/>
              <a:t>ranged </a:t>
            </a:r>
            <a:r>
              <a:rPr lang="en-US" dirty="0" smtClean="0"/>
              <a:t>from </a:t>
            </a:r>
            <a:r>
              <a:rPr lang="en-US" dirty="0"/>
              <a:t>March 2023 </a:t>
            </a:r>
            <a:r>
              <a:rPr lang="en-US" dirty="0" smtClean="0"/>
              <a:t/>
            </a:r>
            <a:br>
              <a:rPr lang="en-US" dirty="0" smtClean="0"/>
            </a:br>
            <a:r>
              <a:rPr lang="en-US" dirty="0" smtClean="0"/>
              <a:t>to </a:t>
            </a:r>
            <a:r>
              <a:rPr lang="en-US" dirty="0"/>
              <a:t>December </a:t>
            </a:r>
            <a:r>
              <a:rPr lang="en-US" dirty="0" smtClean="0"/>
              <a:t>2026</a:t>
            </a:r>
            <a:endParaRPr lang="en-US" sz="1400" dirty="0" smtClean="0"/>
          </a:p>
          <a:p>
            <a:r>
              <a:rPr lang="en-US" dirty="0" smtClean="0"/>
              <a:t>The ISO selected the lowest-cost solution                               that fully met the identified reliability needs in the area</a:t>
            </a:r>
            <a:endParaRPr lang="en-US" dirty="0"/>
          </a:p>
        </p:txBody>
      </p:sp>
      <p:pic>
        <p:nvPicPr>
          <p:cNvPr id="6" name="Picture 5"/>
          <p:cNvPicPr>
            <a:picLocks noChangeAspect="1"/>
          </p:cNvPicPr>
          <p:nvPr/>
        </p:nvPicPr>
        <p:blipFill>
          <a:blip r:embed="rId3"/>
          <a:stretch>
            <a:fillRect/>
          </a:stretch>
        </p:blipFill>
        <p:spPr>
          <a:xfrm>
            <a:off x="6984196" y="3810000"/>
            <a:ext cx="1633188" cy="1628688"/>
          </a:xfrm>
          <a:prstGeom prst="rect">
            <a:avLst/>
          </a:prstGeom>
        </p:spPr>
      </p:pic>
    </p:spTree>
    <p:extLst>
      <p:ext uri="{BB962C8B-B14F-4D97-AF65-F5344CB8AC3E}">
        <p14:creationId xmlns:p14="http://schemas.microsoft.com/office/powerpoint/2010/main" val="3207752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dirty="0" smtClean="0"/>
              <a:t>Transmission Planning for Public Policy</a:t>
            </a:r>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0972" y="251711"/>
            <a:ext cx="1447800" cy="1371600"/>
          </a:xfrm>
          <a:prstGeom prst="rect">
            <a:avLst/>
          </a:prstGeom>
          <a:noFill/>
          <a:ln>
            <a:noFill/>
          </a:ln>
          <a:extLst/>
        </p:spPr>
      </p:pic>
      <p:sp>
        <p:nvSpPr>
          <p:cNvPr id="3" name="Text Placeholder 2"/>
          <p:cNvSpPr>
            <a:spLocks noGrp="1"/>
          </p:cNvSpPr>
          <p:nvPr>
            <p:ph type="body" sz="quarter" idx="4294967295"/>
          </p:nvPr>
        </p:nvSpPr>
        <p:spPr>
          <a:xfrm>
            <a:off x="486508" y="1371600"/>
            <a:ext cx="7819292" cy="4637420"/>
          </a:xfrm>
        </p:spPr>
        <p:txBody>
          <a:bodyPr>
            <a:normAutofit lnSpcReduction="10000"/>
          </a:bodyPr>
          <a:lstStyle/>
          <a:p>
            <a:r>
              <a:rPr lang="en-US" b="1" dirty="0" smtClean="0"/>
              <a:t>FERC initiated this mechanism through Order 1000</a:t>
            </a:r>
          </a:p>
          <a:p>
            <a:pPr lvl="1"/>
            <a:r>
              <a:rPr lang="en-US" dirty="0" smtClean="0"/>
              <a:t>In theory, intended to enable ISO to plan to meet public policy objectives</a:t>
            </a:r>
          </a:p>
          <a:p>
            <a:pPr lvl="1"/>
            <a:r>
              <a:rPr lang="en-US" dirty="0" smtClean="0"/>
              <a:t>The ISO initiates the process every three years (2017, 2020)</a:t>
            </a:r>
            <a:endParaRPr lang="en-US" dirty="0"/>
          </a:p>
          <a:p>
            <a:pPr lvl="1"/>
            <a:r>
              <a:rPr lang="en-US" dirty="0" smtClean="0"/>
              <a:t>Mapped out in ISO-NE </a:t>
            </a:r>
            <a:r>
              <a:rPr lang="en-US" i="1" dirty="0" smtClean="0"/>
              <a:t>Transmission Planning Process Guide*</a:t>
            </a:r>
          </a:p>
          <a:p>
            <a:r>
              <a:rPr lang="en-US" dirty="0"/>
              <a:t>The New England states, NESCOE, and </a:t>
            </a:r>
            <a:br>
              <a:rPr lang="en-US" dirty="0"/>
            </a:br>
            <a:r>
              <a:rPr lang="en-US" dirty="0"/>
              <a:t>stakeholders can provide </a:t>
            </a:r>
            <a:r>
              <a:rPr lang="en-US" dirty="0" smtClean="0"/>
              <a:t>input to identify public policy needs that may require transmission</a:t>
            </a:r>
            <a:endParaRPr lang="en-US" dirty="0"/>
          </a:p>
          <a:p>
            <a:r>
              <a:rPr lang="en-US" dirty="0" smtClean="0"/>
              <a:t>The process has not resulted in an identified public policy need; the states have indicated that they want to rethink this process</a:t>
            </a:r>
          </a:p>
          <a:p>
            <a:pPr marL="0" indent="0">
              <a:buNone/>
            </a:pPr>
            <a:endParaRPr lang="en-US" sz="1300" dirty="0" smtClean="0"/>
          </a:p>
          <a:p>
            <a:pPr marL="0" indent="0">
              <a:buNone/>
            </a:pPr>
            <a:r>
              <a:rPr lang="en-US" sz="1300" dirty="0" smtClean="0"/>
              <a:t>*https</a:t>
            </a:r>
            <a:r>
              <a:rPr lang="en-US" sz="1300" dirty="0"/>
              <a:t>://www.iso-ne.com/static-assets/documents/2020/03/transmission_planning_process_guide_3_13_20.pdf</a:t>
            </a:r>
          </a:p>
        </p:txBody>
      </p:sp>
      <p:sp>
        <p:nvSpPr>
          <p:cNvPr id="4" name="Slide Number Placeholder 3"/>
          <p:cNvSpPr>
            <a:spLocks noGrp="1"/>
          </p:cNvSpPr>
          <p:nvPr>
            <p:ph type="sldNum" sz="quarter" idx="12"/>
          </p:nvPr>
        </p:nvSpPr>
        <p:spPr/>
        <p:txBody>
          <a:bodyPr/>
          <a:lstStyle/>
          <a:p>
            <a:fld id="{10C7F894-2A36-495D-AB7C-1055F7AC0F9D}" type="slidenum">
              <a:rPr lang="en-US" smtClean="0"/>
              <a:pPr/>
              <a:t>9</a:t>
            </a:fld>
            <a:endParaRPr lang="en-US" dirty="0"/>
          </a:p>
        </p:txBody>
      </p:sp>
    </p:spTree>
    <p:extLst>
      <p:ext uri="{BB962C8B-B14F-4D97-AF65-F5344CB8AC3E}">
        <p14:creationId xmlns:p14="http://schemas.microsoft.com/office/powerpoint/2010/main" val="6205663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048" y="277743"/>
            <a:ext cx="8386152" cy="1143000"/>
          </a:xfrm>
        </p:spPr>
        <p:txBody>
          <a:bodyPr>
            <a:noAutofit/>
          </a:bodyPr>
          <a:lstStyle/>
          <a:p>
            <a:r>
              <a:rPr lang="en-US" sz="2800" dirty="0" smtClean="0"/>
              <a:t>ISO New England Performs Annual Economic Studies</a:t>
            </a:r>
            <a:r>
              <a:rPr lang="en-US" sz="2800" dirty="0"/>
              <a:t> as Requested</a:t>
            </a:r>
            <a:r>
              <a:rPr lang="en-US" sz="2800" dirty="0" smtClean="0"/>
              <a:t> to Inform Policymakers and Stakeholders</a:t>
            </a:r>
            <a:endParaRPr lang="en-US" sz="2400" b="0" i="1" dirty="0">
              <a:solidFill>
                <a:srgbClr val="FF0000"/>
              </a:solidFill>
            </a:endParaRPr>
          </a:p>
        </p:txBody>
      </p:sp>
      <p:sp>
        <p:nvSpPr>
          <p:cNvPr id="3" name="Slide Number Placeholder 2"/>
          <p:cNvSpPr>
            <a:spLocks noGrp="1"/>
          </p:cNvSpPr>
          <p:nvPr>
            <p:ph type="sldNum" sz="quarter" idx="10"/>
          </p:nvPr>
        </p:nvSpPr>
        <p:spPr/>
        <p:txBody>
          <a:bodyPr/>
          <a:lstStyle/>
          <a:p>
            <a:fld id="{10C7F894-2A36-495D-AB7C-1055F7AC0F9D}" type="slidenum">
              <a:rPr lang="en-US" smtClean="0"/>
              <a:pPr/>
              <a:t>10</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69526243"/>
              </p:ext>
            </p:extLst>
          </p:nvPr>
        </p:nvGraphicFramePr>
        <p:xfrm>
          <a:off x="424473" y="2438400"/>
          <a:ext cx="8286750" cy="3601918"/>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2171298117"/>
                    </a:ext>
                  </a:extLst>
                </a:gridCol>
                <a:gridCol w="5943600">
                  <a:extLst>
                    <a:ext uri="{9D8B030D-6E8A-4147-A177-3AD203B41FA5}">
                      <a16:colId xmlns:a16="http://schemas.microsoft.com/office/drawing/2014/main" val="1501949392"/>
                    </a:ext>
                  </a:extLst>
                </a:gridCol>
              </a:tblGrid>
              <a:tr h="359237">
                <a:tc>
                  <a:txBody>
                    <a:bodyPr/>
                    <a:lstStyle/>
                    <a:p>
                      <a:r>
                        <a:rPr lang="en-US" sz="1800" dirty="0" smtClean="0"/>
                        <a:t>Sample</a:t>
                      </a:r>
                      <a:r>
                        <a:rPr lang="en-US" sz="1800" baseline="0" dirty="0" smtClean="0"/>
                        <a:t> </a:t>
                      </a:r>
                      <a:r>
                        <a:rPr lang="en-US" sz="1800" dirty="0" smtClean="0"/>
                        <a:t>Requester</a:t>
                      </a:r>
                      <a:endParaRPr lang="en-US" sz="1800" dirty="0"/>
                    </a:p>
                  </a:txBody>
                  <a:tcPr marL="68580" marR="68580" marT="34290" marB="34290"/>
                </a:tc>
                <a:tc>
                  <a:txBody>
                    <a:bodyPr/>
                    <a:lstStyle/>
                    <a:p>
                      <a:r>
                        <a:rPr lang="en-US" sz="1800" dirty="0" smtClean="0"/>
                        <a:t>Purpose</a:t>
                      </a:r>
                      <a:r>
                        <a:rPr lang="en-US" sz="1800" baseline="0" dirty="0" smtClean="0"/>
                        <a:t> of Request</a:t>
                      </a:r>
                      <a:endParaRPr lang="en-US" sz="1800" dirty="0"/>
                    </a:p>
                  </a:txBody>
                  <a:tcPr marL="68580" marR="68580" marT="34290" marB="34290"/>
                </a:tc>
                <a:extLst>
                  <a:ext uri="{0D108BD9-81ED-4DB2-BD59-A6C34878D82A}">
                    <a16:rowId xmlns:a16="http://schemas.microsoft.com/office/drawing/2014/main" val="2374247076"/>
                  </a:ext>
                </a:extLst>
              </a:tr>
              <a:tr h="910961">
                <a:tc>
                  <a:txBody>
                    <a:bodyPr/>
                    <a:lstStyle/>
                    <a:p>
                      <a:r>
                        <a:rPr lang="en-US" sz="1800" dirty="0" smtClean="0">
                          <a:solidFill>
                            <a:srgbClr val="000000"/>
                          </a:solidFill>
                        </a:rPr>
                        <a:t>2019</a:t>
                      </a:r>
                      <a:r>
                        <a:rPr lang="en-US" sz="1800" baseline="0" dirty="0" smtClean="0">
                          <a:solidFill>
                            <a:srgbClr val="000000"/>
                          </a:solidFill>
                        </a:rPr>
                        <a:t> </a:t>
                      </a:r>
                      <a:r>
                        <a:rPr lang="en-US" sz="1800" dirty="0" smtClean="0">
                          <a:solidFill>
                            <a:srgbClr val="000000"/>
                          </a:solidFill>
                        </a:rPr>
                        <a:t>New England States Committee</a:t>
                      </a:r>
                      <a:r>
                        <a:rPr lang="en-US" sz="1800" baseline="0" dirty="0" smtClean="0">
                          <a:solidFill>
                            <a:srgbClr val="000000"/>
                          </a:solidFill>
                        </a:rPr>
                        <a:t> on Electricity (N</a:t>
                      </a:r>
                      <a:r>
                        <a:rPr lang="en-US" sz="1800" dirty="0" smtClean="0">
                          <a:solidFill>
                            <a:srgbClr val="000000"/>
                          </a:solidFill>
                        </a:rPr>
                        <a:t>ESCOE)</a:t>
                      </a:r>
                      <a:endParaRPr lang="en-US" sz="1800" dirty="0">
                        <a:solidFill>
                          <a:srgbClr val="000000"/>
                        </a:solidFill>
                      </a:endParaRPr>
                    </a:p>
                  </a:txBody>
                  <a:tcPr marL="68580" marR="68580" marT="34290" marB="34290"/>
                </a:tc>
                <a:tc>
                  <a:txBody>
                    <a:bodyPr/>
                    <a:lstStyle/>
                    <a:p>
                      <a:r>
                        <a:rPr lang="en-US" sz="1800" dirty="0" smtClean="0">
                          <a:solidFill>
                            <a:srgbClr val="000000"/>
                          </a:solidFill>
                        </a:rPr>
                        <a:t>Impacts on transmission</a:t>
                      </a:r>
                      <a:r>
                        <a:rPr lang="en-US" sz="1800" baseline="0" dirty="0" smtClean="0">
                          <a:solidFill>
                            <a:srgbClr val="000000"/>
                          </a:solidFill>
                        </a:rPr>
                        <a:t> system and wholesale market of increasing penetrations of offshore wind resources</a:t>
                      </a:r>
                      <a:br>
                        <a:rPr lang="en-US" sz="1800" baseline="0" dirty="0" smtClean="0">
                          <a:solidFill>
                            <a:srgbClr val="000000"/>
                          </a:solidFill>
                        </a:rPr>
                      </a:br>
                      <a:r>
                        <a:rPr lang="en-US" sz="1800" b="1" i="1" baseline="0" dirty="0" smtClean="0">
                          <a:solidFill>
                            <a:srgbClr val="000000"/>
                          </a:solidFill>
                        </a:rPr>
                        <a:t>Preliminary r</a:t>
                      </a:r>
                      <a:r>
                        <a:rPr lang="en-US" b="1" i="1" dirty="0" smtClean="0">
                          <a:solidFill>
                            <a:srgbClr val="000000"/>
                          </a:solidFill>
                        </a:rPr>
                        <a:t>esults show no major new transmission is needed for up to 7,000 MW of new offshore wind</a:t>
                      </a:r>
                      <a:r>
                        <a:rPr lang="en-US" b="1" i="1" dirty="0" smtClean="0">
                          <a:solidFill>
                            <a:srgbClr val="FF0000"/>
                          </a:solidFill>
                        </a:rPr>
                        <a:t>*</a:t>
                      </a:r>
                      <a:endParaRPr lang="en-US" sz="1800" b="1" i="1" baseline="0" dirty="0" smtClean="0">
                        <a:solidFill>
                          <a:srgbClr val="FF0000"/>
                        </a:solidFill>
                      </a:endParaRPr>
                    </a:p>
                  </a:txBody>
                  <a:tcPr marL="68580" marR="68580" marT="34290" marB="34290"/>
                </a:tc>
                <a:extLst>
                  <a:ext uri="{0D108BD9-81ED-4DB2-BD59-A6C34878D82A}">
                    <a16:rowId xmlns:a16="http://schemas.microsoft.com/office/drawing/2014/main" val="2951693815"/>
                  </a:ext>
                </a:extLst>
              </a:tr>
              <a:tr h="910961">
                <a:tc>
                  <a:txBody>
                    <a:bodyPr/>
                    <a:lstStyle/>
                    <a:p>
                      <a:r>
                        <a:rPr lang="en-US" sz="1800" dirty="0" smtClean="0">
                          <a:solidFill>
                            <a:srgbClr val="000000"/>
                          </a:solidFill>
                        </a:rPr>
                        <a:t>2019 </a:t>
                      </a:r>
                      <a:r>
                        <a:rPr lang="en-US" sz="1800" dirty="0" err="1" smtClean="0">
                          <a:solidFill>
                            <a:srgbClr val="000000"/>
                          </a:solidFill>
                        </a:rPr>
                        <a:t>Anbaric</a:t>
                      </a:r>
                      <a:r>
                        <a:rPr lang="en-US" sz="1800" dirty="0" smtClean="0">
                          <a:solidFill>
                            <a:srgbClr val="000000"/>
                          </a:solidFill>
                        </a:rPr>
                        <a:t> Development</a:t>
                      </a:r>
                      <a:r>
                        <a:rPr lang="en-US" sz="1800" baseline="0" dirty="0" smtClean="0">
                          <a:solidFill>
                            <a:srgbClr val="000000"/>
                          </a:solidFill>
                        </a:rPr>
                        <a:t> Partners (Anbaric)</a:t>
                      </a:r>
                      <a:endParaRPr lang="en-US" sz="1800" dirty="0">
                        <a:solidFill>
                          <a:srgbClr val="000000"/>
                        </a:solidFill>
                      </a:endParaRPr>
                    </a:p>
                  </a:txBody>
                  <a:tcPr marL="68580" marR="68580" marT="34290" marB="34290"/>
                </a:tc>
                <a:tc>
                  <a:txBody>
                    <a:bodyPr/>
                    <a:lstStyle/>
                    <a:p>
                      <a:r>
                        <a:rPr lang="en-US" sz="1800" dirty="0" smtClean="0">
                          <a:solidFill>
                            <a:srgbClr val="000000"/>
                          </a:solidFill>
                        </a:rPr>
                        <a:t>Impacts</a:t>
                      </a:r>
                      <a:r>
                        <a:rPr lang="en-US" sz="1800" baseline="0" dirty="0" smtClean="0">
                          <a:solidFill>
                            <a:srgbClr val="000000"/>
                          </a:solidFill>
                        </a:rPr>
                        <a:t> on energy market prices, air emissions, and regional fuel security of large penetrations of offshore wind resources </a:t>
                      </a:r>
                      <a:br>
                        <a:rPr lang="en-US" sz="1800" baseline="0" dirty="0" smtClean="0">
                          <a:solidFill>
                            <a:srgbClr val="000000"/>
                          </a:solidFill>
                        </a:rPr>
                      </a:br>
                      <a:r>
                        <a:rPr lang="en-US" sz="1800" b="1" i="1" baseline="0" dirty="0" smtClean="0">
                          <a:solidFill>
                            <a:srgbClr val="000000"/>
                          </a:solidFill>
                        </a:rPr>
                        <a:t>Results similar to NESCOE results</a:t>
                      </a:r>
                    </a:p>
                  </a:txBody>
                  <a:tcPr marL="68580" marR="68580" marT="34290" marB="34290"/>
                </a:tc>
                <a:extLst>
                  <a:ext uri="{0D108BD9-81ED-4DB2-BD59-A6C34878D82A}">
                    <a16:rowId xmlns:a16="http://schemas.microsoft.com/office/drawing/2014/main" val="1324177663"/>
                  </a:ext>
                </a:extLst>
              </a:tr>
              <a:tr h="910961">
                <a:tc>
                  <a:txBody>
                    <a:bodyPr/>
                    <a:lstStyle/>
                    <a:p>
                      <a:r>
                        <a:rPr lang="en-US" sz="1800" dirty="0" smtClean="0">
                          <a:solidFill>
                            <a:srgbClr val="000000"/>
                          </a:solidFill>
                        </a:rPr>
                        <a:t>2020 National Grid</a:t>
                      </a:r>
                      <a:endParaRPr lang="en-US" sz="1800" dirty="0">
                        <a:solidFill>
                          <a:srgbClr val="000000"/>
                        </a:solidFill>
                      </a:endParaRPr>
                    </a:p>
                  </a:txBody>
                  <a:tcPr marL="68580" marR="68580" marT="34290" marB="34290"/>
                </a:tc>
                <a:tc>
                  <a:txBody>
                    <a:bodyPr/>
                    <a:lstStyle/>
                    <a:p>
                      <a:r>
                        <a:rPr lang="en-US" dirty="0" smtClean="0">
                          <a:solidFill>
                            <a:srgbClr val="000000"/>
                          </a:solidFill>
                        </a:rPr>
                        <a:t>Analyze</a:t>
                      </a:r>
                      <a:r>
                        <a:rPr lang="en-US" baseline="0" dirty="0" smtClean="0">
                          <a:solidFill>
                            <a:srgbClr val="000000"/>
                          </a:solidFill>
                        </a:rPr>
                        <a:t> </a:t>
                      </a:r>
                      <a:r>
                        <a:rPr lang="en-US" dirty="0" smtClean="0">
                          <a:solidFill>
                            <a:srgbClr val="000000"/>
                          </a:solidFill>
                        </a:rPr>
                        <a:t>potential pathways to best use the MWh of clean energy resources to meet state goals cost-effectively, leveraging transmission and/or storage as needed.</a:t>
                      </a:r>
                    </a:p>
                    <a:p>
                      <a:r>
                        <a:rPr lang="en-US" sz="1800" b="1" i="1" baseline="0" dirty="0" smtClean="0">
                          <a:solidFill>
                            <a:srgbClr val="000000"/>
                          </a:solidFill>
                        </a:rPr>
                        <a:t>Results pending</a:t>
                      </a:r>
                    </a:p>
                  </a:txBody>
                  <a:tcPr marL="68580" marR="68580" marT="34290" marB="34290"/>
                </a:tc>
                <a:extLst>
                  <a:ext uri="{0D108BD9-81ED-4DB2-BD59-A6C34878D82A}">
                    <a16:rowId xmlns:a16="http://schemas.microsoft.com/office/drawing/2014/main" val="2287248893"/>
                  </a:ext>
                </a:extLst>
              </a:tr>
            </a:tbl>
          </a:graphicData>
        </a:graphic>
      </p:graphicFrame>
      <p:sp>
        <p:nvSpPr>
          <p:cNvPr id="5" name="Rectangle 4"/>
          <p:cNvSpPr/>
          <p:nvPr/>
        </p:nvSpPr>
        <p:spPr>
          <a:xfrm>
            <a:off x="461579" y="1441278"/>
            <a:ext cx="7922654" cy="784830"/>
          </a:xfrm>
          <a:prstGeom prst="rect">
            <a:avLst/>
          </a:prstGeom>
        </p:spPr>
        <p:txBody>
          <a:bodyPr wrap="square">
            <a:spAutoFit/>
          </a:bodyPr>
          <a:lstStyle/>
          <a:p>
            <a:r>
              <a:rPr lang="en-US" sz="1500" i="1" dirty="0">
                <a:solidFill>
                  <a:srgbClr val="000000"/>
                </a:solidFill>
              </a:rPr>
              <a:t>Three </a:t>
            </a:r>
            <a:r>
              <a:rPr lang="en-US" sz="1500" i="1" dirty="0" smtClean="0">
                <a:solidFill>
                  <a:srgbClr val="000000"/>
                </a:solidFill>
              </a:rPr>
              <a:t>studies were requested in 2019: one was requested in 2020</a:t>
            </a:r>
          </a:p>
          <a:p>
            <a:r>
              <a:rPr lang="en-US" sz="1500" i="1" dirty="0" smtClean="0">
                <a:solidFill>
                  <a:srgbClr val="000000"/>
                </a:solidFill>
              </a:rPr>
              <a:t>No direct path to building transmission unless upgrades that sufficiently reduce regional production costs are identified (these upgrades could proceed as Market Efficiency Transmission Upgrades)</a:t>
            </a:r>
            <a:endParaRPr lang="en-US" sz="1500" i="1" dirty="0">
              <a:solidFill>
                <a:srgbClr val="000000"/>
              </a:solidFill>
            </a:endParaRPr>
          </a:p>
        </p:txBody>
      </p:sp>
      <p:sp>
        <p:nvSpPr>
          <p:cNvPr id="6" name="TextBox 5"/>
          <p:cNvSpPr txBox="1"/>
          <p:nvPr/>
        </p:nvSpPr>
        <p:spPr>
          <a:xfrm>
            <a:off x="381000" y="6047601"/>
            <a:ext cx="5711372" cy="276999"/>
          </a:xfrm>
          <a:prstGeom prst="rect">
            <a:avLst/>
          </a:prstGeom>
          <a:noFill/>
        </p:spPr>
        <p:txBody>
          <a:bodyPr wrap="none" rtlCol="0">
            <a:spAutoFit/>
          </a:bodyPr>
          <a:lstStyle/>
          <a:p>
            <a:r>
              <a:rPr lang="en-US" sz="1200" dirty="0" smtClean="0">
                <a:solidFill>
                  <a:srgbClr val="000000"/>
                </a:solidFill>
              </a:rPr>
              <a:t>*The 7,000 MW was in addition to 1,000 MW of offshore wind assumed in the base case</a:t>
            </a:r>
            <a:endParaRPr lang="en-US" sz="1200" dirty="0">
              <a:solidFill>
                <a:srgbClr val="000000"/>
              </a:solidFill>
            </a:endParaRPr>
          </a:p>
        </p:txBody>
      </p:sp>
    </p:spTree>
    <p:extLst>
      <p:ext uri="{BB962C8B-B14F-4D97-AF65-F5344CB8AC3E}">
        <p14:creationId xmlns:p14="http://schemas.microsoft.com/office/powerpoint/2010/main" val="2441545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Transmission planning in transition</a:t>
            </a:r>
            <a:endParaRPr lang="en-US" dirty="0"/>
          </a:p>
        </p:txBody>
      </p:sp>
      <p:sp>
        <p:nvSpPr>
          <p:cNvPr id="3" name="Text Placeholder 2"/>
          <p:cNvSpPr>
            <a:spLocks noGrp="1"/>
          </p:cNvSpPr>
          <p:nvPr>
            <p:ph type="body" idx="1"/>
          </p:nvPr>
        </p:nvSpPr>
        <p:spPr/>
        <p:txBody>
          <a:bodyPr/>
          <a:lstStyle/>
          <a:p>
            <a:r>
              <a:rPr lang="en-US" dirty="0" smtClean="0"/>
              <a:t>Trends already underway will likely accelerate in the future</a:t>
            </a:r>
            <a:endParaRPr lang="en-US" dirty="0"/>
          </a:p>
        </p:txBody>
      </p:sp>
      <p:sp>
        <p:nvSpPr>
          <p:cNvPr id="4" name="Slide Number Placeholder 3"/>
          <p:cNvSpPr>
            <a:spLocks noGrp="1"/>
          </p:cNvSpPr>
          <p:nvPr>
            <p:ph type="sldNum" sz="quarter" idx="4"/>
          </p:nvPr>
        </p:nvSpPr>
        <p:spPr/>
        <p:txBody>
          <a:bodyPr/>
          <a:lstStyle/>
          <a:p>
            <a:fld id="{10C7F894-2A36-495D-AB7C-1055F7AC0F9D}" type="slidenum">
              <a:rPr lang="en-US" smtClean="0"/>
              <a:pPr/>
              <a:t>11</a:t>
            </a:fld>
            <a:endParaRPr lang="en-US" dirty="0"/>
          </a:p>
        </p:txBody>
      </p:sp>
    </p:spTree>
    <p:extLst>
      <p:ext uri="{BB962C8B-B14F-4D97-AF65-F5344CB8AC3E}">
        <p14:creationId xmlns:p14="http://schemas.microsoft.com/office/powerpoint/2010/main" val="106990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0C7F894-2A36-495D-AB7C-1055F7AC0F9D}" type="slidenum">
              <a:rPr kumimoji="0" lang="en-US" sz="1400" b="0" i="0" u="none" strike="noStrike" kern="1200" cap="none" spc="0" normalizeH="0" baseline="0" noProof="0" smtClean="0">
                <a:ln>
                  <a:noFill/>
                </a:ln>
                <a:solidFill>
                  <a:srgbClr val="62777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62777F"/>
              </a:solidFill>
              <a:effectLst/>
              <a:uLnTx/>
              <a:uFillTx/>
              <a:latin typeface="Calibri"/>
              <a:ea typeface="+mn-ea"/>
              <a:cs typeface="+mn-cs"/>
            </a:endParaRPr>
          </a:p>
        </p:txBody>
      </p:sp>
      <p:sp>
        <p:nvSpPr>
          <p:cNvPr id="3" name="Title 2"/>
          <p:cNvSpPr>
            <a:spLocks noGrp="1"/>
          </p:cNvSpPr>
          <p:nvPr>
            <p:ph type="title"/>
          </p:nvPr>
        </p:nvSpPr>
        <p:spPr>
          <a:xfrm>
            <a:off x="457200" y="152797"/>
            <a:ext cx="8229600" cy="1143000"/>
          </a:xfrm>
        </p:spPr>
        <p:txBody>
          <a:bodyPr>
            <a:normAutofit/>
          </a:bodyPr>
          <a:lstStyle/>
          <a:p>
            <a:r>
              <a:rPr lang="en-US" sz="2800" dirty="0" smtClean="0"/>
              <a:t>New England Is Moving Toward </a:t>
            </a:r>
            <a:r>
              <a:rPr lang="en-US" sz="2800" dirty="0"/>
              <a:t>a Hybrid </a:t>
            </a:r>
            <a:r>
              <a:rPr lang="en-US" sz="2800" dirty="0" smtClean="0"/>
              <a:t>Grid</a:t>
            </a:r>
            <a:r>
              <a:rPr lang="en-US" sz="2800" dirty="0"/>
              <a:t/>
            </a:r>
            <a:br>
              <a:rPr lang="en-US" sz="2800" dirty="0"/>
            </a:br>
            <a:r>
              <a:rPr lang="en-US" sz="1800" b="0" i="1" dirty="0"/>
              <a:t>There are two dimensions to the transition, happening simultaneously…</a:t>
            </a:r>
          </a:p>
        </p:txBody>
      </p:sp>
      <p:sp>
        <p:nvSpPr>
          <p:cNvPr id="27" name="Rectangle 26">
            <a:extLst>
              <a:ext uri="{FF2B5EF4-FFF2-40B4-BE49-F238E27FC236}">
                <a16:creationId xmlns:a16="http://schemas.microsoft.com/office/drawing/2014/main" id="{8BD94619-896E-4546-86A0-4D5B57ECB0A0}"/>
              </a:ext>
            </a:extLst>
          </p:cNvPr>
          <p:cNvSpPr/>
          <p:nvPr/>
        </p:nvSpPr>
        <p:spPr>
          <a:xfrm>
            <a:off x="854626" y="1364459"/>
            <a:ext cx="2562884" cy="1785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AA941"/>
                </a:solidFill>
                <a:effectLst/>
                <a:uLnTx/>
                <a:uFillTx/>
                <a:latin typeface="Calibri"/>
              </a:rPr>
              <a:t>A shift from conventional generation to </a:t>
            </a:r>
            <a:r>
              <a:rPr lang="en-US" sz="2200" b="1" dirty="0">
                <a:solidFill>
                  <a:srgbClr val="7AA941"/>
                </a:solidFill>
                <a:latin typeface="Calibri"/>
              </a:rPr>
              <a:t>renewable energy far from loads</a:t>
            </a:r>
          </a:p>
        </p:txBody>
      </p:sp>
      <p:sp>
        <p:nvSpPr>
          <p:cNvPr id="28" name="Rectangle 27">
            <a:extLst>
              <a:ext uri="{FF2B5EF4-FFF2-40B4-BE49-F238E27FC236}">
                <a16:creationId xmlns:a16="http://schemas.microsoft.com/office/drawing/2014/main" id="{1BC8F709-40CB-D841-A324-527A98874246}"/>
              </a:ext>
            </a:extLst>
          </p:cNvPr>
          <p:cNvSpPr/>
          <p:nvPr/>
        </p:nvSpPr>
        <p:spPr>
          <a:xfrm>
            <a:off x="854626" y="3203665"/>
            <a:ext cx="2731838" cy="21236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AA941"/>
                </a:solidFill>
                <a:effectLst/>
                <a:uLnTx/>
                <a:uFillTx/>
                <a:latin typeface="Calibri"/>
              </a:rPr>
              <a:t>A shift from centrally dispatched generation to distributed energy </a:t>
            </a:r>
            <a:r>
              <a:rPr kumimoji="0" lang="en-US" sz="2200" b="1" i="0" u="none" strike="noStrike" kern="1200" cap="none" spc="0" normalizeH="0" baseline="0" noProof="0" dirty="0" smtClean="0">
                <a:ln>
                  <a:noFill/>
                </a:ln>
                <a:solidFill>
                  <a:srgbClr val="7AA941"/>
                </a:solidFill>
                <a:effectLst/>
                <a:uLnTx/>
                <a:uFillTx/>
                <a:latin typeface="Calibri"/>
              </a:rPr>
              <a:t>resources </a:t>
            </a:r>
            <a:r>
              <a:rPr lang="en-US" sz="2200" b="1" dirty="0">
                <a:solidFill>
                  <a:srgbClr val="7AA941"/>
                </a:solidFill>
                <a:latin typeface="Calibri"/>
              </a:rPr>
              <a:t>on distribution system</a:t>
            </a:r>
          </a:p>
        </p:txBody>
      </p:sp>
      <p:sp>
        <p:nvSpPr>
          <p:cNvPr id="29" name="Rectangle 28">
            <a:extLst>
              <a:ext uri="{FF2B5EF4-FFF2-40B4-BE49-F238E27FC236}">
                <a16:creationId xmlns:a16="http://schemas.microsoft.com/office/drawing/2014/main" id="{8031D364-9EAA-5A4D-B35F-CB76C5BC936B}"/>
              </a:ext>
            </a:extLst>
          </p:cNvPr>
          <p:cNvSpPr>
            <a:spLocks noChangeAspect="1"/>
          </p:cNvSpPr>
          <p:nvPr/>
        </p:nvSpPr>
        <p:spPr>
          <a:xfrm>
            <a:off x="559940" y="1461712"/>
            <a:ext cx="265176" cy="265176"/>
          </a:xfrm>
          <a:prstGeom prst="rect">
            <a:avLst/>
          </a:prstGeom>
          <a:solidFill>
            <a:srgbClr val="D4D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95E68"/>
                </a:solidFill>
                <a:effectLst/>
                <a:uLnTx/>
                <a:uFillTx/>
                <a:latin typeface="Calibri"/>
                <a:ea typeface="+mn-ea"/>
                <a:cs typeface="+mn-cs"/>
              </a:rPr>
              <a:t>1</a:t>
            </a:r>
          </a:p>
        </p:txBody>
      </p:sp>
      <p:sp>
        <p:nvSpPr>
          <p:cNvPr id="30" name="Rectangle 29">
            <a:extLst>
              <a:ext uri="{FF2B5EF4-FFF2-40B4-BE49-F238E27FC236}">
                <a16:creationId xmlns:a16="http://schemas.microsoft.com/office/drawing/2014/main" id="{B1E0E776-8090-CE40-9493-230E890BBA74}"/>
              </a:ext>
            </a:extLst>
          </p:cNvPr>
          <p:cNvSpPr>
            <a:spLocks noChangeAspect="1"/>
          </p:cNvSpPr>
          <p:nvPr/>
        </p:nvSpPr>
        <p:spPr>
          <a:xfrm>
            <a:off x="559940" y="3301121"/>
            <a:ext cx="265176" cy="267201"/>
          </a:xfrm>
          <a:prstGeom prst="rect">
            <a:avLst/>
          </a:prstGeom>
          <a:solidFill>
            <a:srgbClr val="D4D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95E68"/>
                </a:solidFill>
                <a:effectLst/>
                <a:uLnTx/>
                <a:uFillTx/>
                <a:latin typeface="Calibri"/>
                <a:ea typeface="+mn-ea"/>
                <a:cs typeface="+mn-cs"/>
              </a:rPr>
              <a:t>2</a:t>
            </a:r>
          </a:p>
        </p:txBody>
      </p:sp>
      <p:pic>
        <p:nvPicPr>
          <p:cNvPr id="32" name="Picture 31">
            <a:extLst>
              <a:ext uri="{FF2B5EF4-FFF2-40B4-BE49-F238E27FC236}">
                <a16:creationId xmlns:a16="http://schemas.microsoft.com/office/drawing/2014/main" id="{E1C191E6-9D6A-7A45-9138-F4731E17D1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953" y="1597395"/>
            <a:ext cx="4985645" cy="2596437"/>
          </a:xfrm>
          <a:prstGeom prst="rect">
            <a:avLst/>
          </a:prstGeom>
        </p:spPr>
      </p:pic>
      <p:sp>
        <p:nvSpPr>
          <p:cNvPr id="33" name="Rectangle 32">
            <a:extLst>
              <a:ext uri="{FF2B5EF4-FFF2-40B4-BE49-F238E27FC236}">
                <a16:creationId xmlns:a16="http://schemas.microsoft.com/office/drawing/2014/main" id="{120A9AF1-0D67-D045-BF75-C391404A038C}"/>
              </a:ext>
            </a:extLst>
          </p:cNvPr>
          <p:cNvSpPr/>
          <p:nvPr/>
        </p:nvSpPr>
        <p:spPr>
          <a:xfrm>
            <a:off x="4095326" y="4408356"/>
            <a:ext cx="6858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Coal</a:t>
            </a:r>
          </a:p>
        </p:txBody>
      </p:sp>
      <p:sp>
        <p:nvSpPr>
          <p:cNvPr id="34" name="Rectangle 33">
            <a:extLst>
              <a:ext uri="{FF2B5EF4-FFF2-40B4-BE49-F238E27FC236}">
                <a16:creationId xmlns:a16="http://schemas.microsoft.com/office/drawing/2014/main" id="{0B36C294-920D-C54D-B857-A96F69465182}"/>
              </a:ext>
            </a:extLst>
          </p:cNvPr>
          <p:cNvSpPr/>
          <p:nvPr/>
        </p:nvSpPr>
        <p:spPr>
          <a:xfrm>
            <a:off x="4947934" y="4408356"/>
            <a:ext cx="57080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Oil</a:t>
            </a:r>
          </a:p>
        </p:txBody>
      </p:sp>
      <p:sp>
        <p:nvSpPr>
          <p:cNvPr id="35" name="Rectangle 34">
            <a:extLst>
              <a:ext uri="{FF2B5EF4-FFF2-40B4-BE49-F238E27FC236}">
                <a16:creationId xmlns:a16="http://schemas.microsoft.com/office/drawing/2014/main" id="{B8DF4392-9ABC-D048-8343-0A9F6ACBA85B}"/>
              </a:ext>
            </a:extLst>
          </p:cNvPr>
          <p:cNvSpPr/>
          <p:nvPr/>
        </p:nvSpPr>
        <p:spPr>
          <a:xfrm>
            <a:off x="5818831" y="4408356"/>
            <a:ext cx="9906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Nuclear</a:t>
            </a:r>
          </a:p>
        </p:txBody>
      </p:sp>
      <p:sp>
        <p:nvSpPr>
          <p:cNvPr id="36" name="Rectangle 35">
            <a:extLst>
              <a:ext uri="{FF2B5EF4-FFF2-40B4-BE49-F238E27FC236}">
                <a16:creationId xmlns:a16="http://schemas.microsoft.com/office/drawing/2014/main" id="{4FE82EBB-6F34-754F-B003-460FF3E06499}"/>
              </a:ext>
            </a:extLst>
          </p:cNvPr>
          <p:cNvSpPr/>
          <p:nvPr/>
        </p:nvSpPr>
        <p:spPr>
          <a:xfrm>
            <a:off x="6931119" y="4408356"/>
            <a:ext cx="9906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Gas</a:t>
            </a:r>
          </a:p>
        </p:txBody>
      </p:sp>
      <p:sp>
        <p:nvSpPr>
          <p:cNvPr id="37" name="Rectangle 36">
            <a:extLst>
              <a:ext uri="{FF2B5EF4-FFF2-40B4-BE49-F238E27FC236}">
                <a16:creationId xmlns:a16="http://schemas.microsoft.com/office/drawing/2014/main" id="{828995D6-3AB0-8744-98A0-AFACE6F337EE}"/>
              </a:ext>
            </a:extLst>
          </p:cNvPr>
          <p:cNvSpPr/>
          <p:nvPr/>
        </p:nvSpPr>
        <p:spPr>
          <a:xfrm>
            <a:off x="4095326" y="4713156"/>
            <a:ext cx="6858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WIND</a:t>
            </a:r>
          </a:p>
        </p:txBody>
      </p:sp>
      <p:sp>
        <p:nvSpPr>
          <p:cNvPr id="38" name="Rectangle 37">
            <a:extLst>
              <a:ext uri="{FF2B5EF4-FFF2-40B4-BE49-F238E27FC236}">
                <a16:creationId xmlns:a16="http://schemas.microsoft.com/office/drawing/2014/main" id="{CD95EB05-4027-664A-998A-595A17EA0C37}"/>
              </a:ext>
            </a:extLst>
          </p:cNvPr>
          <p:cNvSpPr/>
          <p:nvPr/>
        </p:nvSpPr>
        <p:spPr>
          <a:xfrm>
            <a:off x="4947935" y="4713156"/>
            <a:ext cx="6858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Solar</a:t>
            </a:r>
          </a:p>
        </p:txBody>
      </p:sp>
      <p:sp>
        <p:nvSpPr>
          <p:cNvPr id="39" name="Rectangle 38">
            <a:extLst>
              <a:ext uri="{FF2B5EF4-FFF2-40B4-BE49-F238E27FC236}">
                <a16:creationId xmlns:a16="http://schemas.microsoft.com/office/drawing/2014/main" id="{913F4718-3FEB-2848-971A-F3D35270382F}"/>
              </a:ext>
            </a:extLst>
          </p:cNvPr>
          <p:cNvSpPr/>
          <p:nvPr/>
        </p:nvSpPr>
        <p:spPr>
          <a:xfrm>
            <a:off x="5818831" y="4713156"/>
            <a:ext cx="300089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495E68"/>
                </a:solidFill>
                <a:effectLst/>
                <a:uLnTx/>
                <a:uFillTx/>
                <a:latin typeface="Calibri"/>
                <a:ea typeface="+mn-ea"/>
                <a:cs typeface="+mn-cs"/>
              </a:rPr>
              <a:t>Storage &amp; other technologies</a:t>
            </a:r>
          </a:p>
        </p:txBody>
      </p:sp>
      <p:sp>
        <p:nvSpPr>
          <p:cNvPr id="40" name="Oval 39">
            <a:extLst>
              <a:ext uri="{FF2B5EF4-FFF2-40B4-BE49-F238E27FC236}">
                <a16:creationId xmlns:a16="http://schemas.microsoft.com/office/drawing/2014/main" id="{3C8BD0A0-C61C-9743-8095-5FF45BF8A911}"/>
              </a:ext>
            </a:extLst>
          </p:cNvPr>
          <p:cNvSpPr>
            <a:spLocks noChangeAspect="1"/>
          </p:cNvSpPr>
          <p:nvPr/>
        </p:nvSpPr>
        <p:spPr>
          <a:xfrm>
            <a:off x="4001370" y="4502312"/>
            <a:ext cx="128016" cy="128016"/>
          </a:xfrm>
          <a:prstGeom prst="ellipse">
            <a:avLst/>
          </a:prstGeom>
          <a:solidFill>
            <a:srgbClr val="49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495E68"/>
              </a:solidFill>
              <a:effectLst/>
              <a:uLnTx/>
              <a:uFillTx/>
              <a:latin typeface="Calibri"/>
              <a:ea typeface="+mn-ea"/>
              <a:cs typeface="+mn-cs"/>
            </a:endParaRPr>
          </a:p>
        </p:txBody>
      </p:sp>
      <p:sp>
        <p:nvSpPr>
          <p:cNvPr id="41" name="Oval 40">
            <a:extLst>
              <a:ext uri="{FF2B5EF4-FFF2-40B4-BE49-F238E27FC236}">
                <a16:creationId xmlns:a16="http://schemas.microsoft.com/office/drawing/2014/main" id="{FBE98DA6-F444-5544-A720-F5DDED8E38EC}"/>
              </a:ext>
            </a:extLst>
          </p:cNvPr>
          <p:cNvSpPr>
            <a:spLocks noChangeAspect="1"/>
          </p:cNvSpPr>
          <p:nvPr/>
        </p:nvSpPr>
        <p:spPr>
          <a:xfrm>
            <a:off x="4839570" y="4502312"/>
            <a:ext cx="128016" cy="128016"/>
          </a:xfrm>
          <a:prstGeom prst="ellipse">
            <a:avLst/>
          </a:prstGeom>
          <a:solidFill>
            <a:srgbClr val="8CA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8CA7AD"/>
              </a:solidFill>
              <a:effectLst/>
              <a:uLnTx/>
              <a:uFillTx/>
              <a:latin typeface="Calibri"/>
              <a:ea typeface="+mn-ea"/>
              <a:cs typeface="+mn-cs"/>
            </a:endParaRPr>
          </a:p>
        </p:txBody>
      </p:sp>
      <p:sp>
        <p:nvSpPr>
          <p:cNvPr id="42" name="Oval 41">
            <a:extLst>
              <a:ext uri="{FF2B5EF4-FFF2-40B4-BE49-F238E27FC236}">
                <a16:creationId xmlns:a16="http://schemas.microsoft.com/office/drawing/2014/main" id="{C09E33A1-73C9-844B-8E14-E856D05463D5}"/>
              </a:ext>
            </a:extLst>
          </p:cNvPr>
          <p:cNvSpPr>
            <a:spLocks noChangeAspect="1"/>
          </p:cNvSpPr>
          <p:nvPr/>
        </p:nvSpPr>
        <p:spPr>
          <a:xfrm>
            <a:off x="5702155" y="4502312"/>
            <a:ext cx="128016" cy="128016"/>
          </a:xfrm>
          <a:prstGeom prst="ellipse">
            <a:avLst/>
          </a:prstGeom>
          <a:solidFill>
            <a:srgbClr val="EF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EF8633"/>
              </a:solidFill>
              <a:effectLst/>
              <a:uLnTx/>
              <a:uFillTx/>
              <a:latin typeface="Calibri"/>
              <a:ea typeface="+mn-ea"/>
              <a:cs typeface="+mn-cs"/>
            </a:endParaRPr>
          </a:p>
        </p:txBody>
      </p:sp>
      <p:sp>
        <p:nvSpPr>
          <p:cNvPr id="43" name="Oval 42">
            <a:extLst>
              <a:ext uri="{FF2B5EF4-FFF2-40B4-BE49-F238E27FC236}">
                <a16:creationId xmlns:a16="http://schemas.microsoft.com/office/drawing/2014/main" id="{CB117F92-3B50-444B-B4A6-254D65E0AAFE}"/>
              </a:ext>
            </a:extLst>
          </p:cNvPr>
          <p:cNvSpPr>
            <a:spLocks noChangeAspect="1"/>
          </p:cNvSpPr>
          <p:nvPr/>
        </p:nvSpPr>
        <p:spPr>
          <a:xfrm>
            <a:off x="6820770" y="4502312"/>
            <a:ext cx="128016" cy="128016"/>
          </a:xfrm>
          <a:prstGeom prst="ellipse">
            <a:avLst/>
          </a:prstGeom>
          <a:solidFill>
            <a:srgbClr val="7BC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 name="Oval 43">
            <a:extLst>
              <a:ext uri="{FF2B5EF4-FFF2-40B4-BE49-F238E27FC236}">
                <a16:creationId xmlns:a16="http://schemas.microsoft.com/office/drawing/2014/main" id="{C8F361EA-D338-5B47-98A8-F2DEE8E41372}"/>
              </a:ext>
            </a:extLst>
          </p:cNvPr>
          <p:cNvSpPr>
            <a:spLocks noChangeAspect="1"/>
          </p:cNvSpPr>
          <p:nvPr/>
        </p:nvSpPr>
        <p:spPr>
          <a:xfrm>
            <a:off x="4001370" y="4807112"/>
            <a:ext cx="128016" cy="128016"/>
          </a:xfrm>
          <a:prstGeom prst="ellipse">
            <a:avLst/>
          </a:prstGeom>
          <a:solidFill>
            <a:srgbClr val="7AA9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7AA941"/>
              </a:solidFill>
              <a:effectLst/>
              <a:uLnTx/>
              <a:uFillTx/>
              <a:latin typeface="Calibri"/>
              <a:ea typeface="+mn-ea"/>
              <a:cs typeface="+mn-cs"/>
            </a:endParaRPr>
          </a:p>
        </p:txBody>
      </p:sp>
      <p:sp>
        <p:nvSpPr>
          <p:cNvPr id="45" name="Oval 44">
            <a:extLst>
              <a:ext uri="{FF2B5EF4-FFF2-40B4-BE49-F238E27FC236}">
                <a16:creationId xmlns:a16="http://schemas.microsoft.com/office/drawing/2014/main" id="{CB02746A-D5F1-4D46-A4B3-6BF89A00649B}"/>
              </a:ext>
            </a:extLst>
          </p:cNvPr>
          <p:cNvSpPr>
            <a:spLocks noChangeAspect="1"/>
          </p:cNvSpPr>
          <p:nvPr/>
        </p:nvSpPr>
        <p:spPr>
          <a:xfrm>
            <a:off x="4839570" y="4807112"/>
            <a:ext cx="128016" cy="128016"/>
          </a:xfrm>
          <a:prstGeom prst="ellipse">
            <a:avLst/>
          </a:prstGeom>
          <a:solidFill>
            <a:srgbClr val="FEC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 name="Oval 45">
            <a:extLst>
              <a:ext uri="{FF2B5EF4-FFF2-40B4-BE49-F238E27FC236}">
                <a16:creationId xmlns:a16="http://schemas.microsoft.com/office/drawing/2014/main" id="{07AAD35F-DD29-1F49-B830-64598F0A5D29}"/>
              </a:ext>
            </a:extLst>
          </p:cNvPr>
          <p:cNvSpPr>
            <a:spLocks noChangeAspect="1"/>
          </p:cNvSpPr>
          <p:nvPr/>
        </p:nvSpPr>
        <p:spPr>
          <a:xfrm>
            <a:off x="5702155" y="4807112"/>
            <a:ext cx="128016" cy="128016"/>
          </a:xfrm>
          <a:prstGeom prst="ellipse">
            <a:avLst/>
          </a:prstGeom>
          <a:solidFill>
            <a:srgbClr val="388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TextBox 25"/>
          <p:cNvSpPr txBox="1"/>
          <p:nvPr/>
        </p:nvSpPr>
        <p:spPr>
          <a:xfrm>
            <a:off x="559940" y="5511989"/>
            <a:ext cx="8188658" cy="707886"/>
          </a:xfrm>
          <a:prstGeom prst="rect">
            <a:avLst/>
          </a:prstGeom>
          <a:noFill/>
        </p:spPr>
        <p:txBody>
          <a:bodyPr wrap="square" rtlCol="0">
            <a:spAutoFit/>
          </a:bodyPr>
          <a:lstStyle/>
          <a:p>
            <a:pPr algn="ctr"/>
            <a:r>
              <a:rPr lang="en-US" sz="2000" i="1" dirty="0">
                <a:solidFill>
                  <a:schemeClr val="tx1">
                    <a:lumMod val="75000"/>
                  </a:schemeClr>
                </a:solidFill>
              </a:rPr>
              <a:t>Maintaining reliable power system operations becomes </a:t>
            </a:r>
            <a:r>
              <a:rPr lang="en-US" sz="2000" b="1" i="1" dirty="0">
                <a:solidFill>
                  <a:schemeClr val="tx1">
                    <a:lumMod val="75000"/>
                  </a:schemeClr>
                </a:solidFill>
              </a:rPr>
              <a:t>more complex </a:t>
            </a:r>
            <a:r>
              <a:rPr lang="en-US" sz="2000" i="1" dirty="0">
                <a:solidFill>
                  <a:schemeClr val="tx1">
                    <a:lumMod val="75000"/>
                  </a:schemeClr>
                </a:solidFill>
              </a:rPr>
              <a:t>with the shift to greater resources that face constraints on energy production</a:t>
            </a:r>
            <a:endParaRPr lang="en-US" sz="2000" dirty="0">
              <a:solidFill>
                <a:schemeClr val="tx1">
                  <a:lumMod val="75000"/>
                </a:schemeClr>
              </a:solidFill>
            </a:endParaRPr>
          </a:p>
        </p:txBody>
      </p:sp>
    </p:spTree>
    <p:extLst>
      <p:ext uri="{BB962C8B-B14F-4D97-AF65-F5344CB8AC3E}">
        <p14:creationId xmlns:p14="http://schemas.microsoft.com/office/powerpoint/2010/main" val="1481662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ontent Placeholder 12"/>
          <p:cNvGraphicFramePr>
            <a:graphicFrameLocks noGrp="1"/>
          </p:cNvGraphicFramePr>
          <p:nvPr>
            <p:ph sz="half" idx="2"/>
            <p:extLst/>
          </p:nvPr>
        </p:nvGraphicFramePr>
        <p:xfrm>
          <a:off x="-304800" y="1905114"/>
          <a:ext cx="5410200" cy="42778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p:cNvSpPr>
            <a:spLocks noGrp="1"/>
          </p:cNvSpPr>
          <p:nvPr>
            <p:ph type="body" idx="1"/>
          </p:nvPr>
        </p:nvSpPr>
        <p:spPr>
          <a:xfrm>
            <a:off x="696352" y="1125143"/>
            <a:ext cx="3982858" cy="639762"/>
          </a:xfrm>
        </p:spPr>
        <p:txBody>
          <a:bodyPr/>
          <a:lstStyle/>
          <a:p>
            <a:pPr algn="ctr"/>
            <a:r>
              <a:rPr lang="en-US" dirty="0" smtClean="0"/>
              <a:t>All Proposed Resources </a:t>
            </a:r>
            <a:endParaRPr lang="en-US" dirty="0"/>
          </a:p>
        </p:txBody>
      </p:sp>
      <p:sp>
        <p:nvSpPr>
          <p:cNvPr id="5" name="Title 4"/>
          <p:cNvSpPr>
            <a:spLocks noGrp="1"/>
          </p:cNvSpPr>
          <p:nvPr>
            <p:ph type="title"/>
          </p:nvPr>
        </p:nvSpPr>
        <p:spPr>
          <a:xfrm>
            <a:off x="457200" y="228600"/>
            <a:ext cx="8229600" cy="1143000"/>
          </a:xfrm>
        </p:spPr>
        <p:txBody>
          <a:bodyPr>
            <a:normAutofit/>
          </a:bodyPr>
          <a:lstStyle/>
          <a:p>
            <a:r>
              <a:rPr lang="en-US" sz="2800" dirty="0"/>
              <a:t>Wind Power </a:t>
            </a:r>
            <a:r>
              <a:rPr lang="en-US" sz="2800" dirty="0" smtClean="0"/>
              <a:t>Comprises Two Thirds of </a:t>
            </a:r>
            <a:r>
              <a:rPr lang="en-US" sz="2800" dirty="0"/>
              <a:t>New Resource Proposals in the ISO </a:t>
            </a:r>
            <a:r>
              <a:rPr lang="en-US" sz="2800" dirty="0" smtClean="0"/>
              <a:t>Interconnection Queue</a:t>
            </a:r>
            <a:endParaRPr lang="en-US" sz="2800" dirty="0"/>
          </a:p>
        </p:txBody>
      </p:sp>
      <p:sp>
        <p:nvSpPr>
          <p:cNvPr id="3" name="Slide Number Placeholder 2"/>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0C7F894-2A36-495D-AB7C-1055F7AC0F9D}" type="slidenum">
              <a:rPr kumimoji="0" lang="en-US" sz="1400" b="0" i="0" u="none" strike="noStrike" kern="1200" cap="none" spc="0" normalizeH="0" baseline="0" noProof="0" smtClean="0">
                <a:ln>
                  <a:noFill/>
                </a:ln>
                <a:solidFill>
                  <a:srgbClr val="62777F"/>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62777F"/>
              </a:solidFill>
              <a:effectLst/>
              <a:uLnTx/>
              <a:uFillTx/>
              <a:latin typeface="Calibri"/>
              <a:ea typeface="+mn-ea"/>
              <a:cs typeface="+mn-cs"/>
            </a:endParaRPr>
          </a:p>
        </p:txBody>
      </p:sp>
      <p:sp>
        <p:nvSpPr>
          <p:cNvPr id="31" name="TextBox 30"/>
          <p:cNvSpPr txBox="1"/>
          <p:nvPr/>
        </p:nvSpPr>
        <p:spPr>
          <a:xfrm>
            <a:off x="620710" y="5622694"/>
            <a:ext cx="39433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Source: ISO Generator Interconnection Queue (</a:t>
            </a:r>
            <a:r>
              <a:rPr lang="en-US" sz="900" dirty="0" smtClean="0">
                <a:solidFill>
                  <a:srgbClr val="000000"/>
                </a:solidFill>
                <a:latin typeface="Calibri"/>
              </a:rPr>
              <a:t>January</a:t>
            </a: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 2021)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FERC and Non-FERC Jurisdictional Proposals; Nameplate Capacity Ratings</a:t>
            </a:r>
            <a:br>
              <a:rPr kumimoji="0" lang="en-US" sz="900" b="0" i="0" u="none" strike="noStrike" kern="1200" cap="none" spc="0" normalizeH="0" baseline="0" noProof="0" dirty="0" smtClean="0">
                <a:ln>
                  <a:noFill/>
                </a:ln>
                <a:solidFill>
                  <a:srgbClr val="000000"/>
                </a:solidFill>
                <a:effectLst/>
                <a:uLnTx/>
                <a:uFillTx/>
                <a:latin typeface="Calibri"/>
                <a:ea typeface="+mn-ea"/>
                <a:cs typeface="+mn-cs"/>
              </a:rPr>
            </a:b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Note: Some natural gas proposals include dual-fuel units (with oil backup). </a:t>
            </a:r>
            <a:br>
              <a:rPr kumimoji="0" lang="en-US" sz="900" b="0" i="0" u="none" strike="noStrike" kern="1200" cap="none" spc="0" normalizeH="0" baseline="0" noProof="0" dirty="0" smtClean="0">
                <a:ln>
                  <a:noFill/>
                </a:ln>
                <a:solidFill>
                  <a:srgbClr val="000000"/>
                </a:solidFill>
                <a:effectLst/>
                <a:uLnTx/>
                <a:uFillTx/>
                <a:latin typeface="Calibri"/>
                <a:ea typeface="+mn-ea"/>
                <a:cs typeface="+mn-cs"/>
              </a:rPr>
            </a:b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Some natural gas, wind, and solar proposals include battery storage.</a:t>
            </a:r>
          </a:p>
        </p:txBody>
      </p:sp>
      <p:sp>
        <p:nvSpPr>
          <p:cNvPr id="28" name="TextBox 27"/>
          <p:cNvSpPr txBox="1"/>
          <p:nvPr/>
        </p:nvSpPr>
        <p:spPr>
          <a:xfrm>
            <a:off x="1925781" y="3786744"/>
            <a:ext cx="1524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000000"/>
                </a:solidFill>
                <a:effectLst/>
                <a:uLnTx/>
                <a:uFillTx/>
                <a:latin typeface="Calibri"/>
                <a:ea typeface="+mn-ea"/>
                <a:cs typeface="+mn-cs"/>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000000"/>
                </a:solidFill>
                <a:effectLst/>
                <a:uLnTx/>
                <a:uFillTx/>
                <a:latin typeface="Calibri"/>
                <a:ea typeface="+mn-ea"/>
                <a:cs typeface="+mn-cs"/>
              </a:rPr>
              <a:t>24,129 MW</a:t>
            </a:r>
            <a:endParaRPr kumimoji="0" lang="en-US" sz="20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29" name="Picture 3" descr="\\Iso-ne.com\shares\publicaffairs\Corporate Communications &amp; Media\Corporate Communications\0. Photos &amp; Graphics\ISO-NE Graphics\Graphics extracted from one-sheet explainers\wind.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452"/>
          <a:stretch/>
        </p:blipFill>
        <p:spPr bwMode="auto">
          <a:xfrm>
            <a:off x="4191000" y="4155621"/>
            <a:ext cx="581891" cy="47111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Iso-ne.com\shares\publicaffairs\Corporate Communications &amp; Media\Corporate Communications\0. Photos &amp; Graphics\ISO-NE Graphics\Graphics extracted from one-sheet explainers\sola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32003" y="4010080"/>
            <a:ext cx="356975" cy="35432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8600" y="2688449"/>
            <a:ext cx="189159" cy="46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13667" y="1775604"/>
            <a:ext cx="400917" cy="26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9853" y="2446566"/>
            <a:ext cx="159497" cy="339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39794" y="1775604"/>
            <a:ext cx="289005" cy="559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descr="C:\Users\mnuara\AppData\Local\Microsoft\Windows\Temporary Internet Files\Content.Outlook\DTZN4IK5\Fuel-cell-icon-scb.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39422" y="2268143"/>
            <a:ext cx="450732" cy="45073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http://moss/my/personal/tmeek/Shared%20Pictures/Fuel-Icon-Nuclea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23869" y="1775604"/>
            <a:ext cx="253236" cy="2429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Table 31"/>
          <p:cNvGraphicFramePr>
            <a:graphicFrameLocks noGrp="1"/>
          </p:cNvGraphicFramePr>
          <p:nvPr>
            <p:extLst/>
          </p:nvPr>
        </p:nvGraphicFramePr>
        <p:xfrm>
          <a:off x="5334000" y="1970731"/>
          <a:ext cx="3228975" cy="3706898"/>
        </p:xfrm>
        <a:graphic>
          <a:graphicData uri="http://schemas.openxmlformats.org/drawingml/2006/table">
            <a:tbl>
              <a:tblPr firstRow="1" bandRow="1">
                <a:tableStyleId>{5C22544A-7EE6-4342-B048-85BDC9FD1C3A}</a:tableStyleId>
              </a:tblPr>
              <a:tblGrid>
                <a:gridCol w="1704976">
                  <a:extLst>
                    <a:ext uri="{9D8B030D-6E8A-4147-A177-3AD203B41FA5}">
                      <a16:colId xmlns:a16="http://schemas.microsoft.com/office/drawing/2014/main" val="20000"/>
                    </a:ext>
                  </a:extLst>
                </a:gridCol>
                <a:gridCol w="1523999">
                  <a:extLst>
                    <a:ext uri="{9D8B030D-6E8A-4147-A177-3AD203B41FA5}">
                      <a16:colId xmlns:a16="http://schemas.microsoft.com/office/drawing/2014/main" val="20001"/>
                    </a:ext>
                  </a:extLst>
                </a:gridCol>
              </a:tblGrid>
              <a:tr h="604435">
                <a:tc>
                  <a:txBody>
                    <a:bodyPr/>
                    <a:lstStyle/>
                    <a:p>
                      <a:pPr algn="ctr"/>
                      <a:r>
                        <a:rPr lang="en-US" sz="1600" dirty="0" smtClean="0"/>
                        <a:t>State</a:t>
                      </a:r>
                      <a:endParaRPr lang="en-US" sz="1600" dirty="0"/>
                    </a:p>
                  </a:txBody>
                  <a:tcPr anchor="ctr"/>
                </a:tc>
                <a:tc>
                  <a:txBody>
                    <a:bodyPr/>
                    <a:lstStyle/>
                    <a:p>
                      <a:pPr algn="ctr"/>
                      <a:r>
                        <a:rPr lang="en-US" sz="1600" dirty="0" smtClean="0"/>
                        <a:t>Megawatts</a:t>
                      </a:r>
                      <a:r>
                        <a:rPr lang="en-US" sz="1600" baseline="0" dirty="0" smtClean="0"/>
                        <a:t> (MW)</a:t>
                      </a:r>
                      <a:endParaRPr lang="en-US" sz="1600" dirty="0"/>
                    </a:p>
                  </a:txBody>
                  <a:tcPr anchor="ctr"/>
                </a:tc>
                <a:extLst>
                  <a:ext uri="{0D108BD9-81ED-4DB2-BD59-A6C34878D82A}">
                    <a16:rowId xmlns:a16="http://schemas.microsoft.com/office/drawing/2014/main" val="10000"/>
                  </a:ext>
                </a:extLst>
              </a:tr>
              <a:tr h="443209">
                <a:tc>
                  <a:txBody>
                    <a:bodyPr/>
                    <a:lstStyle/>
                    <a:p>
                      <a:r>
                        <a:rPr lang="en-US" sz="1600" dirty="0" smtClean="0">
                          <a:solidFill>
                            <a:srgbClr val="000000"/>
                          </a:solidFill>
                        </a:rPr>
                        <a:t>Massachusetts</a:t>
                      </a:r>
                    </a:p>
                  </a:txBody>
                  <a:tcPr anchor="ctr"/>
                </a:tc>
                <a:tc>
                  <a:txBody>
                    <a:bodyPr/>
                    <a:lstStyle/>
                    <a:p>
                      <a:pPr marL="0" indent="0" algn="ctr" defTabSz="914400">
                        <a:tabLst>
                          <a:tab pos="973138" algn="l"/>
                        </a:tabLst>
                      </a:pPr>
                      <a:r>
                        <a:rPr lang="en-US" sz="1600" dirty="0" smtClean="0">
                          <a:solidFill>
                            <a:srgbClr val="000000"/>
                          </a:solidFill>
                        </a:rPr>
                        <a:t> 12,565</a:t>
                      </a:r>
                      <a:endParaRPr lang="en-US" sz="1600" dirty="0">
                        <a:solidFill>
                          <a:srgbClr val="000000"/>
                        </a:solidFill>
                      </a:endParaRPr>
                    </a:p>
                  </a:txBody>
                  <a:tcPr anchor="ctr"/>
                </a:tc>
                <a:extLst>
                  <a:ext uri="{0D108BD9-81ED-4DB2-BD59-A6C34878D82A}">
                    <a16:rowId xmlns:a16="http://schemas.microsoft.com/office/drawing/2014/main" val="10001"/>
                  </a:ext>
                </a:extLst>
              </a:tr>
              <a:tr h="443209">
                <a:tc>
                  <a:txBody>
                    <a:bodyPr/>
                    <a:lstStyle/>
                    <a:p>
                      <a:r>
                        <a:rPr lang="en-US" sz="1600" dirty="0" smtClean="0">
                          <a:solidFill>
                            <a:srgbClr val="000000"/>
                          </a:solidFill>
                        </a:rPr>
                        <a:t>Connecticut</a:t>
                      </a:r>
                      <a:endParaRPr lang="en-US" sz="1600" dirty="0">
                        <a:solidFill>
                          <a:srgbClr val="000000"/>
                        </a:solidFill>
                      </a:endParaRPr>
                    </a:p>
                  </a:txBody>
                  <a:tcPr anchor="ctr"/>
                </a:tc>
                <a:tc>
                  <a:txBody>
                    <a:bodyPr/>
                    <a:lstStyle/>
                    <a:p>
                      <a:pPr algn="ctr"/>
                      <a:r>
                        <a:rPr lang="en-US" sz="1600" dirty="0" smtClean="0">
                          <a:solidFill>
                            <a:srgbClr val="000000"/>
                          </a:solidFill>
                        </a:rPr>
                        <a:t>  7,457</a:t>
                      </a:r>
                      <a:endParaRPr lang="en-US" sz="1600" dirty="0">
                        <a:solidFill>
                          <a:srgbClr val="000000"/>
                        </a:solidFill>
                      </a:endParaRPr>
                    </a:p>
                  </a:txBody>
                  <a:tcPr anchor="ctr"/>
                </a:tc>
                <a:extLst>
                  <a:ext uri="{0D108BD9-81ED-4DB2-BD59-A6C34878D82A}">
                    <a16:rowId xmlns:a16="http://schemas.microsoft.com/office/drawing/2014/main" val="10002"/>
                  </a:ext>
                </a:extLst>
              </a:tr>
              <a:tr h="443209">
                <a:tc>
                  <a:txBody>
                    <a:bodyPr/>
                    <a:lstStyle/>
                    <a:p>
                      <a:r>
                        <a:rPr lang="en-US" sz="1600" dirty="0" smtClean="0">
                          <a:solidFill>
                            <a:srgbClr val="000000"/>
                          </a:solidFill>
                        </a:rPr>
                        <a:t>Maine</a:t>
                      </a:r>
                      <a:endParaRPr lang="en-US" sz="1600" dirty="0">
                        <a:solidFill>
                          <a:srgbClr val="000000"/>
                        </a:solidFill>
                      </a:endParaRPr>
                    </a:p>
                  </a:txBody>
                  <a:tcPr anchor="ctr"/>
                </a:tc>
                <a:tc>
                  <a:txBody>
                    <a:bodyPr/>
                    <a:lstStyle/>
                    <a:p>
                      <a:pPr algn="ctr"/>
                      <a:r>
                        <a:rPr lang="en-US" sz="1600" dirty="0" smtClean="0">
                          <a:solidFill>
                            <a:srgbClr val="000000"/>
                          </a:solidFill>
                        </a:rPr>
                        <a:t>  2,142</a:t>
                      </a:r>
                      <a:endParaRPr lang="en-US" sz="1600" dirty="0">
                        <a:solidFill>
                          <a:srgbClr val="000000"/>
                        </a:solidFill>
                      </a:endParaRPr>
                    </a:p>
                  </a:txBody>
                  <a:tcPr anchor="ctr"/>
                </a:tc>
                <a:extLst>
                  <a:ext uri="{0D108BD9-81ED-4DB2-BD59-A6C34878D82A}">
                    <a16:rowId xmlns:a16="http://schemas.microsoft.com/office/drawing/2014/main" val="10003"/>
                  </a:ext>
                </a:extLst>
              </a:tr>
              <a:tr h="443209">
                <a:tc>
                  <a:txBody>
                    <a:bodyPr/>
                    <a:lstStyle/>
                    <a:p>
                      <a:r>
                        <a:rPr lang="en-US" sz="1600" dirty="0" smtClean="0">
                          <a:solidFill>
                            <a:srgbClr val="000000"/>
                          </a:solidFill>
                        </a:rPr>
                        <a:t>Rhode Island</a:t>
                      </a:r>
                      <a:endParaRPr lang="en-US" sz="1600" dirty="0">
                        <a:solidFill>
                          <a:srgbClr val="000000"/>
                        </a:solidFill>
                      </a:endParaRPr>
                    </a:p>
                  </a:txBody>
                  <a:tcPr anchor="ctr"/>
                </a:tc>
                <a:tc>
                  <a:txBody>
                    <a:bodyPr/>
                    <a:lstStyle/>
                    <a:p>
                      <a:pPr algn="ctr"/>
                      <a:r>
                        <a:rPr lang="en-US" sz="1600" dirty="0" smtClean="0">
                          <a:solidFill>
                            <a:srgbClr val="000000"/>
                          </a:solidFill>
                        </a:rPr>
                        <a:t>  1,287</a:t>
                      </a:r>
                      <a:endParaRPr lang="en-US" sz="1600" dirty="0">
                        <a:solidFill>
                          <a:srgbClr val="000000"/>
                        </a:solidFill>
                      </a:endParaRPr>
                    </a:p>
                  </a:txBody>
                  <a:tcPr anchor="ctr"/>
                </a:tc>
                <a:extLst>
                  <a:ext uri="{0D108BD9-81ED-4DB2-BD59-A6C34878D82A}">
                    <a16:rowId xmlns:a16="http://schemas.microsoft.com/office/drawing/2014/main" val="10004"/>
                  </a:ext>
                </a:extLst>
              </a:tr>
              <a:tr h="443209">
                <a:tc>
                  <a:txBody>
                    <a:bodyPr/>
                    <a:lstStyle/>
                    <a:p>
                      <a:r>
                        <a:rPr lang="en-US" sz="1600" dirty="0" smtClean="0">
                          <a:solidFill>
                            <a:srgbClr val="000000"/>
                          </a:solidFill>
                        </a:rPr>
                        <a:t>New Hampshire</a:t>
                      </a:r>
                      <a:endParaRPr lang="en-US" sz="1600" dirty="0">
                        <a:solidFill>
                          <a:srgbClr val="000000"/>
                        </a:solidFill>
                      </a:endParaRPr>
                    </a:p>
                  </a:txBody>
                  <a:tcPr anchor="ctr"/>
                </a:tc>
                <a:tc>
                  <a:txBody>
                    <a:bodyPr/>
                    <a:lstStyle/>
                    <a:p>
                      <a:pPr algn="ctr"/>
                      <a:r>
                        <a:rPr lang="en-US" sz="1600" dirty="0" smtClean="0">
                          <a:solidFill>
                            <a:srgbClr val="000000"/>
                          </a:solidFill>
                        </a:rPr>
                        <a:t>     572</a:t>
                      </a:r>
                      <a:endParaRPr lang="en-US" sz="1600" dirty="0">
                        <a:solidFill>
                          <a:srgbClr val="000000"/>
                        </a:solidFill>
                      </a:endParaRPr>
                    </a:p>
                  </a:txBody>
                  <a:tcPr anchor="ctr"/>
                </a:tc>
                <a:extLst>
                  <a:ext uri="{0D108BD9-81ED-4DB2-BD59-A6C34878D82A}">
                    <a16:rowId xmlns:a16="http://schemas.microsoft.com/office/drawing/2014/main" val="10005"/>
                  </a:ext>
                </a:extLst>
              </a:tr>
              <a:tr h="443209">
                <a:tc>
                  <a:txBody>
                    <a:bodyPr/>
                    <a:lstStyle/>
                    <a:p>
                      <a:r>
                        <a:rPr lang="en-US" sz="1600" dirty="0" smtClean="0">
                          <a:solidFill>
                            <a:srgbClr val="000000"/>
                          </a:solidFill>
                        </a:rPr>
                        <a:t>Vermont</a:t>
                      </a:r>
                      <a:endParaRPr lang="en-US" sz="1600" dirty="0">
                        <a:solidFill>
                          <a:srgbClr val="000000"/>
                        </a:solidFill>
                      </a:endParaRPr>
                    </a:p>
                  </a:txBody>
                  <a:tcPr anchor="ctr"/>
                </a:tc>
                <a:tc>
                  <a:txBody>
                    <a:bodyPr/>
                    <a:lstStyle/>
                    <a:p>
                      <a:pPr algn="ctr"/>
                      <a:r>
                        <a:rPr lang="en-US" sz="1600" dirty="0" smtClean="0">
                          <a:solidFill>
                            <a:srgbClr val="000000"/>
                          </a:solidFill>
                        </a:rPr>
                        <a:t>     105</a:t>
                      </a:r>
                      <a:endParaRPr lang="en-US" sz="1600" dirty="0">
                        <a:solidFill>
                          <a:srgbClr val="000000"/>
                        </a:solidFill>
                      </a:endParaRPr>
                    </a:p>
                  </a:txBody>
                  <a:tcPr anchor="ctr"/>
                </a:tc>
                <a:extLst>
                  <a:ext uri="{0D108BD9-81ED-4DB2-BD59-A6C34878D82A}">
                    <a16:rowId xmlns:a16="http://schemas.microsoft.com/office/drawing/2014/main" val="10006"/>
                  </a:ext>
                </a:extLst>
              </a:tr>
              <a:tr h="443209">
                <a:tc>
                  <a:txBody>
                    <a:bodyPr/>
                    <a:lstStyle/>
                    <a:p>
                      <a:r>
                        <a:rPr lang="en-US" sz="1600" b="1" dirty="0" smtClean="0">
                          <a:solidFill>
                            <a:srgbClr val="000000"/>
                          </a:solidFill>
                        </a:rPr>
                        <a:t>Total</a:t>
                      </a:r>
                      <a:endParaRPr lang="en-US" sz="1600" b="1" dirty="0">
                        <a:solidFill>
                          <a:srgbClr val="000000"/>
                        </a:solidFill>
                      </a:endParaRPr>
                    </a:p>
                  </a:txBody>
                  <a:tcPr anchor="ctr"/>
                </a:tc>
                <a:tc>
                  <a:txBody>
                    <a:bodyPr/>
                    <a:lstStyle/>
                    <a:p>
                      <a:pPr marL="0" indent="284163" algn="l"/>
                      <a:r>
                        <a:rPr lang="en-US" sz="1600" b="1" dirty="0" smtClean="0">
                          <a:solidFill>
                            <a:srgbClr val="000000"/>
                          </a:solidFill>
                        </a:rPr>
                        <a:t>   24,129</a:t>
                      </a:r>
                      <a:endParaRPr lang="en-US" sz="1600" b="1" dirty="0">
                        <a:solidFill>
                          <a:srgbClr val="000000"/>
                        </a:solidFill>
                      </a:endParaRPr>
                    </a:p>
                  </a:txBody>
                  <a:tcPr anchor="ctr"/>
                </a:tc>
                <a:extLst>
                  <a:ext uri="{0D108BD9-81ED-4DB2-BD59-A6C34878D82A}">
                    <a16:rowId xmlns:a16="http://schemas.microsoft.com/office/drawing/2014/main" val="10007"/>
                  </a:ext>
                </a:extLst>
              </a:tr>
            </a:tbl>
          </a:graphicData>
        </a:graphic>
      </p:graphicFrame>
      <p:sp>
        <p:nvSpPr>
          <p:cNvPr id="41" name="Text Placeholder 5"/>
          <p:cNvSpPr>
            <a:spLocks noGrp="1"/>
          </p:cNvSpPr>
          <p:nvPr>
            <p:ph type="body" idx="1"/>
          </p:nvPr>
        </p:nvSpPr>
        <p:spPr>
          <a:xfrm>
            <a:off x="4956131" y="1294046"/>
            <a:ext cx="3982858" cy="639762"/>
          </a:xfrm>
        </p:spPr>
        <p:txBody>
          <a:bodyPr>
            <a:normAutofit lnSpcReduction="10000"/>
          </a:bodyPr>
          <a:lstStyle/>
          <a:p>
            <a:pPr algn="ctr"/>
            <a:r>
              <a:rPr lang="en-US" dirty="0" smtClean="0"/>
              <a:t>Proposals by State</a:t>
            </a:r>
            <a:r>
              <a:rPr lang="en-US" dirty="0"/>
              <a:t/>
            </a:r>
            <a:br>
              <a:rPr lang="en-US" dirty="0"/>
            </a:br>
            <a:r>
              <a:rPr lang="en-US" sz="1300" b="0" dirty="0" smtClean="0">
                <a:solidFill>
                  <a:srgbClr val="000000"/>
                </a:solidFill>
              </a:rPr>
              <a:t>(all proposed resources)</a:t>
            </a:r>
          </a:p>
        </p:txBody>
      </p:sp>
      <p:sp>
        <p:nvSpPr>
          <p:cNvPr id="42" name="TextBox 41"/>
          <p:cNvSpPr txBox="1"/>
          <p:nvPr/>
        </p:nvSpPr>
        <p:spPr>
          <a:xfrm>
            <a:off x="4281488" y="5844889"/>
            <a:ext cx="533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a:ea typeface="+mn-ea"/>
                <a:cs typeface="+mn-cs"/>
              </a:rPr>
              <a:t>Source: ISO Generator Interconnection Queue </a:t>
            </a: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a:t>
            </a:r>
            <a:r>
              <a:rPr lang="en-US" sz="900" dirty="0" smtClean="0">
                <a:solidFill>
                  <a:srgbClr val="000000"/>
                </a:solidFill>
                <a:latin typeface="Calibri"/>
              </a:rPr>
              <a:t>January </a:t>
            </a: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2021) </a:t>
            </a:r>
            <a:endParaRPr kumimoji="0" lang="en-US" sz="9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0000"/>
                </a:solidFill>
                <a:effectLst/>
                <a:uLnTx/>
                <a:uFillTx/>
                <a:latin typeface="Calibri"/>
                <a:ea typeface="+mn-ea"/>
                <a:cs typeface="+mn-cs"/>
              </a:rPr>
              <a:t>FERC and Non-FERC </a:t>
            </a:r>
            <a:r>
              <a:rPr kumimoji="0" lang="en-US" sz="900" b="0" i="0" u="none" strike="noStrike" kern="1200" cap="none" spc="0" normalizeH="0" baseline="0" noProof="0" dirty="0">
                <a:ln>
                  <a:noFill/>
                </a:ln>
                <a:solidFill>
                  <a:srgbClr val="000000"/>
                </a:solidFill>
                <a:effectLst/>
                <a:uLnTx/>
                <a:uFillTx/>
                <a:latin typeface="Calibri"/>
                <a:ea typeface="+mn-ea"/>
                <a:cs typeface="+mn-cs"/>
              </a:rPr>
              <a:t>Jurisdictional Proposals </a:t>
            </a:r>
            <a:endParaRPr kumimoji="0" lang="en-US" sz="900" b="0" i="0" u="sng"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038252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Placeholder 4"/>
          <p:cNvGraphicFramePr>
            <a:graphicFrameLocks noGrp="1"/>
          </p:cNvGraphicFramePr>
          <p:nvPr>
            <p:ph sz="half" idx="1"/>
            <p:extLst/>
          </p:nvPr>
        </p:nvGraphicFramePr>
        <p:xfrm>
          <a:off x="4183924" y="1302324"/>
          <a:ext cx="4724400" cy="4817679"/>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4"/>
          </p:nvPr>
        </p:nvSpPr>
        <p:spPr/>
        <p:txBody>
          <a:bodyPr/>
          <a:lstStyle/>
          <a:p>
            <a:fld id="{10C7F894-2A36-495D-AB7C-1055F7AC0F9D}" type="slidenum">
              <a:rPr lang="en-US" smtClean="0"/>
              <a:pPr/>
              <a:t>14</a:t>
            </a:fld>
            <a:endParaRPr lang="en-US" dirty="0"/>
          </a:p>
        </p:txBody>
      </p:sp>
      <p:graphicFrame>
        <p:nvGraphicFramePr>
          <p:cNvPr id="9" name="Table 8"/>
          <p:cNvGraphicFramePr>
            <a:graphicFrameLocks noGrp="1"/>
          </p:cNvGraphicFramePr>
          <p:nvPr>
            <p:extLst/>
          </p:nvPr>
        </p:nvGraphicFramePr>
        <p:xfrm>
          <a:off x="590360" y="2115935"/>
          <a:ext cx="3390900" cy="3467098"/>
        </p:xfrm>
        <a:graphic>
          <a:graphicData uri="http://schemas.openxmlformats.org/drawingml/2006/table">
            <a:tbl>
              <a:tblPr firstRow="1" firstCol="1">
                <a:tableStyleId>{775DCB02-9BB8-47FD-8907-85C794F793BA}</a:tableStyleId>
              </a:tblPr>
              <a:tblGrid>
                <a:gridCol w="1310891">
                  <a:extLst>
                    <a:ext uri="{9D8B030D-6E8A-4147-A177-3AD203B41FA5}">
                      <a16:colId xmlns:a16="http://schemas.microsoft.com/office/drawing/2014/main" val="20000"/>
                    </a:ext>
                  </a:extLst>
                </a:gridCol>
                <a:gridCol w="905384">
                  <a:extLst>
                    <a:ext uri="{9D8B030D-6E8A-4147-A177-3AD203B41FA5}">
                      <a16:colId xmlns:a16="http://schemas.microsoft.com/office/drawing/2014/main" val="20001"/>
                    </a:ext>
                  </a:extLst>
                </a:gridCol>
                <a:gridCol w="1174625">
                  <a:extLst>
                    <a:ext uri="{9D8B030D-6E8A-4147-A177-3AD203B41FA5}">
                      <a16:colId xmlns:a16="http://schemas.microsoft.com/office/drawing/2014/main" val="20002"/>
                    </a:ext>
                  </a:extLst>
                </a:gridCol>
              </a:tblGrid>
              <a:tr h="874956">
                <a:tc>
                  <a:txBody>
                    <a:bodyPr/>
                    <a:lstStyle/>
                    <a:p>
                      <a:pPr algn="ctr" fontAlgn="ctr"/>
                      <a:r>
                        <a:rPr lang="en-US" sz="1600" b="1" u="none" strike="noStrike" dirty="0">
                          <a:solidFill>
                            <a:srgbClr val="000000"/>
                          </a:solidFill>
                          <a:effectLst/>
                        </a:rPr>
                        <a:t>State</a:t>
                      </a:r>
                      <a:endParaRPr lang="en-US" sz="1600" b="1"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a:solidFill>
                            <a:srgbClr val="000000"/>
                          </a:solidFill>
                          <a:effectLst/>
                        </a:rPr>
                        <a:t>Installed Capacity (MW</a:t>
                      </a:r>
                      <a:r>
                        <a:rPr lang="en-US" sz="1600" b="1" u="none" strike="noStrike" baseline="-25000" dirty="0">
                          <a:solidFill>
                            <a:srgbClr val="000000"/>
                          </a:solidFill>
                          <a:effectLst/>
                        </a:rPr>
                        <a:t>ac</a:t>
                      </a:r>
                      <a:r>
                        <a:rPr lang="en-US" sz="1600" b="1" u="none" strike="noStrike" dirty="0">
                          <a:solidFill>
                            <a:srgbClr val="000000"/>
                          </a:solidFill>
                          <a:effectLst/>
                        </a:rPr>
                        <a:t>)</a:t>
                      </a:r>
                      <a:endParaRPr lang="en-US" sz="1600" b="1"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1" u="none" strike="noStrike" dirty="0" smtClean="0">
                          <a:solidFill>
                            <a:srgbClr val="000000"/>
                          </a:solidFill>
                          <a:effectLst/>
                        </a:rPr>
                        <a:t>No. </a:t>
                      </a:r>
                      <a:r>
                        <a:rPr lang="en-US" sz="1600" b="1" u="none" strike="noStrike" dirty="0">
                          <a:solidFill>
                            <a:srgbClr val="000000"/>
                          </a:solidFill>
                          <a:effectLst/>
                        </a:rPr>
                        <a:t>of Installations</a:t>
                      </a:r>
                      <a:endParaRPr lang="en-US" sz="1600" b="1"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306">
                <a:tc>
                  <a:txBody>
                    <a:bodyPr/>
                    <a:lstStyle/>
                    <a:p>
                      <a:pPr algn="ctr" fontAlgn="b"/>
                      <a:r>
                        <a:rPr lang="en-US" sz="1400" b="0" u="none" strike="noStrike" dirty="0" smtClean="0">
                          <a:solidFill>
                            <a:srgbClr val="000000"/>
                          </a:solidFill>
                          <a:effectLst/>
                        </a:rPr>
                        <a:t> Connecticut</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Calibri"/>
                        </a:rPr>
                        <a:t>636.28</a:t>
                      </a: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50,351</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306">
                <a:tc>
                  <a:txBody>
                    <a:bodyPr/>
                    <a:lstStyle/>
                    <a:p>
                      <a:pPr algn="ctr" fontAlgn="b"/>
                      <a:r>
                        <a:rPr lang="en-US" sz="1400" b="0" u="none" strike="noStrike" dirty="0" smtClean="0">
                          <a:solidFill>
                            <a:srgbClr val="000000"/>
                          </a:solidFill>
                          <a:effectLst/>
                        </a:rPr>
                        <a:t>Massachusetts</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2,480.05</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109,959</a:t>
                      </a: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306">
                <a:tc>
                  <a:txBody>
                    <a:bodyPr/>
                    <a:lstStyle/>
                    <a:p>
                      <a:pPr algn="ctr" fontAlgn="b"/>
                      <a:r>
                        <a:rPr lang="en-US" sz="1400" b="0" u="none" strike="noStrike" dirty="0" smtClean="0">
                          <a:solidFill>
                            <a:srgbClr val="000000"/>
                          </a:solidFill>
                          <a:effectLst/>
                        </a:rPr>
                        <a:t> Maine</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Calibri"/>
                        </a:rPr>
                        <a:t>60.35</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5,572</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306">
                <a:tc>
                  <a:txBody>
                    <a:bodyPr/>
                    <a:lstStyle/>
                    <a:p>
                      <a:pPr algn="ctr" fontAlgn="b"/>
                      <a:r>
                        <a:rPr lang="en-US" sz="1400" b="0" u="none" strike="noStrike" dirty="0" smtClean="0">
                          <a:solidFill>
                            <a:srgbClr val="000000"/>
                          </a:solidFill>
                          <a:effectLst/>
                        </a:rPr>
                        <a:t> New </a:t>
                      </a:r>
                      <a:r>
                        <a:rPr lang="en-US" sz="1400" b="0" u="none" strike="noStrike" dirty="0">
                          <a:solidFill>
                            <a:srgbClr val="000000"/>
                          </a:solidFill>
                          <a:effectLst/>
                        </a:rPr>
                        <a:t>Hampshire</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Calibri"/>
                        </a:rPr>
                        <a:t>116.44</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mn-lt"/>
                        </a:rPr>
                        <a:t>10,300</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306">
                <a:tc>
                  <a:txBody>
                    <a:bodyPr/>
                    <a:lstStyle/>
                    <a:p>
                      <a:pPr algn="ctr" fontAlgn="b"/>
                      <a:r>
                        <a:rPr lang="en-US" sz="1400" b="0" u="none" strike="noStrike" dirty="0" smtClean="0">
                          <a:solidFill>
                            <a:srgbClr val="000000"/>
                          </a:solidFill>
                          <a:effectLst/>
                        </a:rPr>
                        <a:t> Rhode </a:t>
                      </a:r>
                      <a:r>
                        <a:rPr lang="en-US" sz="1400" b="0" u="none" strike="noStrike" dirty="0">
                          <a:solidFill>
                            <a:srgbClr val="000000"/>
                          </a:solidFill>
                          <a:effectLst/>
                        </a:rPr>
                        <a:t>Island</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175.89</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Calibri"/>
                        </a:rPr>
                        <a:t>9,028</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306">
                <a:tc>
                  <a:txBody>
                    <a:bodyPr/>
                    <a:lstStyle/>
                    <a:p>
                      <a:pPr algn="ctr" fontAlgn="b"/>
                      <a:r>
                        <a:rPr lang="en-US" sz="1400" b="0" u="none" strike="noStrike" dirty="0" smtClean="0">
                          <a:solidFill>
                            <a:srgbClr val="000000"/>
                          </a:solidFill>
                          <a:effectLst/>
                        </a:rPr>
                        <a:t> Vermont</a:t>
                      </a:r>
                      <a:endParaRPr lang="en-US" sz="1400" b="0"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0" i="0" u="none" strike="noStrike" dirty="0" smtClean="0">
                          <a:solidFill>
                            <a:srgbClr val="000000"/>
                          </a:solidFill>
                          <a:effectLst/>
                          <a:latin typeface="+mn-lt"/>
                        </a:rPr>
                        <a:t>379.41</a:t>
                      </a:r>
                      <a:endParaRPr lang="en-US" sz="1400" b="0"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u="none" strike="noStrike" dirty="0" smtClean="0">
                          <a:solidFill>
                            <a:srgbClr val="000000"/>
                          </a:solidFill>
                          <a:effectLst/>
                        </a:rPr>
                        <a:t>14,658</a:t>
                      </a: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306">
                <a:tc>
                  <a:txBody>
                    <a:bodyPr/>
                    <a:lstStyle/>
                    <a:p>
                      <a:pPr algn="ctr" fontAlgn="b"/>
                      <a:r>
                        <a:rPr lang="en-US" sz="1400" b="0" u="none" strike="noStrike" dirty="0" smtClean="0">
                          <a:solidFill>
                            <a:srgbClr val="000000"/>
                          </a:solidFill>
                          <a:effectLst/>
                        </a:rPr>
                        <a:t> </a:t>
                      </a:r>
                      <a:r>
                        <a:rPr lang="en-US" sz="1400" b="1" u="none" strike="noStrike" dirty="0" smtClean="0">
                          <a:solidFill>
                            <a:srgbClr val="000000"/>
                          </a:solidFill>
                          <a:effectLst/>
                        </a:rPr>
                        <a:t>New </a:t>
                      </a:r>
                      <a:r>
                        <a:rPr lang="en-US" sz="1400" b="1" u="none" strike="noStrike" dirty="0">
                          <a:solidFill>
                            <a:srgbClr val="000000"/>
                          </a:solidFill>
                          <a:effectLst/>
                        </a:rPr>
                        <a:t>England</a:t>
                      </a:r>
                      <a:endParaRPr lang="en-US" sz="1400" b="1" i="0" u="none" strike="noStrike" dirty="0">
                        <a:solidFill>
                          <a:srgbClr val="000000"/>
                        </a:solidFill>
                        <a:effectLst/>
                        <a:latin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1" u="none" strike="noStrike" dirty="0" smtClean="0">
                          <a:solidFill>
                            <a:srgbClr val="000000"/>
                          </a:solidFill>
                          <a:effectLst/>
                        </a:rPr>
                        <a:t>3,776.41</a:t>
                      </a:r>
                      <a:endParaRPr lang="en-US" sz="1400" b="1"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1005840" fontAlgn="b">
                        <a:spcAft>
                          <a:spcPts val="0"/>
                        </a:spcAft>
                        <a:tabLst>
                          <a:tab pos="182880" algn="dec"/>
                          <a:tab pos="457200" algn="r"/>
                        </a:tabLst>
                      </a:pPr>
                      <a:r>
                        <a:rPr lang="en-US" sz="1400" b="1" u="none" strike="noStrike" dirty="0" smtClean="0">
                          <a:solidFill>
                            <a:srgbClr val="000000"/>
                          </a:solidFill>
                          <a:effectLst/>
                        </a:rPr>
                        <a:t>199,868</a:t>
                      </a:r>
                      <a:endParaRPr lang="en-US" sz="1400" b="1" i="0" u="none" strike="noStrike" dirty="0">
                        <a:solidFill>
                          <a:srgbClr val="000000"/>
                        </a:solidFill>
                        <a:effectLst/>
                        <a:latin typeface="Calibri"/>
                      </a:endParaRPr>
                    </a:p>
                  </a:txBody>
                  <a:tcPr marL="9144" marT="9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1" name="TextBox 10"/>
          <p:cNvSpPr txBox="1"/>
          <p:nvPr/>
        </p:nvSpPr>
        <p:spPr>
          <a:xfrm>
            <a:off x="838010" y="1334884"/>
            <a:ext cx="2819400" cy="646331"/>
          </a:xfrm>
          <a:prstGeom prst="rect">
            <a:avLst/>
          </a:prstGeom>
          <a:noFill/>
        </p:spPr>
        <p:txBody>
          <a:bodyPr wrap="square" rtlCol="0">
            <a:spAutoFit/>
          </a:bodyPr>
          <a:lstStyle/>
          <a:p>
            <a:pPr algn="ctr"/>
            <a:r>
              <a:rPr lang="en-US" b="1" dirty="0" smtClean="0">
                <a:solidFill>
                  <a:srgbClr val="000000"/>
                </a:solidFill>
              </a:rPr>
              <a:t>August 2020 </a:t>
            </a:r>
            <a:r>
              <a:rPr lang="en-US" b="1" dirty="0">
                <a:solidFill>
                  <a:srgbClr val="000000"/>
                </a:solidFill>
              </a:rPr>
              <a:t>Solar PV </a:t>
            </a:r>
            <a:r>
              <a:rPr lang="en-US" b="1" dirty="0" smtClean="0">
                <a:solidFill>
                  <a:srgbClr val="000000"/>
                </a:solidFill>
              </a:rPr>
              <a:t/>
            </a:r>
            <a:br>
              <a:rPr lang="en-US" b="1" dirty="0" smtClean="0">
                <a:solidFill>
                  <a:srgbClr val="000000"/>
                </a:solidFill>
              </a:rPr>
            </a:br>
            <a:r>
              <a:rPr lang="en-US" b="1" dirty="0" smtClean="0">
                <a:solidFill>
                  <a:srgbClr val="000000"/>
                </a:solidFill>
              </a:rPr>
              <a:t>Installed Capacity (MW</a:t>
            </a:r>
            <a:r>
              <a:rPr lang="en-US" b="1" baseline="-25000" dirty="0">
                <a:solidFill>
                  <a:srgbClr val="000000"/>
                </a:solidFill>
              </a:rPr>
              <a:t>ac</a:t>
            </a:r>
            <a:r>
              <a:rPr lang="en-US" b="1" dirty="0" smtClean="0">
                <a:solidFill>
                  <a:srgbClr val="000000"/>
                </a:solidFill>
              </a:rPr>
              <a:t>)</a:t>
            </a:r>
            <a:endParaRPr lang="en-US" b="1" dirty="0">
              <a:solidFill>
                <a:srgbClr val="000000"/>
              </a:solidFill>
            </a:endParaRPr>
          </a:p>
        </p:txBody>
      </p:sp>
      <p:sp>
        <p:nvSpPr>
          <p:cNvPr id="10" name="TextBox 9"/>
          <p:cNvSpPr txBox="1"/>
          <p:nvPr/>
        </p:nvSpPr>
        <p:spPr>
          <a:xfrm>
            <a:off x="76200" y="5828912"/>
            <a:ext cx="8915400" cy="507831"/>
          </a:xfrm>
          <a:prstGeom prst="rect">
            <a:avLst/>
          </a:prstGeom>
          <a:noFill/>
        </p:spPr>
        <p:txBody>
          <a:bodyPr wrap="square" rtlCol="0">
            <a:spAutoFit/>
          </a:bodyPr>
          <a:lstStyle/>
          <a:p>
            <a:pPr algn="ctr"/>
            <a:r>
              <a:rPr lang="en-US" sz="900" dirty="0">
                <a:solidFill>
                  <a:srgbClr val="000000"/>
                </a:solidFill>
              </a:rPr>
              <a:t>Note: </a:t>
            </a:r>
            <a:r>
              <a:rPr lang="en-US" sz="900" dirty="0" smtClean="0">
                <a:solidFill>
                  <a:srgbClr val="000000"/>
                </a:solidFill>
              </a:rPr>
              <a:t>The bar </a:t>
            </a:r>
            <a:r>
              <a:rPr lang="en-US" sz="900" dirty="0">
                <a:solidFill>
                  <a:srgbClr val="000000"/>
                </a:solidFill>
              </a:rPr>
              <a:t>chart reflects the ISO’s projections for nameplate </a:t>
            </a:r>
            <a:r>
              <a:rPr lang="en-US" sz="900" dirty="0" smtClean="0">
                <a:solidFill>
                  <a:srgbClr val="000000"/>
                </a:solidFill>
              </a:rPr>
              <a:t>capacity </a:t>
            </a:r>
            <a:r>
              <a:rPr lang="en-US" sz="900" dirty="0">
                <a:solidFill>
                  <a:srgbClr val="000000"/>
                </a:solidFill>
              </a:rPr>
              <a:t>from PV resources participating in the region’s </a:t>
            </a:r>
            <a:r>
              <a:rPr lang="en-US" sz="900" dirty="0" smtClean="0">
                <a:solidFill>
                  <a:srgbClr val="000000"/>
                </a:solidFill>
              </a:rPr>
              <a:t>wholesale electricity markets, </a:t>
            </a:r>
            <a:r>
              <a:rPr lang="en-US" sz="900" dirty="0">
                <a:solidFill>
                  <a:srgbClr val="000000"/>
                </a:solidFill>
              </a:rPr>
              <a:t>as well as those connected </a:t>
            </a:r>
            <a:r>
              <a:rPr lang="en-US" sz="900" dirty="0" smtClean="0">
                <a:solidFill>
                  <a:srgbClr val="000000"/>
                </a:solidFill>
              </a:rPr>
              <a:t/>
            </a:r>
            <a:br>
              <a:rPr lang="en-US" sz="900" dirty="0" smtClean="0">
                <a:solidFill>
                  <a:srgbClr val="000000"/>
                </a:solidFill>
              </a:rPr>
            </a:br>
            <a:r>
              <a:rPr lang="en-US" sz="900" dirty="0" smtClean="0">
                <a:solidFill>
                  <a:srgbClr val="000000"/>
                </a:solidFill>
              </a:rPr>
              <a:t>“</a:t>
            </a:r>
            <a:r>
              <a:rPr lang="en-US" sz="900" dirty="0">
                <a:solidFill>
                  <a:srgbClr val="000000"/>
                </a:solidFill>
              </a:rPr>
              <a:t>behind the meter</a:t>
            </a:r>
            <a:r>
              <a:rPr lang="en-US" sz="900" dirty="0" smtClean="0">
                <a:solidFill>
                  <a:srgbClr val="000000"/>
                </a:solidFill>
              </a:rPr>
              <a:t>.” </a:t>
            </a:r>
            <a:r>
              <a:rPr lang="en-US" sz="900" dirty="0">
                <a:solidFill>
                  <a:srgbClr val="000000"/>
                </a:solidFill>
              </a:rPr>
              <a:t>The forecast does not include forward-looking PV projects &gt; </a:t>
            </a:r>
            <a:r>
              <a:rPr lang="en-US" sz="900" dirty="0" smtClean="0">
                <a:solidFill>
                  <a:srgbClr val="000000"/>
                </a:solidFill>
              </a:rPr>
              <a:t>5 MW </a:t>
            </a:r>
            <a:r>
              <a:rPr lang="en-US" sz="900" dirty="0">
                <a:solidFill>
                  <a:srgbClr val="000000"/>
                </a:solidFill>
              </a:rPr>
              <a:t>in nameplate </a:t>
            </a:r>
            <a:r>
              <a:rPr lang="en-US" sz="900" dirty="0" smtClean="0">
                <a:solidFill>
                  <a:srgbClr val="000000"/>
                </a:solidFill>
              </a:rPr>
              <a:t>capacity. </a:t>
            </a:r>
            <a:r>
              <a:rPr lang="en-US" sz="900" dirty="0">
                <a:solidFill>
                  <a:srgbClr val="000000"/>
                </a:solidFill>
              </a:rPr>
              <a:t>Source: </a:t>
            </a:r>
            <a:r>
              <a:rPr lang="en-US" sz="900" dirty="0" smtClean="0">
                <a:solidFill>
                  <a:srgbClr val="000000"/>
                </a:solidFill>
                <a:hlinkClick r:id="rId4"/>
              </a:rPr>
              <a:t>Final 2020 PV Forecast</a:t>
            </a:r>
            <a:r>
              <a:rPr lang="en-US" sz="900" dirty="0" smtClean="0">
                <a:solidFill>
                  <a:srgbClr val="000000"/>
                </a:solidFill>
              </a:rPr>
              <a:t> (March 2020) and </a:t>
            </a:r>
            <a:r>
              <a:rPr lang="en-US" sz="900" dirty="0" smtClean="0">
                <a:solidFill>
                  <a:srgbClr val="000000"/>
                </a:solidFill>
                <a:hlinkClick r:id="rId5"/>
              </a:rPr>
              <a:t>August 2020 Distributed Generation Survey Results</a:t>
            </a:r>
            <a:r>
              <a:rPr lang="en-US" sz="900" dirty="0" smtClean="0">
                <a:solidFill>
                  <a:srgbClr val="000000"/>
                </a:solidFill>
              </a:rPr>
              <a:t>; MW values are AC nameplate.</a:t>
            </a:r>
          </a:p>
        </p:txBody>
      </p:sp>
      <p:pic>
        <p:nvPicPr>
          <p:cNvPr id="7170" name="Picture 2" descr="http://moss/my/personal/tmeek/Shared%20Pictures/2018%20fsa_pv.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4600" y="2064324"/>
            <a:ext cx="1066800" cy="105613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419100" y="128425"/>
            <a:ext cx="8229600" cy="1143000"/>
          </a:xfrm>
        </p:spPr>
        <p:txBody>
          <a:bodyPr>
            <a:normAutofit/>
          </a:bodyPr>
          <a:lstStyle/>
          <a:p>
            <a:r>
              <a:rPr lang="en-US" sz="2800" dirty="0" smtClean="0"/>
              <a:t>ISO-NE Forecasts Continued Strong Growth in Solar Photovoltaic (PV) Resources</a:t>
            </a:r>
            <a:endParaRPr lang="en-US" sz="2800" dirty="0"/>
          </a:p>
        </p:txBody>
      </p:sp>
    </p:spTree>
    <p:extLst>
      <p:ext uri="{BB962C8B-B14F-4D97-AF65-F5344CB8AC3E}">
        <p14:creationId xmlns:p14="http://schemas.microsoft.com/office/powerpoint/2010/main" val="3657632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Transmission planning</a:t>
            </a:r>
            <a:endParaRPr lang="en-US" dirty="0"/>
          </a:p>
        </p:txBody>
      </p:sp>
      <p:sp>
        <p:nvSpPr>
          <p:cNvPr id="4" name="Slide Number Placeholder 3"/>
          <p:cNvSpPr>
            <a:spLocks noGrp="1"/>
          </p:cNvSpPr>
          <p:nvPr>
            <p:ph type="sldNum" sz="quarter" idx="4"/>
          </p:nvPr>
        </p:nvSpPr>
        <p:spPr/>
        <p:txBody>
          <a:bodyPr/>
          <a:lstStyle/>
          <a:p>
            <a:fld id="{10C7F894-2A36-495D-AB7C-1055F7AC0F9D}" type="slidenum">
              <a:rPr lang="en-US" smtClean="0"/>
              <a:pPr/>
              <a:t>15</a:t>
            </a:fld>
            <a:endParaRPr lang="en-US" dirty="0"/>
          </a:p>
        </p:txBody>
      </p:sp>
    </p:spTree>
    <p:extLst>
      <p:ext uri="{BB962C8B-B14F-4D97-AF65-F5344CB8AC3E}">
        <p14:creationId xmlns:p14="http://schemas.microsoft.com/office/powerpoint/2010/main" val="399664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16</a:t>
            </a:fld>
            <a:endParaRPr lang="en-US" dirty="0"/>
          </a:p>
        </p:txBody>
      </p:sp>
      <p:sp>
        <p:nvSpPr>
          <p:cNvPr id="3" name="Title 2"/>
          <p:cNvSpPr>
            <a:spLocks noGrp="1"/>
          </p:cNvSpPr>
          <p:nvPr>
            <p:ph type="title"/>
          </p:nvPr>
        </p:nvSpPr>
        <p:spPr/>
        <p:txBody>
          <a:bodyPr/>
          <a:lstStyle/>
          <a:p>
            <a:r>
              <a:rPr lang="en-US" dirty="0" smtClean="0"/>
              <a:t>What Will the Transmission System Look Like in the Future?</a:t>
            </a:r>
            <a:endParaRPr lang="en-US" dirty="0"/>
          </a:p>
        </p:txBody>
      </p:sp>
      <p:sp>
        <p:nvSpPr>
          <p:cNvPr id="4" name="Content Placeholder 3"/>
          <p:cNvSpPr>
            <a:spLocks noGrp="1"/>
          </p:cNvSpPr>
          <p:nvPr>
            <p:ph idx="1"/>
          </p:nvPr>
        </p:nvSpPr>
        <p:spPr/>
        <p:txBody>
          <a:bodyPr>
            <a:normAutofit/>
          </a:bodyPr>
          <a:lstStyle/>
          <a:p>
            <a:r>
              <a:rPr lang="en-US" dirty="0" smtClean="0"/>
              <a:t>How will the region accommodate the </a:t>
            </a:r>
            <a:r>
              <a:rPr lang="en-US" dirty="0"/>
              <a:t>next </a:t>
            </a:r>
            <a:r>
              <a:rPr lang="en-US" dirty="0" smtClean="0"/>
              <a:t>wave of </a:t>
            </a:r>
            <a:r>
              <a:rPr lang="en-US" dirty="0"/>
              <a:t>large-scale renewable energy deployment after </a:t>
            </a:r>
            <a:r>
              <a:rPr lang="en-US" dirty="0" smtClean="0"/>
              <a:t>using up the initial </a:t>
            </a:r>
            <a:r>
              <a:rPr lang="en-US" dirty="0"/>
              <a:t>points of </a:t>
            </a:r>
            <a:r>
              <a:rPr lang="en-US" dirty="0" smtClean="0"/>
              <a:t>interconnection (i.e., generator retirement sites)?</a:t>
            </a:r>
            <a:endParaRPr lang="en-US" dirty="0"/>
          </a:p>
          <a:p>
            <a:r>
              <a:rPr lang="en-US" dirty="0"/>
              <a:t>Should the region proceed with ad hoc interconnection studies to integrate renewables or consider proactive plans to </a:t>
            </a:r>
            <a:r>
              <a:rPr lang="en-US" dirty="0" smtClean="0"/>
              <a:t>integrate </a:t>
            </a:r>
            <a:r>
              <a:rPr lang="en-US" dirty="0"/>
              <a:t>renewable energy on a larger scale?</a:t>
            </a:r>
          </a:p>
          <a:p>
            <a:r>
              <a:rPr lang="en-US" dirty="0" smtClean="0"/>
              <a:t>How will the distribution systems evolve to accommodate growth of distributed resources and electrification of transportation and heating sectors?</a:t>
            </a:r>
          </a:p>
          <a:p>
            <a:pPr marL="0" indent="0">
              <a:buNone/>
            </a:pPr>
            <a:r>
              <a:rPr lang="en-US" b="1" dirty="0" smtClean="0"/>
              <a:t>The ISO looks forward to working with the New England states to reliably plan and build a decarbonized transmission grid</a:t>
            </a:r>
          </a:p>
        </p:txBody>
      </p:sp>
    </p:spTree>
    <p:extLst>
      <p:ext uri="{BB962C8B-B14F-4D97-AF65-F5344CB8AC3E}">
        <p14:creationId xmlns:p14="http://schemas.microsoft.com/office/powerpoint/2010/main" val="4854350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17</a:t>
            </a:fld>
            <a:endParaRPr lang="en-US" dirty="0"/>
          </a:p>
        </p:txBody>
      </p:sp>
      <p:sp>
        <p:nvSpPr>
          <p:cNvPr id="3" name="Title 2"/>
          <p:cNvSpPr>
            <a:spLocks noGrp="1"/>
          </p:cNvSpPr>
          <p:nvPr>
            <p:ph type="title"/>
          </p:nvPr>
        </p:nvSpPr>
        <p:spPr/>
        <p:txBody>
          <a:bodyPr/>
          <a:lstStyle/>
          <a:p>
            <a:r>
              <a:rPr lang="en-US" dirty="0" smtClean="0"/>
              <a:t>Future Transmission Planning Considerations</a:t>
            </a:r>
            <a:endParaRPr lang="en-US" dirty="0"/>
          </a:p>
        </p:txBody>
      </p:sp>
      <p:sp>
        <p:nvSpPr>
          <p:cNvPr id="4" name="Content Placeholder 3"/>
          <p:cNvSpPr>
            <a:spLocks noGrp="1"/>
          </p:cNvSpPr>
          <p:nvPr>
            <p:ph idx="1"/>
          </p:nvPr>
        </p:nvSpPr>
        <p:spPr>
          <a:xfrm>
            <a:off x="457200" y="1295400"/>
            <a:ext cx="8229600" cy="4812688"/>
          </a:xfrm>
        </p:spPr>
        <p:txBody>
          <a:bodyPr>
            <a:normAutofit fontScale="70000" lnSpcReduction="20000"/>
          </a:bodyPr>
          <a:lstStyle/>
          <a:p>
            <a:r>
              <a:rPr lang="en-US" dirty="0" smtClean="0"/>
              <a:t>If the region wants to integrate large amounts of wind or grid-scale renewables in a timely and cost-effective manner, the ETU and Public Policy Process may need to be revised or may not be sufficient</a:t>
            </a:r>
          </a:p>
          <a:p>
            <a:r>
              <a:rPr lang="en-US" dirty="0" smtClean="0"/>
              <a:t>A regular study process focused on public policy goals can provide detailed information</a:t>
            </a:r>
          </a:p>
          <a:p>
            <a:pPr lvl="1"/>
            <a:r>
              <a:rPr lang="en-US" dirty="0" smtClean="0"/>
              <a:t>E.g., proposed 2050 Transmission Study requested by certain states</a:t>
            </a:r>
          </a:p>
          <a:p>
            <a:r>
              <a:rPr lang="en-US" dirty="0" smtClean="0"/>
              <a:t>Integration of/coordination between the reliability-based upgrade process and any long-term public policy development process is needed</a:t>
            </a:r>
          </a:p>
          <a:p>
            <a:pPr lvl="1"/>
            <a:r>
              <a:rPr lang="en-US" dirty="0" smtClean="0"/>
              <a:t>E.g., to make sure reliability upgrades are an appropriate technology and sized to meet public policy goals</a:t>
            </a:r>
          </a:p>
          <a:p>
            <a:r>
              <a:rPr lang="en-US" dirty="0" smtClean="0"/>
              <a:t>A defined process for approving public policy upgrades and determining cost allocation is essential</a:t>
            </a:r>
          </a:p>
          <a:p>
            <a:pPr lvl="1"/>
            <a:r>
              <a:rPr lang="en-US" sz="2300" dirty="0" smtClean="0"/>
              <a:t>Unlikely that sufficient specific criteria can be identified to </a:t>
            </a:r>
            <a:r>
              <a:rPr lang="en-US" sz="2300" dirty="0" smtClean="0"/>
              <a:t>allow the </a:t>
            </a:r>
            <a:r>
              <a:rPr lang="en-US" sz="2300" dirty="0" smtClean="0"/>
              <a:t>ISO to simply add public policy projects to the </a:t>
            </a:r>
            <a:r>
              <a:rPr lang="en-US" sz="2300" dirty="0" smtClean="0"/>
              <a:t> Project List</a:t>
            </a:r>
            <a:endParaRPr lang="en-US" sz="2300" dirty="0" smtClean="0"/>
          </a:p>
          <a:p>
            <a:pPr lvl="1"/>
            <a:r>
              <a:rPr lang="en-US" sz="2300" dirty="0" smtClean="0"/>
              <a:t>Experience with cluster studies show that identifying the needed upgrades may not be fruitful if the procurement process is not ready to fund the cost of the upgrades along with the new resources themselves</a:t>
            </a:r>
          </a:p>
          <a:p>
            <a:pPr lvl="2"/>
            <a:r>
              <a:rPr lang="en-US" sz="2000" dirty="0" smtClean="0"/>
              <a:t>There are many cases of completed interconnection studies in the ISO queue where no upgrades are required – but the project is not moving forward because the generator itself cannot secure funding</a:t>
            </a:r>
          </a:p>
          <a:p>
            <a:pPr lvl="1"/>
            <a:r>
              <a:rPr lang="en-US" sz="2300" dirty="0" smtClean="0"/>
              <a:t>Some formal state approval likely needed</a:t>
            </a:r>
          </a:p>
          <a:p>
            <a:pPr lvl="2"/>
            <a:r>
              <a:rPr lang="en-US" sz="2000" dirty="0" smtClean="0"/>
              <a:t>Combined with siting?</a:t>
            </a:r>
          </a:p>
          <a:p>
            <a:pPr lvl="2"/>
            <a:r>
              <a:rPr lang="en-US" sz="2000" dirty="0" smtClean="0"/>
              <a:t>Combined with cost allocation?</a:t>
            </a:r>
            <a:endParaRPr lang="en-US" sz="2000" dirty="0"/>
          </a:p>
        </p:txBody>
      </p:sp>
    </p:spTree>
    <p:extLst>
      <p:ext uri="{BB962C8B-B14F-4D97-AF65-F5344CB8AC3E}">
        <p14:creationId xmlns:p14="http://schemas.microsoft.com/office/powerpoint/2010/main" val="2217937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0C7F894-2A36-495D-AB7C-1055F7AC0F9D}"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Appendix</a:t>
            </a:r>
            <a:endParaRPr lang="en-US" dirty="0"/>
          </a:p>
        </p:txBody>
      </p:sp>
      <p:sp>
        <p:nvSpPr>
          <p:cNvPr id="2" name="Slide Number Placeholder 1"/>
          <p:cNvSpPr>
            <a:spLocks noGrp="1"/>
          </p:cNvSpPr>
          <p:nvPr>
            <p:ph type="sldNum" sz="quarter" idx="4294967295"/>
          </p:nvPr>
        </p:nvSpPr>
        <p:spPr>
          <a:xfrm>
            <a:off x="8763000" y="6365875"/>
            <a:ext cx="381000" cy="263525"/>
          </a:xfrm>
        </p:spPr>
        <p:txBody>
          <a:bodyPr/>
          <a:lstStyle/>
          <a:p>
            <a:fld id="{10C7F894-2A36-495D-AB7C-1055F7AC0F9D}" type="slidenum">
              <a:rPr lang="en-US" smtClean="0"/>
              <a:pPr/>
              <a:t>19</a:t>
            </a:fld>
            <a:endParaRPr lang="en-US" dirty="0"/>
          </a:p>
        </p:txBody>
      </p:sp>
    </p:spTree>
    <p:extLst>
      <p:ext uri="{BB962C8B-B14F-4D97-AF65-F5344CB8AC3E}">
        <p14:creationId xmlns:p14="http://schemas.microsoft.com/office/powerpoint/2010/main" val="1602235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534397" y="6353967"/>
            <a:ext cx="381000" cy="292719"/>
          </a:xfrm>
        </p:spPr>
        <p:txBody>
          <a:bodyPr/>
          <a:lstStyle/>
          <a:p>
            <a:fld id="{10C7F894-2A36-495D-AB7C-1055F7AC0F9D}" type="slidenum">
              <a:rPr lang="en-US" smtClean="0"/>
              <a:pPr/>
              <a:t>20</a:t>
            </a:fld>
            <a:endParaRPr lang="en-US" dirty="0"/>
          </a:p>
        </p:txBody>
      </p:sp>
      <p:sp>
        <p:nvSpPr>
          <p:cNvPr id="3" name="Title 2"/>
          <p:cNvSpPr>
            <a:spLocks noGrp="1"/>
          </p:cNvSpPr>
          <p:nvPr>
            <p:ph type="title"/>
          </p:nvPr>
        </p:nvSpPr>
        <p:spPr>
          <a:xfrm>
            <a:off x="405913" y="417448"/>
            <a:ext cx="8515346" cy="857250"/>
          </a:xfrm>
        </p:spPr>
        <p:txBody>
          <a:bodyPr>
            <a:normAutofit fontScale="90000"/>
          </a:bodyPr>
          <a:lstStyle/>
          <a:p>
            <a:r>
              <a:rPr lang="en-US" sz="3100" dirty="0" smtClean="0"/>
              <a:t>2019 NESCOE Economic Study of Potential Interconnections for Offshore Wind</a:t>
            </a:r>
            <a:br>
              <a:rPr lang="en-US" sz="3100" dirty="0" smtClean="0"/>
            </a:br>
            <a:r>
              <a:rPr lang="en-US" sz="2200" b="0" i="1" dirty="0" smtClean="0"/>
              <a:t>Considered in economic studies for NESCOE and Anbaric</a:t>
            </a:r>
            <a:endParaRPr lang="en-US" sz="1200" b="0" i="1" dirty="0"/>
          </a:p>
        </p:txBody>
      </p:sp>
      <p:sp>
        <p:nvSpPr>
          <p:cNvPr id="4" name="Content Placeholder 3"/>
          <p:cNvSpPr>
            <a:spLocks noGrp="1"/>
          </p:cNvSpPr>
          <p:nvPr>
            <p:ph idx="1"/>
          </p:nvPr>
        </p:nvSpPr>
        <p:spPr>
          <a:xfrm>
            <a:off x="400051" y="1656316"/>
            <a:ext cx="8515346" cy="4697651"/>
          </a:xfrm>
        </p:spPr>
        <p:txBody>
          <a:bodyPr>
            <a:normAutofit lnSpcReduction="10000"/>
          </a:bodyPr>
          <a:lstStyle/>
          <a:p>
            <a:pPr lvl="0"/>
            <a:r>
              <a:rPr lang="en-US" sz="1800" dirty="0" smtClean="0"/>
              <a:t>Based </a:t>
            </a:r>
            <a:r>
              <a:rPr lang="en-US" sz="1800" dirty="0"/>
              <a:t>on the currently </a:t>
            </a:r>
            <a:r>
              <a:rPr lang="en-US" sz="1800" dirty="0" smtClean="0"/>
              <a:t/>
            </a:r>
            <a:br>
              <a:rPr lang="en-US" sz="1800" dirty="0" smtClean="0"/>
            </a:br>
            <a:r>
              <a:rPr lang="en-US" sz="1800" dirty="0" smtClean="0"/>
              <a:t>expected </a:t>
            </a:r>
            <a:r>
              <a:rPr lang="en-US" sz="1800" dirty="0"/>
              <a:t>transmission </a:t>
            </a:r>
            <a:br>
              <a:rPr lang="en-US" sz="1800" dirty="0"/>
            </a:br>
            <a:r>
              <a:rPr lang="en-US" sz="1800" dirty="0"/>
              <a:t>system for 2030, the ISO </a:t>
            </a:r>
            <a:br>
              <a:rPr lang="en-US" sz="1800" dirty="0"/>
            </a:br>
            <a:r>
              <a:rPr lang="en-US" sz="1800" dirty="0"/>
              <a:t>anticipates </a:t>
            </a:r>
            <a:r>
              <a:rPr lang="en-US" sz="1800" dirty="0" smtClean="0"/>
              <a:t>that</a:t>
            </a:r>
            <a:r>
              <a:rPr lang="en-US" sz="1800" dirty="0"/>
              <a:t> </a:t>
            </a:r>
            <a:r>
              <a:rPr lang="en-US" sz="1800" b="1" dirty="0" smtClean="0"/>
              <a:t>approx</a:t>
            </a:r>
            <a:r>
              <a:rPr lang="en-US" sz="1800" b="1" dirty="0"/>
              <a:t>. </a:t>
            </a:r>
            <a:r>
              <a:rPr lang="en-US" sz="1800" b="1" dirty="0" smtClean="0"/>
              <a:t>                                                                                               </a:t>
            </a:r>
            <a:br>
              <a:rPr lang="en-US" sz="1800" b="1" dirty="0" smtClean="0"/>
            </a:br>
            <a:r>
              <a:rPr lang="en-US" sz="1800" b="1" dirty="0" smtClean="0"/>
              <a:t>7,000 MW</a:t>
            </a:r>
            <a:r>
              <a:rPr lang="en-US" sz="1800" dirty="0" smtClean="0"/>
              <a:t> </a:t>
            </a:r>
            <a:r>
              <a:rPr lang="en-US" sz="1800" dirty="0"/>
              <a:t>of </a:t>
            </a:r>
            <a:r>
              <a:rPr lang="en-US" sz="1800" dirty="0" smtClean="0"/>
              <a:t>offshore </a:t>
            </a:r>
            <a:br>
              <a:rPr lang="en-US" sz="1800" dirty="0" smtClean="0"/>
            </a:br>
            <a:r>
              <a:rPr lang="en-US" sz="1800" dirty="0" smtClean="0"/>
              <a:t>wind additions </a:t>
            </a:r>
            <a:r>
              <a:rPr lang="en-US" sz="1800" dirty="0"/>
              <a:t>have </a:t>
            </a:r>
            <a:r>
              <a:rPr lang="en-US" sz="1800" dirty="0" smtClean="0"/>
              <a:t>the </a:t>
            </a:r>
            <a:br>
              <a:rPr lang="en-US" sz="1800" dirty="0" smtClean="0"/>
            </a:br>
            <a:r>
              <a:rPr lang="en-US" sz="1800" dirty="0" smtClean="0"/>
              <a:t>potential to </a:t>
            </a:r>
            <a:r>
              <a:rPr lang="en-US" sz="1800" dirty="0"/>
              <a:t>avoid </a:t>
            </a:r>
            <a:r>
              <a:rPr lang="en-US" sz="1800" dirty="0" smtClean="0"/>
              <a:t>major </a:t>
            </a:r>
            <a:br>
              <a:rPr lang="en-US" sz="1800" dirty="0" smtClean="0"/>
            </a:br>
            <a:r>
              <a:rPr lang="en-US" sz="1800" dirty="0" smtClean="0"/>
              <a:t>additional 345 </a:t>
            </a:r>
            <a:r>
              <a:rPr lang="en-US" sz="1800" dirty="0"/>
              <a:t>kV </a:t>
            </a:r>
            <a:r>
              <a:rPr lang="en-US" sz="1800" dirty="0" smtClean="0"/>
              <a:t/>
            </a:r>
            <a:br>
              <a:rPr lang="en-US" sz="1800" dirty="0" smtClean="0"/>
            </a:br>
            <a:r>
              <a:rPr lang="en-US" sz="1800" dirty="0" smtClean="0"/>
              <a:t>reinforcements*</a:t>
            </a:r>
          </a:p>
          <a:p>
            <a:r>
              <a:rPr lang="en-US" sz="1800" dirty="0"/>
              <a:t>The transmission system </a:t>
            </a:r>
            <a:r>
              <a:rPr lang="en-US" sz="1800" dirty="0" smtClean="0"/>
              <a:t>was </a:t>
            </a:r>
            <a:r>
              <a:rPr lang="en-US" sz="1800" dirty="0"/>
              <a:t/>
            </a:r>
            <a:br>
              <a:rPr lang="en-US" sz="1800" dirty="0"/>
            </a:br>
            <a:r>
              <a:rPr lang="en-US" sz="1800" dirty="0"/>
              <a:t>modeled using 2030 </a:t>
            </a:r>
            <a:r>
              <a:rPr lang="en-US" sz="1800" dirty="0" smtClean="0"/>
              <a:t/>
            </a:r>
            <a:br>
              <a:rPr lang="en-US" sz="1800" dirty="0" smtClean="0"/>
            </a:br>
            <a:r>
              <a:rPr lang="en-US" sz="1800" dirty="0" smtClean="0"/>
              <a:t>internal transmission-</a:t>
            </a:r>
            <a:br>
              <a:rPr lang="en-US" sz="1800" dirty="0" smtClean="0"/>
            </a:br>
            <a:r>
              <a:rPr lang="en-US" sz="1800" dirty="0" smtClean="0"/>
              <a:t>interface </a:t>
            </a:r>
            <a:r>
              <a:rPr lang="en-US" sz="1800" dirty="0"/>
              <a:t>transfer </a:t>
            </a:r>
            <a:r>
              <a:rPr lang="en-US" sz="1800" dirty="0" smtClean="0"/>
              <a:t/>
            </a:r>
            <a:br>
              <a:rPr lang="en-US" sz="1800" dirty="0" smtClean="0"/>
            </a:br>
            <a:r>
              <a:rPr lang="en-US" sz="1800" dirty="0" smtClean="0"/>
              <a:t>capabilities</a:t>
            </a:r>
            <a:endParaRPr lang="en-US" sz="1800" dirty="0"/>
          </a:p>
          <a:p>
            <a:pPr lvl="0"/>
            <a:r>
              <a:rPr lang="en-US" sz="1800" dirty="0" smtClean="0"/>
              <a:t>Assumes certain resource</a:t>
            </a:r>
            <a:br>
              <a:rPr lang="en-US" sz="1800" dirty="0" smtClean="0"/>
            </a:br>
            <a:r>
              <a:rPr lang="en-US" sz="1800" dirty="0" smtClean="0"/>
              <a:t>retirements have </a:t>
            </a:r>
            <a:r>
              <a:rPr lang="en-US" sz="1800" dirty="0"/>
              <a:t>occurred, </a:t>
            </a:r>
            <a:r>
              <a:rPr lang="en-US" sz="1800" dirty="0" smtClean="0"/>
              <a:t/>
            </a:r>
            <a:br>
              <a:rPr lang="en-US" sz="1800" dirty="0" smtClean="0"/>
            </a:br>
            <a:r>
              <a:rPr lang="en-US" sz="1800" dirty="0" smtClean="0"/>
              <a:t>including </a:t>
            </a:r>
            <a:r>
              <a:rPr lang="en-US" sz="1800" dirty="0"/>
              <a:t>Mystic 8 &amp; </a:t>
            </a:r>
            <a:r>
              <a:rPr lang="en-US" sz="1800" dirty="0" smtClean="0"/>
              <a:t>9</a:t>
            </a:r>
          </a:p>
          <a:p>
            <a:pPr lvl="0"/>
            <a:endParaRPr lang="en-US" sz="1800" dirty="0"/>
          </a:p>
          <a:p>
            <a:pPr lvl="1"/>
            <a:endParaRPr lang="en-US" sz="1800" dirty="0" smtClean="0"/>
          </a:p>
          <a:p>
            <a:pPr lvl="0"/>
            <a:endParaRPr lang="en-US" dirty="0" smtClean="0"/>
          </a:p>
          <a:p>
            <a:pPr lvl="0"/>
            <a:endParaRPr lang="en-US" dirty="0"/>
          </a:p>
        </p:txBody>
      </p:sp>
      <p:grpSp>
        <p:nvGrpSpPr>
          <p:cNvPr id="35" name="Group 34"/>
          <p:cNvGrpSpPr/>
          <p:nvPr/>
        </p:nvGrpSpPr>
        <p:grpSpPr>
          <a:xfrm>
            <a:off x="3556001" y="2121795"/>
            <a:ext cx="5587999" cy="3030653"/>
            <a:chOff x="986707" y="2590800"/>
            <a:chExt cx="7179499" cy="3531870"/>
          </a:xfrm>
        </p:grpSpPr>
        <p:grpSp>
          <p:nvGrpSpPr>
            <p:cNvPr id="18" name="Group 17"/>
            <p:cNvGrpSpPr/>
            <p:nvPr/>
          </p:nvGrpSpPr>
          <p:grpSpPr>
            <a:xfrm>
              <a:off x="986707" y="2590800"/>
              <a:ext cx="7179499" cy="3531870"/>
              <a:chOff x="1595628" y="2605636"/>
              <a:chExt cx="7179499" cy="3531870"/>
            </a:xfrm>
          </p:grpSpPr>
          <p:pic>
            <p:nvPicPr>
              <p:cNvPr id="6" name="Picture 5"/>
              <p:cNvPicPr>
                <a:picLocks noChangeAspect="1"/>
              </p:cNvPicPr>
              <p:nvPr/>
            </p:nvPicPr>
            <p:blipFill>
              <a:blip r:embed="rId3"/>
              <a:stretch>
                <a:fillRect/>
              </a:stretch>
            </p:blipFill>
            <p:spPr>
              <a:xfrm>
                <a:off x="1595628" y="2605636"/>
                <a:ext cx="5952744" cy="3531870"/>
              </a:xfrm>
              <a:prstGeom prst="rect">
                <a:avLst/>
              </a:prstGeom>
              <a:ln>
                <a:solidFill>
                  <a:srgbClr val="000000"/>
                </a:solidFill>
              </a:ln>
            </p:spPr>
          </p:pic>
          <p:sp>
            <p:nvSpPr>
              <p:cNvPr id="7" name="TextBox 6"/>
              <p:cNvSpPr txBox="1"/>
              <p:nvPr/>
            </p:nvSpPr>
            <p:spPr>
              <a:xfrm>
                <a:off x="6744223" y="4780832"/>
                <a:ext cx="2030904" cy="497095"/>
              </a:xfrm>
              <a:prstGeom prst="rect">
                <a:avLst/>
              </a:prstGeom>
              <a:solidFill>
                <a:schemeClr val="bg1"/>
              </a:solidFill>
              <a:ln>
                <a:solidFill>
                  <a:srgbClr val="1E6A9A"/>
                </a:solidFill>
              </a:ln>
            </p:spPr>
            <p:txBody>
              <a:bodyPr wrap="square" rtlCol="0">
                <a:spAutoFit/>
              </a:bodyPr>
              <a:lstStyle/>
              <a:p>
                <a:r>
                  <a:rPr lang="en-US" sz="900" dirty="0">
                    <a:solidFill>
                      <a:srgbClr val="000000"/>
                    </a:solidFill>
                  </a:rPr>
                  <a:t>Bourne/Canal/Pilgrim (MA): 2,400 MW</a:t>
                </a:r>
              </a:p>
            </p:txBody>
          </p:sp>
          <p:sp>
            <p:nvSpPr>
              <p:cNvPr id="8" name="TextBox 7"/>
              <p:cNvSpPr txBox="1"/>
              <p:nvPr/>
            </p:nvSpPr>
            <p:spPr>
              <a:xfrm>
                <a:off x="7270315" y="5277926"/>
                <a:ext cx="1332657" cy="492443"/>
              </a:xfrm>
              <a:prstGeom prst="rect">
                <a:avLst/>
              </a:prstGeom>
              <a:solidFill>
                <a:schemeClr val="bg1"/>
              </a:solidFill>
              <a:ln>
                <a:solidFill>
                  <a:srgbClr val="1E6A9A"/>
                </a:solidFill>
              </a:ln>
            </p:spPr>
            <p:txBody>
              <a:bodyPr wrap="square" rtlCol="0">
                <a:spAutoFit/>
              </a:bodyPr>
              <a:lstStyle/>
              <a:p>
                <a:r>
                  <a:rPr lang="en-US" sz="900" dirty="0">
                    <a:solidFill>
                      <a:srgbClr val="000000"/>
                    </a:solidFill>
                  </a:rPr>
                  <a:t>Brayton Point (MA): 1,600 MW</a:t>
                </a:r>
              </a:p>
            </p:txBody>
          </p:sp>
          <p:sp>
            <p:nvSpPr>
              <p:cNvPr id="10" name="TextBox 9"/>
              <p:cNvSpPr txBox="1"/>
              <p:nvPr/>
            </p:nvSpPr>
            <p:spPr>
              <a:xfrm>
                <a:off x="5815286" y="3081688"/>
                <a:ext cx="2105129" cy="269008"/>
              </a:xfrm>
              <a:prstGeom prst="rect">
                <a:avLst/>
              </a:prstGeom>
              <a:solidFill>
                <a:schemeClr val="bg1"/>
              </a:solidFill>
              <a:ln>
                <a:solidFill>
                  <a:srgbClr val="1E6A9A"/>
                </a:solidFill>
              </a:ln>
            </p:spPr>
            <p:txBody>
              <a:bodyPr wrap="square" rtlCol="0">
                <a:spAutoFit/>
              </a:bodyPr>
              <a:lstStyle/>
              <a:p>
                <a:r>
                  <a:rPr lang="en-US" sz="900" dirty="0">
                    <a:solidFill>
                      <a:srgbClr val="000000"/>
                    </a:solidFill>
                  </a:rPr>
                  <a:t>Mystic (MA): 1,200 MW</a:t>
                </a:r>
              </a:p>
            </p:txBody>
          </p:sp>
          <p:sp>
            <p:nvSpPr>
              <p:cNvPr id="11" name="TextBox 10"/>
              <p:cNvSpPr txBox="1"/>
              <p:nvPr/>
            </p:nvSpPr>
            <p:spPr>
              <a:xfrm>
                <a:off x="2438400" y="5486399"/>
                <a:ext cx="1731409" cy="307776"/>
              </a:xfrm>
              <a:prstGeom prst="rect">
                <a:avLst/>
              </a:prstGeom>
              <a:solidFill>
                <a:schemeClr val="bg1"/>
              </a:solidFill>
              <a:ln>
                <a:solidFill>
                  <a:srgbClr val="1E6A9A"/>
                </a:solidFill>
              </a:ln>
            </p:spPr>
            <p:txBody>
              <a:bodyPr wrap="square" rtlCol="0">
                <a:spAutoFit/>
              </a:bodyPr>
              <a:lstStyle/>
              <a:p>
                <a:r>
                  <a:rPr lang="en-US" sz="900" dirty="0">
                    <a:solidFill>
                      <a:srgbClr val="000000"/>
                    </a:solidFill>
                  </a:rPr>
                  <a:t>Montville (CT): 800 MW</a:t>
                </a:r>
              </a:p>
            </p:txBody>
          </p:sp>
          <p:sp>
            <p:nvSpPr>
              <p:cNvPr id="12" name="TextBox 11"/>
              <p:cNvSpPr txBox="1"/>
              <p:nvPr/>
            </p:nvSpPr>
            <p:spPr>
              <a:xfrm>
                <a:off x="4529360" y="5575375"/>
                <a:ext cx="2571853" cy="492443"/>
              </a:xfrm>
              <a:prstGeom prst="rect">
                <a:avLst/>
              </a:prstGeom>
              <a:solidFill>
                <a:schemeClr val="bg1"/>
              </a:solidFill>
              <a:ln>
                <a:solidFill>
                  <a:srgbClr val="1E6A9A"/>
                </a:solidFill>
              </a:ln>
            </p:spPr>
            <p:txBody>
              <a:bodyPr wrap="square" rtlCol="0">
                <a:spAutoFit/>
              </a:bodyPr>
              <a:lstStyle/>
              <a:p>
                <a:r>
                  <a:rPr lang="en-US" sz="900" dirty="0">
                    <a:solidFill>
                      <a:srgbClr val="000000"/>
                    </a:solidFill>
                  </a:rPr>
                  <a:t>Kent County/Davisville (RI): 1,000 MW</a:t>
                </a:r>
              </a:p>
            </p:txBody>
          </p:sp>
          <p:sp>
            <p:nvSpPr>
              <p:cNvPr id="13" name="Oval 12"/>
              <p:cNvSpPr/>
              <p:nvPr/>
            </p:nvSpPr>
            <p:spPr>
              <a:xfrm>
                <a:off x="5562600" y="3352800"/>
                <a:ext cx="3048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Oval 13"/>
              <p:cNvSpPr/>
              <p:nvPr/>
            </p:nvSpPr>
            <p:spPr>
              <a:xfrm>
                <a:off x="3962400" y="5029200"/>
                <a:ext cx="3048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Oval 14"/>
              <p:cNvSpPr/>
              <p:nvPr/>
            </p:nvSpPr>
            <p:spPr>
              <a:xfrm>
                <a:off x="6165862" y="4038601"/>
                <a:ext cx="615937" cy="739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Oval 15"/>
              <p:cNvSpPr/>
              <p:nvPr/>
            </p:nvSpPr>
            <p:spPr>
              <a:xfrm>
                <a:off x="5259167" y="4549041"/>
                <a:ext cx="30480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Oval 16"/>
              <p:cNvSpPr/>
              <p:nvPr/>
            </p:nvSpPr>
            <p:spPr>
              <a:xfrm>
                <a:off x="4657272" y="4675313"/>
                <a:ext cx="497743" cy="3231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34" name="Group 33"/>
            <p:cNvGrpSpPr/>
            <p:nvPr/>
          </p:nvGrpSpPr>
          <p:grpSpPr>
            <a:xfrm>
              <a:off x="3505879" y="3345839"/>
              <a:ext cx="3155515" cy="2214700"/>
              <a:chOff x="3505879" y="3345839"/>
              <a:chExt cx="3155515" cy="2214700"/>
            </a:xfrm>
          </p:grpSpPr>
          <p:cxnSp>
            <p:nvCxnSpPr>
              <p:cNvPr id="22" name="Elbow Connector 21"/>
              <p:cNvCxnSpPr>
                <a:stCxn id="8" idx="1"/>
                <a:endCxn id="16" idx="4"/>
              </p:cNvCxnSpPr>
              <p:nvPr/>
            </p:nvCxnSpPr>
            <p:spPr>
              <a:xfrm rot="10800000">
                <a:off x="4802646" y="4762805"/>
                <a:ext cx="1858748" cy="573806"/>
              </a:xfrm>
              <a:prstGeom prst="bentConnector2">
                <a:avLst/>
              </a:prstGeom>
              <a:ln>
                <a:solidFill>
                  <a:srgbClr val="1E6A9A"/>
                </a:solidFill>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7" idx="1"/>
                <a:endCxn id="15" idx="4"/>
              </p:cNvCxnSpPr>
              <p:nvPr/>
            </p:nvCxnSpPr>
            <p:spPr>
              <a:xfrm rot="10800000">
                <a:off x="5864910" y="4762805"/>
                <a:ext cx="270390" cy="146342"/>
              </a:xfrm>
              <a:prstGeom prst="bentConnector2">
                <a:avLst/>
              </a:prstGeom>
              <a:ln>
                <a:solidFill>
                  <a:srgbClr val="1E6A9A"/>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505879" y="5242964"/>
                <a:ext cx="0" cy="228600"/>
              </a:xfrm>
              <a:prstGeom prst="straightConnector1">
                <a:avLst/>
              </a:prstGeom>
              <a:ln>
                <a:solidFill>
                  <a:srgbClr val="1E6A9A"/>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4297222" y="4983589"/>
                <a:ext cx="0" cy="576950"/>
              </a:xfrm>
              <a:prstGeom prst="straightConnector1">
                <a:avLst/>
              </a:prstGeom>
              <a:ln>
                <a:solidFill>
                  <a:srgbClr val="1E6A9A"/>
                </a:solidFill>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0800000" flipV="1">
                <a:off x="5258479" y="3345839"/>
                <a:ext cx="298462" cy="159359"/>
              </a:xfrm>
              <a:prstGeom prst="bentConnector3">
                <a:avLst>
                  <a:gd name="adj1" fmla="val 50000"/>
                </a:avLst>
              </a:prstGeom>
              <a:ln>
                <a:solidFill>
                  <a:srgbClr val="1E6A9A"/>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5" name="TextBox 24"/>
          <p:cNvSpPr txBox="1"/>
          <p:nvPr/>
        </p:nvSpPr>
        <p:spPr>
          <a:xfrm>
            <a:off x="3880653" y="5346787"/>
            <a:ext cx="4272671" cy="923330"/>
          </a:xfrm>
          <a:prstGeom prst="rect">
            <a:avLst/>
          </a:prstGeom>
          <a:noFill/>
        </p:spPr>
        <p:txBody>
          <a:bodyPr wrap="square" rtlCol="0">
            <a:spAutoFit/>
          </a:bodyPr>
          <a:lstStyle/>
          <a:p>
            <a:r>
              <a:rPr lang="en-US" sz="900" dirty="0">
                <a:solidFill>
                  <a:srgbClr val="000000"/>
                </a:solidFill>
              </a:rPr>
              <a:t>*Some 345 kV reinforcement/expansion may still be needed for this scenario. This anticipation is preliminary (system impact studies have not been completed for all of these MW). This anticipates minimal interconnection at nameplate levels and capacity interconnection at intermittent capacity values – does not anticipate all of the MW being able to run simultaneously at nameplate levels at all times on the system. The 7,000 MW was in addition to 1,000 MW of offshore wind assumed in the base </a:t>
            </a:r>
            <a:r>
              <a:rPr lang="en-US" sz="900" dirty="0" smtClean="0">
                <a:solidFill>
                  <a:srgbClr val="000000"/>
                </a:solidFill>
              </a:rPr>
              <a:t>case</a:t>
            </a:r>
            <a:endParaRPr lang="en-US" sz="900" dirty="0">
              <a:solidFill>
                <a:srgbClr val="000000"/>
              </a:solidFill>
            </a:endParaRPr>
          </a:p>
        </p:txBody>
      </p:sp>
      <p:sp>
        <p:nvSpPr>
          <p:cNvPr id="9" name="TextBox 8"/>
          <p:cNvSpPr txBox="1"/>
          <p:nvPr/>
        </p:nvSpPr>
        <p:spPr>
          <a:xfrm>
            <a:off x="3556001" y="1872552"/>
            <a:ext cx="3017830" cy="230832"/>
          </a:xfrm>
          <a:prstGeom prst="rect">
            <a:avLst/>
          </a:prstGeom>
          <a:solidFill>
            <a:schemeClr val="bg1"/>
          </a:solidFill>
          <a:ln>
            <a:solidFill>
              <a:srgbClr val="000000"/>
            </a:solidFill>
          </a:ln>
        </p:spPr>
        <p:txBody>
          <a:bodyPr wrap="square" rtlCol="0">
            <a:spAutoFit/>
          </a:bodyPr>
          <a:lstStyle/>
          <a:p>
            <a:r>
              <a:rPr lang="en-US" sz="900" b="1" dirty="0">
                <a:solidFill>
                  <a:srgbClr val="000000"/>
                </a:solidFill>
              </a:rPr>
              <a:t>Possible offshore wind additions</a:t>
            </a:r>
            <a:r>
              <a:rPr lang="en-US" sz="900" dirty="0">
                <a:solidFill>
                  <a:srgbClr val="000000"/>
                </a:solidFill>
              </a:rPr>
              <a:t>* (MW and location)</a:t>
            </a:r>
          </a:p>
        </p:txBody>
      </p:sp>
    </p:spTree>
    <p:extLst>
      <p:ext uri="{BB962C8B-B14F-4D97-AF65-F5344CB8AC3E}">
        <p14:creationId xmlns:p14="http://schemas.microsoft.com/office/powerpoint/2010/main" val="2377347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21</a:t>
            </a:fld>
            <a:endParaRPr lang="en-US" dirty="0"/>
          </a:p>
        </p:txBody>
      </p:sp>
      <p:sp>
        <p:nvSpPr>
          <p:cNvPr id="3" name="Title 2"/>
          <p:cNvSpPr>
            <a:spLocks noGrp="1"/>
          </p:cNvSpPr>
          <p:nvPr>
            <p:ph type="title"/>
          </p:nvPr>
        </p:nvSpPr>
        <p:spPr/>
        <p:txBody>
          <a:bodyPr/>
          <a:lstStyle/>
          <a:p>
            <a:r>
              <a:rPr lang="en-US" dirty="0" smtClean="0"/>
              <a:t>Western MA Distributed Energy Resource (DER) Cluster Case Study</a:t>
            </a:r>
            <a:endParaRPr lang="en-US" dirty="0"/>
          </a:p>
        </p:txBody>
      </p:sp>
      <p:sp>
        <p:nvSpPr>
          <p:cNvPr id="4" name="Content Placeholder 3"/>
          <p:cNvSpPr>
            <a:spLocks noGrp="1"/>
          </p:cNvSpPr>
          <p:nvPr>
            <p:ph idx="1"/>
          </p:nvPr>
        </p:nvSpPr>
        <p:spPr/>
        <p:txBody>
          <a:bodyPr>
            <a:normAutofit fontScale="70000" lnSpcReduction="20000"/>
          </a:bodyPr>
          <a:lstStyle/>
          <a:p>
            <a:r>
              <a:rPr lang="en-US" dirty="0" smtClean="0"/>
              <a:t>The Transmission Owners, coordinating with the ISO, have completed group studies of DERs </a:t>
            </a:r>
            <a:r>
              <a:rPr lang="en-US" dirty="0" smtClean="0"/>
              <a:t>(known as </a:t>
            </a:r>
            <a:r>
              <a:rPr lang="en-US" smtClean="0"/>
              <a:t>cluster studies) seeking </a:t>
            </a:r>
            <a:r>
              <a:rPr lang="en-US" dirty="0" smtClean="0"/>
              <a:t>to interconnect to the Western MA distribution system, with a subsequent cluster studies ongoing</a:t>
            </a:r>
          </a:p>
          <a:p>
            <a:r>
              <a:rPr lang="en-US" dirty="0" smtClean="0"/>
              <a:t>While first study enabled most resources to interconnect with minimal upgrades, many resources have withdrawn from second study, possibly after seeing upgrade costs</a:t>
            </a:r>
          </a:p>
          <a:p>
            <a:pPr lvl="1"/>
            <a:r>
              <a:rPr lang="en-US" dirty="0" smtClean="0"/>
              <a:t>First Western MA cluster study (approved at the November 2019 NEPOOL Reliability Committee (RC)) accommodated 312 MW of DERs with few upgrades</a:t>
            </a:r>
          </a:p>
          <a:p>
            <a:pPr lvl="1"/>
            <a:r>
              <a:rPr lang="en-US" dirty="0" smtClean="0"/>
              <a:t>The second round studied an additional 391 MW (May 2020 RC), identifying significant transmission and distribution upgrades</a:t>
            </a:r>
          </a:p>
          <a:p>
            <a:pPr lvl="1"/>
            <a:r>
              <a:rPr lang="en-US" dirty="0" smtClean="0"/>
              <a:t>157 MW withdrew from this second round, resulting in a revised cluster study (October 2020 RC), with fewer upgrades </a:t>
            </a:r>
          </a:p>
          <a:p>
            <a:r>
              <a:rPr lang="en-US" dirty="0" smtClean="0"/>
              <a:t>Lessons learned</a:t>
            </a:r>
          </a:p>
          <a:p>
            <a:pPr lvl="1"/>
            <a:r>
              <a:rPr lang="en-US" dirty="0" smtClean="0"/>
              <a:t>Region is quickly hitting limits of the distribution system to accommodate additional DERs without costly upgrades</a:t>
            </a:r>
          </a:p>
          <a:p>
            <a:pPr lvl="1"/>
            <a:r>
              <a:rPr lang="en-US" dirty="0" smtClean="0"/>
              <a:t>Developers often withdraw rather than pay for upgrades</a:t>
            </a:r>
          </a:p>
          <a:p>
            <a:pPr lvl="1"/>
            <a:r>
              <a:rPr lang="en-US" dirty="0" smtClean="0"/>
              <a:t>Distribution flows are creating issues on the transmission system</a:t>
            </a:r>
          </a:p>
          <a:p>
            <a:r>
              <a:rPr lang="en-US" dirty="0" smtClean="0"/>
              <a:t>How to accommodate public policy on the distribution system</a:t>
            </a:r>
          </a:p>
          <a:p>
            <a:pPr lvl="1"/>
            <a:r>
              <a:rPr lang="en-US" dirty="0" smtClean="0"/>
              <a:t>Do we need a public policy expansion process for the distribution system that parallels the one we develop for the transmission system?</a:t>
            </a:r>
          </a:p>
          <a:p>
            <a:pPr lvl="1"/>
            <a:r>
              <a:rPr lang="en-US" dirty="0" smtClean="0"/>
              <a:t>Do we needed a smarter distribution system, the development of which is coordinated with the transmission system?</a:t>
            </a:r>
            <a:endParaRPr lang="en-US" dirty="0"/>
          </a:p>
        </p:txBody>
      </p:sp>
    </p:spTree>
    <p:extLst>
      <p:ext uri="{BB962C8B-B14F-4D97-AF65-F5344CB8AC3E}">
        <p14:creationId xmlns:p14="http://schemas.microsoft.com/office/powerpoint/2010/main" val="1828558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t>The ISO Interconnection Queue: </a:t>
            </a:r>
            <a:r>
              <a:rPr lang="en-US" sz="2800" i="1" dirty="0" smtClean="0"/>
              <a:t>Looking Back to 2015</a:t>
            </a:r>
            <a:br>
              <a:rPr lang="en-US" sz="2800" i="1" dirty="0" smtClean="0"/>
            </a:br>
            <a:r>
              <a:rPr lang="en-US" sz="2000" b="0" i="1" dirty="0" smtClean="0"/>
              <a:t>Natural gas was the primary fuel, and the total queue was half of 2020</a:t>
            </a:r>
            <a:endParaRPr lang="en-US" sz="2800" dirty="0">
              <a:solidFill>
                <a:srgbClr val="FF0000"/>
              </a:solidFill>
            </a:endParaRPr>
          </a:p>
        </p:txBody>
      </p:sp>
      <p:sp>
        <p:nvSpPr>
          <p:cNvPr id="5" name="Text Placeholder 4"/>
          <p:cNvSpPr>
            <a:spLocks noGrp="1"/>
          </p:cNvSpPr>
          <p:nvPr>
            <p:ph type="body" idx="1"/>
          </p:nvPr>
        </p:nvSpPr>
        <p:spPr>
          <a:xfrm>
            <a:off x="564879" y="1217376"/>
            <a:ext cx="4040188" cy="715962"/>
          </a:xfrm>
        </p:spPr>
        <p:txBody>
          <a:bodyPr>
            <a:noAutofit/>
          </a:bodyPr>
          <a:lstStyle/>
          <a:p>
            <a:pPr algn="ctr"/>
            <a:r>
              <a:rPr lang="en-US" dirty="0"/>
              <a:t>All Proposed Resources </a:t>
            </a:r>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2552322869"/>
              </p:ext>
            </p:extLst>
          </p:nvPr>
        </p:nvGraphicFramePr>
        <p:xfrm>
          <a:off x="472440" y="2022738"/>
          <a:ext cx="4040188"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p:cNvSpPr>
            <a:spLocks noGrp="1"/>
          </p:cNvSpPr>
          <p:nvPr>
            <p:ph type="body" sz="quarter" idx="3"/>
          </p:nvPr>
        </p:nvSpPr>
        <p:spPr>
          <a:xfrm>
            <a:off x="4648200" y="1143000"/>
            <a:ext cx="4041775" cy="792162"/>
          </a:xfrm>
        </p:spPr>
        <p:txBody>
          <a:bodyPr>
            <a:normAutofit/>
          </a:bodyPr>
          <a:lstStyle/>
          <a:p>
            <a:pPr algn="ctr"/>
            <a:r>
              <a:rPr lang="en-US" dirty="0" smtClean="0"/>
              <a:t>Proposals By State</a:t>
            </a:r>
          </a:p>
        </p:txBody>
      </p:sp>
      <p:graphicFrame>
        <p:nvGraphicFramePr>
          <p:cNvPr id="12" name="Content Placeholder 11"/>
          <p:cNvGraphicFramePr>
            <a:graphicFrameLocks noGrp="1"/>
          </p:cNvGraphicFramePr>
          <p:nvPr>
            <p:ph sz="quarter" idx="4"/>
            <p:extLst>
              <p:ext uri="{D42A27DB-BD31-4B8C-83A1-F6EECF244321}">
                <p14:modId xmlns:p14="http://schemas.microsoft.com/office/powerpoint/2010/main" val="2563702096"/>
              </p:ext>
            </p:extLst>
          </p:nvPr>
        </p:nvGraphicFramePr>
        <p:xfrm>
          <a:off x="4713343" y="1855277"/>
          <a:ext cx="4041775" cy="395128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609600" y="5934075"/>
            <a:ext cx="3962400" cy="246221"/>
          </a:xfrm>
          <a:prstGeom prst="rect">
            <a:avLst/>
          </a:prstGeom>
          <a:noFill/>
        </p:spPr>
        <p:txBody>
          <a:bodyPr wrap="square" rtlCol="0">
            <a:spAutoFit/>
          </a:bodyPr>
          <a:lstStyle/>
          <a:p>
            <a:pPr algn="ctr"/>
            <a:r>
              <a:rPr lang="en-US" sz="1000" dirty="0">
                <a:solidFill>
                  <a:srgbClr val="595959"/>
                </a:solidFill>
              </a:rPr>
              <a:t>Note: Some natural gas include dual-fuel units (oil)</a:t>
            </a:r>
          </a:p>
        </p:txBody>
      </p:sp>
      <p:sp>
        <p:nvSpPr>
          <p:cNvPr id="14" name="Slide Number Placeholder 4"/>
          <p:cNvSpPr>
            <a:spLocks noGrp="1"/>
          </p:cNvSpPr>
          <p:nvPr>
            <p:ph type="sldNum" sz="quarter" idx="4"/>
          </p:nvPr>
        </p:nvSpPr>
        <p:spPr>
          <a:xfrm>
            <a:off x="8728224" y="6458033"/>
            <a:ext cx="396815" cy="263518"/>
          </a:xfrm>
        </p:spPr>
        <p:txBody>
          <a:bodyPr>
            <a:noAutofit/>
          </a:bodyPr>
          <a:lstStyle/>
          <a:p>
            <a:pPr>
              <a:buFont typeface="Arial" pitchFamily="34" charset="0"/>
              <a:buNone/>
            </a:pPr>
            <a:r>
              <a:rPr lang="en-US" sz="1000" dirty="0" smtClean="0"/>
              <a:t>  </a:t>
            </a:r>
            <a:endParaRPr lang="en-US" sz="1000" dirty="0"/>
          </a:p>
        </p:txBody>
      </p:sp>
      <p:sp>
        <p:nvSpPr>
          <p:cNvPr id="15" name="TextBox 14"/>
          <p:cNvSpPr txBox="1"/>
          <p:nvPr/>
        </p:nvSpPr>
        <p:spPr>
          <a:xfrm>
            <a:off x="4324350" y="5924550"/>
            <a:ext cx="5334000" cy="415498"/>
          </a:xfrm>
          <a:prstGeom prst="rect">
            <a:avLst/>
          </a:prstGeom>
          <a:noFill/>
        </p:spPr>
        <p:txBody>
          <a:bodyPr wrap="square" rtlCol="0">
            <a:spAutoFit/>
          </a:bodyPr>
          <a:lstStyle/>
          <a:p>
            <a:pPr algn="ctr"/>
            <a:r>
              <a:rPr lang="en-US" sz="1000" dirty="0">
                <a:solidFill>
                  <a:srgbClr val="595959"/>
                </a:solidFill>
              </a:rPr>
              <a:t>Source: ISO Generator Interconnection Queue </a:t>
            </a:r>
            <a:r>
              <a:rPr lang="en-US" sz="1000" dirty="0" smtClean="0">
                <a:solidFill>
                  <a:srgbClr val="595959"/>
                </a:solidFill>
              </a:rPr>
              <a:t>(January 2015) </a:t>
            </a:r>
            <a:endParaRPr lang="en-US" sz="1000" dirty="0">
              <a:solidFill>
                <a:srgbClr val="595959"/>
              </a:solidFill>
            </a:endParaRPr>
          </a:p>
          <a:p>
            <a:pPr algn="ctr"/>
            <a:r>
              <a:rPr lang="en-US" sz="1000" dirty="0">
                <a:solidFill>
                  <a:srgbClr val="595959"/>
                </a:solidFill>
              </a:rPr>
              <a:t>FERC Jurisdictional Proposals Only</a:t>
            </a:r>
            <a:endParaRPr lang="en-US" sz="1000" u="sng" dirty="0">
              <a:solidFill>
                <a:srgbClr val="595959"/>
              </a:solidFill>
            </a:endParaRPr>
          </a:p>
        </p:txBody>
      </p:sp>
      <p:sp>
        <p:nvSpPr>
          <p:cNvPr id="10" name="Slide Number Placeholder 3"/>
          <p:cNvSpPr>
            <a:spLocks noGrp="1"/>
          </p:cNvSpPr>
          <p:nvPr>
            <p:ph type="sldNum" sz="quarter" idx="10"/>
          </p:nvPr>
        </p:nvSpPr>
        <p:spPr>
          <a:xfrm>
            <a:off x="8571561" y="6375016"/>
            <a:ext cx="313326" cy="263518"/>
          </a:xfrm>
        </p:spPr>
        <p:txBody>
          <a:bodyPr/>
          <a:lstStyle/>
          <a:p>
            <a:fld id="{10C7F894-2A36-495D-AB7C-1055F7AC0F9D}" type="slidenum">
              <a:rPr lang="en-US" smtClean="0"/>
              <a:pPr/>
              <a:t>22</a:t>
            </a:fld>
            <a:endParaRPr lang="en-US" dirty="0"/>
          </a:p>
        </p:txBody>
      </p:sp>
      <p:sp>
        <p:nvSpPr>
          <p:cNvPr id="13" name="TextBox 12"/>
          <p:cNvSpPr txBox="1"/>
          <p:nvPr/>
        </p:nvSpPr>
        <p:spPr>
          <a:xfrm>
            <a:off x="413068" y="5391090"/>
            <a:ext cx="3015932" cy="400110"/>
          </a:xfrm>
          <a:prstGeom prst="rect">
            <a:avLst/>
          </a:prstGeom>
          <a:noFill/>
        </p:spPr>
        <p:txBody>
          <a:bodyPr wrap="square" rtlCol="0">
            <a:spAutoFit/>
          </a:bodyPr>
          <a:lstStyle/>
          <a:p>
            <a:r>
              <a:rPr lang="en-US" sz="1000" i="1" dirty="0" smtClean="0"/>
              <a:t>Key</a:t>
            </a:r>
            <a:r>
              <a:rPr lang="en-US" sz="1000" dirty="0" smtClean="0"/>
              <a:t>:</a:t>
            </a:r>
          </a:p>
          <a:p>
            <a:r>
              <a:rPr lang="en-US" sz="1000" b="1" dirty="0" smtClean="0"/>
              <a:t>Technology</a:t>
            </a:r>
            <a:r>
              <a:rPr lang="en-US" sz="1000" dirty="0" smtClean="0"/>
              <a:t>,</a:t>
            </a:r>
            <a:r>
              <a:rPr lang="en-US" sz="1000" b="1" dirty="0" smtClean="0"/>
              <a:t> </a:t>
            </a:r>
            <a:r>
              <a:rPr lang="en-US" sz="1000" dirty="0" smtClean="0"/>
              <a:t>Megawatts, Percentage</a:t>
            </a:r>
            <a:endParaRPr lang="en-US" sz="1000" dirty="0"/>
          </a:p>
        </p:txBody>
      </p:sp>
      <p:graphicFrame>
        <p:nvGraphicFramePr>
          <p:cNvPr id="16" name="Content Placeholder 10"/>
          <p:cNvGraphicFramePr>
            <a:graphicFrameLocks/>
          </p:cNvGraphicFramePr>
          <p:nvPr>
            <p:extLst>
              <p:ext uri="{D42A27DB-BD31-4B8C-83A1-F6EECF244321}">
                <p14:modId xmlns:p14="http://schemas.microsoft.com/office/powerpoint/2010/main" val="1600115622"/>
              </p:ext>
            </p:extLst>
          </p:nvPr>
        </p:nvGraphicFramePr>
        <p:xfrm>
          <a:off x="4877782" y="2022738"/>
          <a:ext cx="4040188" cy="3951288"/>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p:cNvSpPr txBox="1"/>
          <p:nvPr/>
        </p:nvSpPr>
        <p:spPr>
          <a:xfrm>
            <a:off x="3673638" y="5334000"/>
            <a:ext cx="1796724" cy="523220"/>
          </a:xfrm>
          <a:prstGeom prst="rect">
            <a:avLst/>
          </a:prstGeom>
          <a:noFill/>
        </p:spPr>
        <p:txBody>
          <a:bodyPr wrap="square" rtlCol="0">
            <a:spAutoFit/>
          </a:bodyPr>
          <a:lstStyle/>
          <a:p>
            <a:pPr algn="ctr"/>
            <a:r>
              <a:rPr lang="en-US" sz="1400" b="1" dirty="0" smtClean="0"/>
              <a:t>Total Capacity:</a:t>
            </a:r>
          </a:p>
          <a:p>
            <a:pPr algn="ctr"/>
            <a:r>
              <a:rPr lang="en-US" sz="1400" dirty="0" smtClean="0"/>
              <a:t>Approx. 9,500 MW</a:t>
            </a:r>
            <a:endParaRPr lang="en-US" sz="1400" dirty="0"/>
          </a:p>
        </p:txBody>
      </p:sp>
    </p:spTree>
    <p:extLst>
      <p:ext uri="{BB962C8B-B14F-4D97-AF65-F5344CB8AC3E}">
        <p14:creationId xmlns:p14="http://schemas.microsoft.com/office/powerpoint/2010/main" val="35303941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ISO-PPT-Template-Public">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SONE_Public">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ISO-PPT-Template-Public">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ISO-PPT-Template-Public">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Presentation - NEPOOL Technical Committees">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ISO-PPT-Template-Internal Use">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iso_white_cover">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O-PPT-Template-Internal Use" id="{9976EB62-A634-4BB8-BD4D-D008EA819530}" vid="{38D97D8A-EDE7-4FE5-90D3-851CD89CE1D3}"/>
    </a:ext>
  </a:extLst>
</a:theme>
</file>

<file path=ppt/theme/theme9.xml><?xml version="1.0" encoding="utf-8"?>
<a:theme xmlns:a="http://schemas.openxmlformats.org/drawingml/2006/main" name="1_iso_white_cover">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O-PPT-Template-Internal Use" id="{9976EB62-A634-4BB8-BD4D-D008EA819530}" vid="{38D97D8A-EDE7-4FE5-90D3-851CD89CE1D3}"/>
    </a:ext>
  </a:extLst>
</a:theme>
</file>

<file path=ppt/theme/theme10.xml><?xml version="1.0" encoding="utf-8"?>
<a:theme xmlns:a="http://schemas.openxmlformats.org/drawingml/2006/main" name="20th-PPT-Template-Public-02012017">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iso_white_cover">
  <a:themeElements>
    <a:clrScheme name="ISO-NE">
      <a:dk1>
        <a:srgbClr val="62777F"/>
      </a:dk1>
      <a:lt1>
        <a:srgbClr val="FFFFFF"/>
      </a:lt1>
      <a:dk2>
        <a:srgbClr val="1E6A9A"/>
      </a:dk2>
      <a:lt2>
        <a:srgbClr val="6DCFF6"/>
      </a:lt2>
      <a:accent1>
        <a:srgbClr val="1795D2"/>
      </a:accent1>
      <a:accent2>
        <a:srgbClr val="8555A1"/>
      </a:accent2>
      <a:accent3>
        <a:srgbClr val="77BD2A"/>
      </a:accent3>
      <a:accent4>
        <a:srgbClr val="FBB92F"/>
      </a:accent4>
      <a:accent5>
        <a:srgbClr val="F68920"/>
      </a:accent5>
      <a:accent6>
        <a:srgbClr val="EC1F25"/>
      </a:accent6>
      <a:hlink>
        <a:srgbClr val="1795D2"/>
      </a:hlink>
      <a:folHlink>
        <a:srgbClr val="8555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SO-PPT-Template-Public" id="{8DBCAB41-FB7A-4911-80A0-590D746DBD6A}" vid="{00412B19-6AFF-4176-BA1A-E834734CA4A8}"/>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ISO-PPT-Template-Public</Template>
  <TotalTime>22269</TotalTime>
  <Words>2361</Words>
  <Application>Microsoft Office PowerPoint</Application>
  <PresentationFormat>On-screen Show (4:3)</PresentationFormat>
  <Paragraphs>254</Paragraphs>
  <Slides>22</Slides>
  <Notes>15</Notes>
  <HiddenSlides>0</HiddenSlides>
  <MMClips>0</MMClips>
  <ScaleCrop>false</ScaleCrop>
  <HeadingPairs>
    <vt:vector size="6" baseType="variant">
      <vt:variant>
        <vt:lpstr>Fonts Used</vt:lpstr>
      </vt:variant>
      <vt:variant>
        <vt:i4>2</vt:i4>
      </vt:variant>
      <vt:variant>
        <vt:lpstr>Theme</vt:lpstr>
      </vt:variant>
      <vt:variant>
        <vt:i4>11</vt:i4>
      </vt:variant>
      <vt:variant>
        <vt:lpstr>Slide Titles</vt:lpstr>
      </vt:variant>
      <vt:variant>
        <vt:i4>22</vt:i4>
      </vt:variant>
    </vt:vector>
  </HeadingPairs>
  <TitlesOfParts>
    <vt:vector size="35" baseType="lpstr">
      <vt:lpstr>Arial</vt:lpstr>
      <vt:lpstr>Calibri</vt:lpstr>
      <vt:lpstr>ISO-PPT-Template-Public</vt:lpstr>
      <vt:lpstr>blank</vt:lpstr>
      <vt:lpstr>ISONE_Public</vt:lpstr>
      <vt:lpstr>1_ISO-PPT-Template-Public</vt:lpstr>
      <vt:lpstr>2_ISO-PPT-Template-Public</vt:lpstr>
      <vt:lpstr>5_Presentation - NEPOOL Technical Committees</vt:lpstr>
      <vt:lpstr>ISO-PPT-Template-Internal Use</vt:lpstr>
      <vt:lpstr>iso_white_cover</vt:lpstr>
      <vt:lpstr>1_iso_white_cover</vt:lpstr>
      <vt:lpstr>20th-PPT-Template-Public-02012017</vt:lpstr>
      <vt:lpstr>2_iso_white_cover</vt:lpstr>
      <vt:lpstr>PowerPoint Presentation</vt:lpstr>
      <vt:lpstr>Key Themes</vt:lpstr>
      <vt:lpstr>Three Transmission-Related Questions for Envisioning a Decarbonized Electric System</vt:lpstr>
      <vt:lpstr>New England’s Transmission Grid Is the Interstate Highway System for Electricity</vt:lpstr>
      <vt:lpstr>Transmission Planning today</vt:lpstr>
      <vt:lpstr>Transmission Needed for Reliability</vt:lpstr>
      <vt:lpstr>Developer-Sponsored Transmission</vt:lpstr>
      <vt:lpstr>Competition for Transmission Solutions</vt:lpstr>
      <vt:lpstr>Transmission Planning for Public Policy</vt:lpstr>
      <vt:lpstr>ISO New England Performs Annual Economic Studies as Requested to Inform Policymakers and Stakeholders</vt:lpstr>
      <vt:lpstr>Transmission planning in transition</vt:lpstr>
      <vt:lpstr>New England Is Moving Toward a Hybrid Grid There are two dimensions to the transition, happening simultaneously…</vt:lpstr>
      <vt:lpstr>Wind Power Comprises Two Thirds of New Resource Proposals in the ISO Interconnection Queue</vt:lpstr>
      <vt:lpstr>ISO-NE Forecasts Continued Strong Growth in Solar Photovoltaic (PV) Resources</vt:lpstr>
      <vt:lpstr>Future Transmission planning</vt:lpstr>
      <vt:lpstr>What Will the Transmission System Look Like in the Future?</vt:lpstr>
      <vt:lpstr>Future Transmission Planning Considerations</vt:lpstr>
      <vt:lpstr>PowerPoint Presentation</vt:lpstr>
      <vt:lpstr>Appendix</vt:lpstr>
      <vt:lpstr>2019 NESCOE Economic Study of Potential Interconnections for Offshore Wind Considered in economic studies for NESCOE and Anbaric</vt:lpstr>
      <vt:lpstr>Western MA Distributed Energy Resource (DER) Cluster Case Study</vt:lpstr>
      <vt:lpstr>The ISO Interconnection Queue: Looking Back to 2015 Natural gas was the primary fuel, and the total queue was half of 2020</vt:lpstr>
    </vt:vector>
  </TitlesOfParts>
  <Company>ISO New England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mnuara</dc:creator>
  <cp:lastModifiedBy>Epsen, Kate</cp:lastModifiedBy>
  <cp:revision>1306</cp:revision>
  <cp:lastPrinted>2021-01-26T18:40:27Z</cp:lastPrinted>
  <dcterms:created xsi:type="dcterms:W3CDTF">2015-07-02T14:15:34Z</dcterms:created>
  <dcterms:modified xsi:type="dcterms:W3CDTF">2021-01-31T22:42:14Z</dcterms:modified>
</cp:coreProperties>
</file>