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bookmarkIdSeed="2">
  <p:sldMasterIdLst>
    <p:sldMasterId id="2147483663" r:id="rId4"/>
  </p:sldMasterIdLst>
  <p:notesMasterIdLst>
    <p:notesMasterId r:id="rId29"/>
  </p:notesMasterIdLst>
  <p:handoutMasterIdLst>
    <p:handoutMasterId r:id="rId30"/>
  </p:handoutMasterIdLst>
  <p:sldIdLst>
    <p:sldId id="429" r:id="rId5"/>
    <p:sldId id="680" r:id="rId6"/>
    <p:sldId id="703" r:id="rId7"/>
    <p:sldId id="729" r:id="rId8"/>
    <p:sldId id="728" r:id="rId9"/>
    <p:sldId id="705" r:id="rId10"/>
    <p:sldId id="702" r:id="rId11"/>
    <p:sldId id="709" r:id="rId12"/>
    <p:sldId id="707" r:id="rId13"/>
    <p:sldId id="722" r:id="rId14"/>
    <p:sldId id="721" r:id="rId15"/>
    <p:sldId id="719" r:id="rId16"/>
    <p:sldId id="724" r:id="rId17"/>
    <p:sldId id="726" r:id="rId18"/>
    <p:sldId id="715" r:id="rId19"/>
    <p:sldId id="714" r:id="rId20"/>
    <p:sldId id="716" r:id="rId21"/>
    <p:sldId id="713" r:id="rId22"/>
    <p:sldId id="712" r:id="rId23"/>
    <p:sldId id="711" r:id="rId24"/>
    <p:sldId id="710" r:id="rId25"/>
    <p:sldId id="720" r:id="rId26"/>
    <p:sldId id="718" r:id="rId27"/>
    <p:sldId id="717" r:id="rId28"/>
  </p:sldIdLst>
  <p:sldSz cx="9144000" cy="6858000" type="screen4x3"/>
  <p:notesSz cx="9296400" cy="7010400"/>
  <p:defaultTextStyle>
    <a:defPPr>
      <a:defRPr lang="en-US"/>
    </a:defPPr>
    <a:lvl1pPr algn="l" rtl="0" fontAlgn="base">
      <a:spcBef>
        <a:spcPct val="0"/>
      </a:spcBef>
      <a:spcAft>
        <a:spcPct val="0"/>
      </a:spcAft>
      <a:defRPr sz="2000" kern="1200">
        <a:solidFill>
          <a:schemeClr val="tx1"/>
        </a:solidFill>
        <a:latin typeface="Times New Roman" pitchFamily="18" charset="0"/>
        <a:ea typeface="+mn-ea"/>
        <a:cs typeface="+mn-cs"/>
      </a:defRPr>
    </a:lvl1pPr>
    <a:lvl2pPr marL="457200" algn="l" rtl="0" fontAlgn="base">
      <a:spcBef>
        <a:spcPct val="0"/>
      </a:spcBef>
      <a:spcAft>
        <a:spcPct val="0"/>
      </a:spcAft>
      <a:defRPr sz="2000" kern="1200">
        <a:solidFill>
          <a:schemeClr val="tx1"/>
        </a:solidFill>
        <a:latin typeface="Times New Roman" pitchFamily="18" charset="0"/>
        <a:ea typeface="+mn-ea"/>
        <a:cs typeface="+mn-cs"/>
      </a:defRPr>
    </a:lvl2pPr>
    <a:lvl3pPr marL="914400" algn="l" rtl="0" fontAlgn="base">
      <a:spcBef>
        <a:spcPct val="0"/>
      </a:spcBef>
      <a:spcAft>
        <a:spcPct val="0"/>
      </a:spcAft>
      <a:defRPr sz="2000" kern="1200">
        <a:solidFill>
          <a:schemeClr val="tx1"/>
        </a:solidFill>
        <a:latin typeface="Times New Roman" pitchFamily="18" charset="0"/>
        <a:ea typeface="+mn-ea"/>
        <a:cs typeface="+mn-cs"/>
      </a:defRPr>
    </a:lvl3pPr>
    <a:lvl4pPr marL="1371600" algn="l" rtl="0" fontAlgn="base">
      <a:spcBef>
        <a:spcPct val="0"/>
      </a:spcBef>
      <a:spcAft>
        <a:spcPct val="0"/>
      </a:spcAft>
      <a:defRPr sz="2000" kern="1200">
        <a:solidFill>
          <a:schemeClr val="tx1"/>
        </a:solidFill>
        <a:latin typeface="Times New Roman" pitchFamily="18" charset="0"/>
        <a:ea typeface="+mn-ea"/>
        <a:cs typeface="+mn-cs"/>
      </a:defRPr>
    </a:lvl4pPr>
    <a:lvl5pPr marL="1828800" algn="l" rtl="0" fontAlgn="base">
      <a:spcBef>
        <a:spcPct val="0"/>
      </a:spcBef>
      <a:spcAft>
        <a:spcPct val="0"/>
      </a:spcAft>
      <a:defRPr sz="2000" kern="1200">
        <a:solidFill>
          <a:schemeClr val="tx1"/>
        </a:solidFill>
        <a:latin typeface="Times New Roman" pitchFamily="18" charset="0"/>
        <a:ea typeface="+mn-ea"/>
        <a:cs typeface="+mn-cs"/>
      </a:defRPr>
    </a:lvl5pPr>
    <a:lvl6pPr marL="2286000" algn="l" defTabSz="914400" rtl="0" eaLnBrk="1" latinLnBrk="0" hangingPunct="1">
      <a:defRPr sz="2000" kern="1200">
        <a:solidFill>
          <a:schemeClr val="tx1"/>
        </a:solidFill>
        <a:latin typeface="Times New Roman" pitchFamily="18" charset="0"/>
        <a:ea typeface="+mn-ea"/>
        <a:cs typeface="+mn-cs"/>
      </a:defRPr>
    </a:lvl6pPr>
    <a:lvl7pPr marL="2743200" algn="l" defTabSz="914400" rtl="0" eaLnBrk="1" latinLnBrk="0" hangingPunct="1">
      <a:defRPr sz="2000" kern="1200">
        <a:solidFill>
          <a:schemeClr val="tx1"/>
        </a:solidFill>
        <a:latin typeface="Times New Roman" pitchFamily="18" charset="0"/>
        <a:ea typeface="+mn-ea"/>
        <a:cs typeface="+mn-cs"/>
      </a:defRPr>
    </a:lvl7pPr>
    <a:lvl8pPr marL="3200400" algn="l" defTabSz="914400" rtl="0" eaLnBrk="1" latinLnBrk="0" hangingPunct="1">
      <a:defRPr sz="2000" kern="1200">
        <a:solidFill>
          <a:schemeClr val="tx1"/>
        </a:solidFill>
        <a:latin typeface="Times New Roman" pitchFamily="18" charset="0"/>
        <a:ea typeface="+mn-ea"/>
        <a:cs typeface="+mn-cs"/>
      </a:defRPr>
    </a:lvl8pPr>
    <a:lvl9pPr marL="3657600" algn="l" defTabSz="914400" rtl="0" eaLnBrk="1" latinLnBrk="0" hangingPunct="1">
      <a:defRPr sz="2000" kern="1200">
        <a:solidFill>
          <a:schemeClr val="tx1"/>
        </a:solidFill>
        <a:latin typeface="Times New Roman" pitchFamily="18" charset="0"/>
        <a:ea typeface="+mn-ea"/>
        <a:cs typeface="+mn-cs"/>
      </a:defRPr>
    </a:lvl9pPr>
  </p:defaultTextStyle>
  <p:extLst>
    <p:ext uri="{521415D9-36F7-43E2-AB2F-B90AF26B5E84}">
      <p14:sectionLst xmlns:p14="http://schemas.microsoft.com/office/powerpoint/2010/main">
        <p14:section name="Default Section" id="{5E3A8B97-F572-F44E-8434-91B853AAFD9C}">
          <p14:sldIdLst>
            <p14:sldId id="429"/>
            <p14:sldId id="680"/>
            <p14:sldId id="703"/>
            <p14:sldId id="729"/>
            <p14:sldId id="728"/>
            <p14:sldId id="705"/>
            <p14:sldId id="702"/>
            <p14:sldId id="709"/>
            <p14:sldId id="707"/>
            <p14:sldId id="722"/>
            <p14:sldId id="721"/>
            <p14:sldId id="719"/>
            <p14:sldId id="724"/>
            <p14:sldId id="726"/>
            <p14:sldId id="715"/>
            <p14:sldId id="714"/>
            <p14:sldId id="716"/>
            <p14:sldId id="713"/>
            <p14:sldId id="712"/>
            <p14:sldId id="711"/>
            <p14:sldId id="710"/>
            <p14:sldId id="720"/>
            <p14:sldId id="718"/>
            <p14:sldId id="717"/>
          </p14:sldIdLst>
        </p14:section>
        <p14:section name="Untitled Section" id="{69BEEF4A-5BE3-7745-A51E-03F26E62B208}">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208">
          <p15:clr>
            <a:srgbClr val="A4A3A4"/>
          </p15:clr>
        </p15:guide>
        <p15:guide id="2" pos="2929">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4" frameSlides="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F57B01"/>
    <a:srgbClr val="E5F604"/>
    <a:srgbClr val="C25255"/>
    <a:srgbClr val="FFFF3A"/>
    <a:srgbClr val="9BAC00"/>
    <a:srgbClr val="72BAC7"/>
    <a:srgbClr val="000000"/>
    <a:srgbClr val="FFFF00"/>
    <a:srgbClr val="0064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6708" autoAdjust="0"/>
    <p:restoredTop sz="95570" autoAdjust="0"/>
  </p:normalViewPr>
  <p:slideViewPr>
    <p:cSldViewPr>
      <p:cViewPr varScale="1">
        <p:scale>
          <a:sx n="60" d="100"/>
          <a:sy n="60" d="100"/>
        </p:scale>
        <p:origin x="2036" y="48"/>
      </p:cViewPr>
      <p:guideLst>
        <p:guide orient="horz" pos="2160"/>
        <p:guide pos="2880"/>
      </p:guideLst>
    </p:cSldViewPr>
  </p:slideViewPr>
  <p:outlineViewPr>
    <p:cViewPr>
      <p:scale>
        <a:sx n="33" d="100"/>
        <a:sy n="33" d="100"/>
      </p:scale>
      <p:origin x="144" y="0"/>
    </p:cViewPr>
  </p:outlineViewPr>
  <p:notesTextViewPr>
    <p:cViewPr>
      <p:scale>
        <a:sx n="100" d="100"/>
        <a:sy n="100" d="100"/>
      </p:scale>
      <p:origin x="0" y="0"/>
    </p:cViewPr>
  </p:notesTextViewPr>
  <p:sorterViewPr>
    <p:cViewPr>
      <p:scale>
        <a:sx n="93" d="100"/>
        <a:sy n="93" d="100"/>
      </p:scale>
      <p:origin x="0" y="1336"/>
    </p:cViewPr>
  </p:sorterViewPr>
  <p:notesViewPr>
    <p:cSldViewPr>
      <p:cViewPr varScale="1">
        <p:scale>
          <a:sx n="77" d="100"/>
          <a:sy n="77" d="100"/>
        </p:scale>
        <p:origin x="-1320" y="-90"/>
      </p:cViewPr>
      <p:guideLst>
        <p:guide orient="horz" pos="2208"/>
        <p:guide pos="2929"/>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530" name="Rectangle 2"/>
          <p:cNvSpPr>
            <a:spLocks noGrp="1" noChangeArrowheads="1"/>
          </p:cNvSpPr>
          <p:nvPr>
            <p:ph type="hdr" sz="quarter"/>
          </p:nvPr>
        </p:nvSpPr>
        <p:spPr bwMode="auto">
          <a:xfrm>
            <a:off x="0" y="0"/>
            <a:ext cx="4027488" cy="352425"/>
          </a:xfrm>
          <a:prstGeom prst="rect">
            <a:avLst/>
          </a:prstGeom>
          <a:noFill/>
          <a:ln w="9525">
            <a:noFill/>
            <a:miter lim="800000"/>
            <a:headEnd/>
            <a:tailEnd/>
          </a:ln>
          <a:effectLst/>
        </p:spPr>
        <p:txBody>
          <a:bodyPr vert="horz" wrap="square" lIns="91463" tIns="45732" rIns="91463" bIns="45732" numCol="1" anchor="t" anchorCtr="0" compatLnSpc="1">
            <a:prstTxWarp prst="textNoShape">
              <a:avLst/>
            </a:prstTxWarp>
          </a:bodyPr>
          <a:lstStyle>
            <a:lvl1pPr>
              <a:spcBef>
                <a:spcPct val="20000"/>
              </a:spcBef>
              <a:defRPr sz="1200"/>
            </a:lvl1pPr>
          </a:lstStyle>
          <a:p>
            <a:pPr>
              <a:defRPr/>
            </a:pPr>
            <a:endParaRPr lang="en-US"/>
          </a:p>
        </p:txBody>
      </p:sp>
      <p:sp>
        <p:nvSpPr>
          <p:cNvPr id="22531" name="Rectangle 3"/>
          <p:cNvSpPr>
            <a:spLocks noGrp="1" noChangeArrowheads="1"/>
          </p:cNvSpPr>
          <p:nvPr>
            <p:ph type="dt" sz="quarter" idx="1"/>
          </p:nvPr>
        </p:nvSpPr>
        <p:spPr bwMode="auto">
          <a:xfrm>
            <a:off x="5268913" y="0"/>
            <a:ext cx="4027487" cy="352425"/>
          </a:xfrm>
          <a:prstGeom prst="rect">
            <a:avLst/>
          </a:prstGeom>
          <a:noFill/>
          <a:ln w="9525">
            <a:noFill/>
            <a:miter lim="800000"/>
            <a:headEnd/>
            <a:tailEnd/>
          </a:ln>
          <a:effectLst/>
        </p:spPr>
        <p:txBody>
          <a:bodyPr vert="horz" wrap="square" lIns="91463" tIns="45732" rIns="91463" bIns="45732" numCol="1" anchor="t" anchorCtr="0" compatLnSpc="1">
            <a:prstTxWarp prst="textNoShape">
              <a:avLst/>
            </a:prstTxWarp>
          </a:bodyPr>
          <a:lstStyle>
            <a:lvl1pPr algn="r">
              <a:spcBef>
                <a:spcPct val="20000"/>
              </a:spcBef>
              <a:defRPr sz="1200"/>
            </a:lvl1pPr>
          </a:lstStyle>
          <a:p>
            <a:pPr>
              <a:defRPr/>
            </a:pPr>
            <a:endParaRPr lang="en-US"/>
          </a:p>
        </p:txBody>
      </p:sp>
      <p:sp>
        <p:nvSpPr>
          <p:cNvPr id="22532" name="Rectangle 4"/>
          <p:cNvSpPr>
            <a:spLocks noGrp="1" noChangeArrowheads="1"/>
          </p:cNvSpPr>
          <p:nvPr>
            <p:ph type="ftr" sz="quarter" idx="2"/>
          </p:nvPr>
        </p:nvSpPr>
        <p:spPr bwMode="auto">
          <a:xfrm>
            <a:off x="0" y="6657975"/>
            <a:ext cx="4027488" cy="352425"/>
          </a:xfrm>
          <a:prstGeom prst="rect">
            <a:avLst/>
          </a:prstGeom>
          <a:noFill/>
          <a:ln w="9525">
            <a:noFill/>
            <a:miter lim="800000"/>
            <a:headEnd/>
            <a:tailEnd/>
          </a:ln>
          <a:effectLst/>
        </p:spPr>
        <p:txBody>
          <a:bodyPr vert="horz" wrap="square" lIns="91463" tIns="45732" rIns="91463" bIns="45732" numCol="1" anchor="b" anchorCtr="0" compatLnSpc="1">
            <a:prstTxWarp prst="textNoShape">
              <a:avLst/>
            </a:prstTxWarp>
          </a:bodyPr>
          <a:lstStyle>
            <a:lvl1pPr>
              <a:spcBef>
                <a:spcPct val="20000"/>
              </a:spcBef>
              <a:defRPr sz="1200"/>
            </a:lvl1pPr>
          </a:lstStyle>
          <a:p>
            <a:pPr>
              <a:defRPr/>
            </a:pPr>
            <a:endParaRPr lang="en-US"/>
          </a:p>
        </p:txBody>
      </p:sp>
      <p:sp>
        <p:nvSpPr>
          <p:cNvPr id="22533" name="Rectangle 5"/>
          <p:cNvSpPr>
            <a:spLocks noGrp="1" noChangeArrowheads="1"/>
          </p:cNvSpPr>
          <p:nvPr>
            <p:ph type="sldNum" sz="quarter" idx="3"/>
          </p:nvPr>
        </p:nvSpPr>
        <p:spPr bwMode="auto">
          <a:xfrm>
            <a:off x="5268913" y="6657975"/>
            <a:ext cx="4027487" cy="352425"/>
          </a:xfrm>
          <a:prstGeom prst="rect">
            <a:avLst/>
          </a:prstGeom>
          <a:noFill/>
          <a:ln w="9525">
            <a:noFill/>
            <a:miter lim="800000"/>
            <a:headEnd/>
            <a:tailEnd/>
          </a:ln>
          <a:effectLst/>
        </p:spPr>
        <p:txBody>
          <a:bodyPr vert="horz" wrap="square" lIns="91463" tIns="45732" rIns="91463" bIns="45732" numCol="1" anchor="b" anchorCtr="0" compatLnSpc="1">
            <a:prstTxWarp prst="textNoShape">
              <a:avLst/>
            </a:prstTxWarp>
          </a:bodyPr>
          <a:lstStyle>
            <a:lvl1pPr algn="r">
              <a:spcBef>
                <a:spcPct val="20000"/>
              </a:spcBef>
              <a:defRPr sz="1200"/>
            </a:lvl1pPr>
          </a:lstStyle>
          <a:p>
            <a:pPr>
              <a:defRPr/>
            </a:pPr>
            <a:fld id="{A077D12E-C8C1-49CC-B6AE-41CBF9D1CDF1}" type="slidenum">
              <a:rPr lang="en-US"/>
              <a:pPr>
                <a:defRPr/>
              </a:pPr>
              <a:t>‹#›</a:t>
            </a:fld>
            <a:endParaRPr lang="en-US"/>
          </a:p>
        </p:txBody>
      </p:sp>
    </p:spTree>
    <p:extLst>
      <p:ext uri="{BB962C8B-B14F-4D97-AF65-F5344CB8AC3E}">
        <p14:creationId xmlns:p14="http://schemas.microsoft.com/office/powerpoint/2010/main" val="150702849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578" name="Rectangle 2"/>
          <p:cNvSpPr>
            <a:spLocks noGrp="1" noChangeArrowheads="1"/>
          </p:cNvSpPr>
          <p:nvPr>
            <p:ph type="hdr" sz="quarter"/>
          </p:nvPr>
        </p:nvSpPr>
        <p:spPr bwMode="auto">
          <a:xfrm>
            <a:off x="0" y="0"/>
            <a:ext cx="4027488" cy="352425"/>
          </a:xfrm>
          <a:prstGeom prst="rect">
            <a:avLst/>
          </a:prstGeom>
          <a:noFill/>
          <a:ln w="9525">
            <a:noFill/>
            <a:miter lim="800000"/>
            <a:headEnd/>
            <a:tailEnd/>
          </a:ln>
          <a:effectLst/>
        </p:spPr>
        <p:txBody>
          <a:bodyPr vert="horz" wrap="square" lIns="91468" tIns="45734" rIns="91468" bIns="45734" numCol="1" anchor="t" anchorCtr="0" compatLnSpc="1">
            <a:prstTxWarp prst="textNoShape">
              <a:avLst/>
            </a:prstTxWarp>
          </a:bodyPr>
          <a:lstStyle>
            <a:lvl1pPr>
              <a:spcBef>
                <a:spcPct val="20000"/>
              </a:spcBef>
              <a:defRPr sz="1200"/>
            </a:lvl1pPr>
          </a:lstStyle>
          <a:p>
            <a:pPr>
              <a:defRPr/>
            </a:pPr>
            <a:endParaRPr lang="en-US"/>
          </a:p>
        </p:txBody>
      </p:sp>
      <p:sp>
        <p:nvSpPr>
          <p:cNvPr id="24579" name="Rectangle 3"/>
          <p:cNvSpPr>
            <a:spLocks noGrp="1" noChangeArrowheads="1"/>
          </p:cNvSpPr>
          <p:nvPr>
            <p:ph type="dt" idx="1"/>
          </p:nvPr>
        </p:nvSpPr>
        <p:spPr bwMode="auto">
          <a:xfrm>
            <a:off x="5268913" y="0"/>
            <a:ext cx="4027487" cy="352425"/>
          </a:xfrm>
          <a:prstGeom prst="rect">
            <a:avLst/>
          </a:prstGeom>
          <a:noFill/>
          <a:ln w="9525">
            <a:noFill/>
            <a:miter lim="800000"/>
            <a:headEnd/>
            <a:tailEnd/>
          </a:ln>
          <a:effectLst/>
        </p:spPr>
        <p:txBody>
          <a:bodyPr vert="horz" wrap="square" lIns="91468" tIns="45734" rIns="91468" bIns="45734" numCol="1" anchor="t" anchorCtr="0" compatLnSpc="1">
            <a:prstTxWarp prst="textNoShape">
              <a:avLst/>
            </a:prstTxWarp>
          </a:bodyPr>
          <a:lstStyle>
            <a:lvl1pPr algn="r">
              <a:spcBef>
                <a:spcPct val="20000"/>
              </a:spcBef>
              <a:defRPr sz="1200"/>
            </a:lvl1pPr>
          </a:lstStyle>
          <a:p>
            <a:pPr>
              <a:defRPr/>
            </a:pPr>
            <a:endParaRPr lang="en-US"/>
          </a:p>
        </p:txBody>
      </p:sp>
      <p:sp>
        <p:nvSpPr>
          <p:cNvPr id="16388" name="Rectangle 4"/>
          <p:cNvSpPr>
            <a:spLocks noGrp="1" noRot="1" noChangeAspect="1" noChangeArrowheads="1" noTextEdit="1"/>
          </p:cNvSpPr>
          <p:nvPr>
            <p:ph type="sldImg" idx="2"/>
          </p:nvPr>
        </p:nvSpPr>
        <p:spPr bwMode="auto">
          <a:xfrm>
            <a:off x="2901950" y="525463"/>
            <a:ext cx="3503613" cy="2627312"/>
          </a:xfrm>
          <a:prstGeom prst="rect">
            <a:avLst/>
          </a:prstGeom>
          <a:noFill/>
          <a:ln w="9525">
            <a:solidFill>
              <a:srgbClr val="000000"/>
            </a:solidFill>
            <a:miter lim="800000"/>
            <a:headEnd/>
            <a:tailEnd/>
          </a:ln>
        </p:spPr>
      </p:sp>
      <p:sp>
        <p:nvSpPr>
          <p:cNvPr id="24581" name="Rectangle 5"/>
          <p:cNvSpPr>
            <a:spLocks noGrp="1" noChangeArrowheads="1"/>
          </p:cNvSpPr>
          <p:nvPr>
            <p:ph type="body" sz="quarter" idx="3"/>
          </p:nvPr>
        </p:nvSpPr>
        <p:spPr bwMode="auto">
          <a:xfrm>
            <a:off x="1238250" y="3330575"/>
            <a:ext cx="6819900" cy="3154363"/>
          </a:xfrm>
          <a:prstGeom prst="rect">
            <a:avLst/>
          </a:prstGeom>
          <a:noFill/>
          <a:ln w="9525">
            <a:noFill/>
            <a:miter lim="800000"/>
            <a:headEnd/>
            <a:tailEnd/>
          </a:ln>
          <a:effectLst/>
        </p:spPr>
        <p:txBody>
          <a:bodyPr vert="horz" wrap="square" lIns="91468" tIns="45734" rIns="91468" bIns="45734"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4582" name="Rectangle 6"/>
          <p:cNvSpPr>
            <a:spLocks noGrp="1" noChangeArrowheads="1"/>
          </p:cNvSpPr>
          <p:nvPr>
            <p:ph type="ftr" sz="quarter" idx="4"/>
          </p:nvPr>
        </p:nvSpPr>
        <p:spPr bwMode="auto">
          <a:xfrm>
            <a:off x="0" y="6657975"/>
            <a:ext cx="4027488" cy="352425"/>
          </a:xfrm>
          <a:prstGeom prst="rect">
            <a:avLst/>
          </a:prstGeom>
          <a:noFill/>
          <a:ln w="9525">
            <a:noFill/>
            <a:miter lim="800000"/>
            <a:headEnd/>
            <a:tailEnd/>
          </a:ln>
          <a:effectLst/>
        </p:spPr>
        <p:txBody>
          <a:bodyPr vert="horz" wrap="square" lIns="91468" tIns="45734" rIns="91468" bIns="45734" numCol="1" anchor="b" anchorCtr="0" compatLnSpc="1">
            <a:prstTxWarp prst="textNoShape">
              <a:avLst/>
            </a:prstTxWarp>
          </a:bodyPr>
          <a:lstStyle>
            <a:lvl1pPr>
              <a:spcBef>
                <a:spcPct val="20000"/>
              </a:spcBef>
              <a:defRPr sz="1200"/>
            </a:lvl1pPr>
          </a:lstStyle>
          <a:p>
            <a:pPr>
              <a:defRPr/>
            </a:pPr>
            <a:endParaRPr lang="en-US"/>
          </a:p>
        </p:txBody>
      </p:sp>
      <p:sp>
        <p:nvSpPr>
          <p:cNvPr id="24583" name="Rectangle 7"/>
          <p:cNvSpPr>
            <a:spLocks noGrp="1" noChangeArrowheads="1"/>
          </p:cNvSpPr>
          <p:nvPr>
            <p:ph type="sldNum" sz="quarter" idx="5"/>
          </p:nvPr>
        </p:nvSpPr>
        <p:spPr bwMode="auto">
          <a:xfrm>
            <a:off x="5268913" y="6657975"/>
            <a:ext cx="4027487" cy="352425"/>
          </a:xfrm>
          <a:prstGeom prst="rect">
            <a:avLst/>
          </a:prstGeom>
          <a:noFill/>
          <a:ln w="9525">
            <a:noFill/>
            <a:miter lim="800000"/>
            <a:headEnd/>
            <a:tailEnd/>
          </a:ln>
          <a:effectLst/>
        </p:spPr>
        <p:txBody>
          <a:bodyPr vert="horz" wrap="square" lIns="91468" tIns="45734" rIns="91468" bIns="45734" numCol="1" anchor="b" anchorCtr="0" compatLnSpc="1">
            <a:prstTxWarp prst="textNoShape">
              <a:avLst/>
            </a:prstTxWarp>
          </a:bodyPr>
          <a:lstStyle>
            <a:lvl1pPr algn="r">
              <a:spcBef>
                <a:spcPct val="20000"/>
              </a:spcBef>
              <a:defRPr sz="1200"/>
            </a:lvl1pPr>
          </a:lstStyle>
          <a:p>
            <a:pPr>
              <a:defRPr/>
            </a:pPr>
            <a:fld id="{8A082659-DC0D-4C79-AFD3-4C4150213A5B}" type="slidenum">
              <a:rPr lang="en-US"/>
              <a:pPr>
                <a:defRPr/>
              </a:pPr>
              <a:t>‹#›</a:t>
            </a:fld>
            <a:endParaRPr lang="en-US"/>
          </a:p>
        </p:txBody>
      </p:sp>
    </p:spTree>
    <p:extLst>
      <p:ext uri="{BB962C8B-B14F-4D97-AF65-F5344CB8AC3E}">
        <p14:creationId xmlns:p14="http://schemas.microsoft.com/office/powerpoint/2010/main" val="159021923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7"/>
          <p:cNvSpPr>
            <a:spLocks noGrp="1" noChangeArrowheads="1"/>
          </p:cNvSpPr>
          <p:nvPr>
            <p:ph type="sldNum" sz="quarter" idx="5"/>
          </p:nvPr>
        </p:nvSpPr>
        <p:spPr>
          <a:noFill/>
        </p:spPr>
        <p:txBody>
          <a:bodyPr/>
          <a:lstStyle/>
          <a:p>
            <a:fld id="{D95C43E6-4F91-423E-B481-5E43CDF70C6C}" type="slidenum">
              <a:rPr lang="en-US" smtClean="0"/>
              <a:pPr/>
              <a:t>1</a:t>
            </a:fld>
            <a:endParaRPr lang="en-US"/>
          </a:p>
        </p:txBody>
      </p:sp>
      <p:sp>
        <p:nvSpPr>
          <p:cNvPr id="19458" name="Rectangle 2"/>
          <p:cNvSpPr>
            <a:spLocks noGrp="1" noRot="1" noChangeAspect="1" noChangeArrowheads="1" noTextEdit="1"/>
          </p:cNvSpPr>
          <p:nvPr>
            <p:ph type="sldImg"/>
          </p:nvPr>
        </p:nvSpPr>
        <p:spPr>
          <a:xfrm>
            <a:off x="2897188" y="525463"/>
            <a:ext cx="3506787" cy="2630487"/>
          </a:xfrm>
          <a:ln/>
        </p:spPr>
      </p:sp>
      <p:sp>
        <p:nvSpPr>
          <p:cNvPr id="19459" name="Rectangle 3"/>
          <p:cNvSpPr>
            <a:spLocks noGrp="1" noChangeArrowheads="1"/>
          </p:cNvSpPr>
          <p:nvPr>
            <p:ph type="body" idx="1"/>
          </p:nvPr>
        </p:nvSpPr>
        <p:spPr>
          <a:xfrm>
            <a:off x="1239838" y="3332163"/>
            <a:ext cx="6816725" cy="3152775"/>
          </a:xfrm>
          <a:noFill/>
          <a:ln/>
        </p:spPr>
        <p:txBody>
          <a:bodyPr/>
          <a:lstStyle/>
          <a:p>
            <a:pPr eaLnBrk="1" hangingPunct="1"/>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8A082659-DC0D-4C79-AFD3-4C4150213A5B}" type="slidenum">
              <a:rPr lang="en-US" smtClean="0"/>
              <a:pPr>
                <a:defRPr/>
              </a:pPr>
              <a:t>3</a:t>
            </a:fld>
            <a:endParaRPr lang="en-US"/>
          </a:p>
        </p:txBody>
      </p:sp>
    </p:spTree>
    <p:extLst>
      <p:ext uri="{BB962C8B-B14F-4D97-AF65-F5344CB8AC3E}">
        <p14:creationId xmlns:p14="http://schemas.microsoft.com/office/powerpoint/2010/main" val="316693235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8"/>
          <p:cNvSpPr>
            <a:spLocks noChangeArrowheads="1"/>
          </p:cNvSpPr>
          <p:nvPr userDrawn="1"/>
        </p:nvSpPr>
        <p:spPr bwMode="auto">
          <a:xfrm>
            <a:off x="0" y="152400"/>
            <a:ext cx="9144000" cy="76200"/>
          </a:xfrm>
          <a:prstGeom prst="rect">
            <a:avLst/>
          </a:prstGeom>
          <a:solidFill>
            <a:srgbClr val="9BAC00"/>
          </a:solidFill>
          <a:ln w="12700" cap="sq">
            <a:solidFill>
              <a:schemeClr val="tx1"/>
            </a:solidFill>
            <a:miter lim="800000"/>
            <a:headEnd type="none" w="sm" len="sm"/>
            <a:tailEnd type="none" w="sm" len="sm"/>
          </a:ln>
          <a:effectLst/>
        </p:spPr>
        <p:txBody>
          <a:bodyPr wrap="none" anchor="ctr"/>
          <a:lstStyle/>
          <a:p>
            <a:pPr>
              <a:defRPr/>
            </a:pPr>
            <a:endParaRPr lang="en-US"/>
          </a:p>
        </p:txBody>
      </p:sp>
      <p:sp>
        <p:nvSpPr>
          <p:cNvPr id="5" name="Rectangle 12"/>
          <p:cNvSpPr>
            <a:spLocks noChangeArrowheads="1"/>
          </p:cNvSpPr>
          <p:nvPr userDrawn="1"/>
        </p:nvSpPr>
        <p:spPr bwMode="auto">
          <a:xfrm>
            <a:off x="0" y="6705600"/>
            <a:ext cx="9144000" cy="152400"/>
          </a:xfrm>
          <a:prstGeom prst="rect">
            <a:avLst/>
          </a:prstGeom>
          <a:solidFill>
            <a:srgbClr val="9BAC00"/>
          </a:solidFill>
          <a:ln w="12700" cap="sq">
            <a:solidFill>
              <a:schemeClr val="tx1"/>
            </a:solidFill>
            <a:miter lim="800000"/>
            <a:headEnd type="none" w="sm" len="sm"/>
            <a:tailEnd type="none" w="sm" len="sm"/>
          </a:ln>
          <a:effectLst/>
        </p:spPr>
        <p:txBody>
          <a:bodyPr wrap="none" anchor="ctr"/>
          <a:lstStyle/>
          <a:p>
            <a:pPr>
              <a:defRPr/>
            </a:pPr>
            <a:endParaRPr lang="en-US"/>
          </a:p>
        </p:txBody>
      </p:sp>
      <p:sp>
        <p:nvSpPr>
          <p:cNvPr id="6" name="Rectangle 14"/>
          <p:cNvSpPr>
            <a:spLocks noChangeArrowheads="1"/>
          </p:cNvSpPr>
          <p:nvPr userDrawn="1"/>
        </p:nvSpPr>
        <p:spPr bwMode="auto">
          <a:xfrm>
            <a:off x="0" y="0"/>
            <a:ext cx="9144000" cy="152400"/>
          </a:xfrm>
          <a:prstGeom prst="rect">
            <a:avLst/>
          </a:prstGeom>
          <a:solidFill>
            <a:srgbClr val="72BAC7"/>
          </a:solidFill>
          <a:ln w="12700" cap="sq">
            <a:solidFill>
              <a:schemeClr val="tx1"/>
            </a:solidFill>
            <a:miter lim="800000"/>
            <a:headEnd type="none" w="sm" len="sm"/>
            <a:tailEnd type="none" w="sm" len="sm"/>
          </a:ln>
          <a:effectLst/>
        </p:spPr>
        <p:txBody>
          <a:bodyPr wrap="none" anchor="ctr"/>
          <a:lstStyle/>
          <a:p>
            <a:pPr>
              <a:defRPr/>
            </a:pPr>
            <a:endParaRPr lang="en-US"/>
          </a:p>
        </p:txBody>
      </p:sp>
      <p:sp>
        <p:nvSpPr>
          <p:cNvPr id="7" name="Text Box 16"/>
          <p:cNvSpPr txBox="1">
            <a:spLocks noChangeArrowheads="1"/>
          </p:cNvSpPr>
          <p:nvPr userDrawn="1"/>
        </p:nvSpPr>
        <p:spPr bwMode="auto">
          <a:xfrm>
            <a:off x="6553200" y="685800"/>
            <a:ext cx="762000" cy="396875"/>
          </a:xfrm>
          <a:prstGeom prst="rect">
            <a:avLst/>
          </a:prstGeom>
          <a:noFill/>
          <a:ln w="12700" cap="sq">
            <a:noFill/>
            <a:miter lim="800000"/>
            <a:headEnd type="none" w="sm" len="sm"/>
            <a:tailEnd type="none" w="sm" len="sm"/>
          </a:ln>
          <a:effectLst/>
        </p:spPr>
        <p:txBody>
          <a:bodyPr>
            <a:spAutoFit/>
          </a:bodyPr>
          <a:lstStyle/>
          <a:p>
            <a:pPr>
              <a:spcBef>
                <a:spcPct val="50000"/>
              </a:spcBef>
              <a:defRPr/>
            </a:pPr>
            <a:endParaRPr lang="en-US"/>
          </a:p>
        </p:txBody>
      </p:sp>
      <p:pic>
        <p:nvPicPr>
          <p:cNvPr id="8" name="Picture 18"/>
          <p:cNvPicPr>
            <a:picLocks noChangeAspect="1" noChangeArrowheads="1"/>
          </p:cNvPicPr>
          <p:nvPr userDrawn="1"/>
        </p:nvPicPr>
        <p:blipFill>
          <a:blip r:embed="rId2" cstate="print"/>
          <a:srcRect/>
          <a:stretch>
            <a:fillRect/>
          </a:stretch>
        </p:blipFill>
        <p:spPr bwMode="auto">
          <a:xfrm>
            <a:off x="7772400" y="5562600"/>
            <a:ext cx="1371600" cy="1117600"/>
          </a:xfrm>
          <a:prstGeom prst="rect">
            <a:avLst/>
          </a:prstGeom>
          <a:noFill/>
          <a:ln w="12700" cap="sq">
            <a:noFill/>
            <a:miter lim="800000"/>
            <a:headEnd type="none" w="sm" len="sm"/>
            <a:tailEnd type="none" w="sm" len="sm"/>
          </a:ln>
        </p:spPr>
      </p:pic>
      <p:sp>
        <p:nvSpPr>
          <p:cNvPr id="121859" name="Rectangle 3"/>
          <p:cNvSpPr>
            <a:spLocks noGrp="1" noChangeArrowheads="1"/>
          </p:cNvSpPr>
          <p:nvPr>
            <p:ph type="ctrTitle"/>
          </p:nvPr>
        </p:nvSpPr>
        <p:spPr>
          <a:xfrm>
            <a:off x="685800" y="2286000"/>
            <a:ext cx="7772400" cy="1143000"/>
          </a:xfrm>
        </p:spPr>
        <p:txBody>
          <a:bodyPr/>
          <a:lstStyle>
            <a:lvl1pPr>
              <a:defRPr/>
            </a:lvl1pPr>
          </a:lstStyle>
          <a:p>
            <a:r>
              <a:rPr lang="en-US"/>
              <a:t>Click to edit Master title style</a:t>
            </a:r>
          </a:p>
        </p:txBody>
      </p:sp>
      <p:sp>
        <p:nvSpPr>
          <p:cNvPr id="121860" name="Rectangle 4"/>
          <p:cNvSpPr>
            <a:spLocks noGrp="1" noChangeArrowheads="1"/>
          </p:cNvSpPr>
          <p:nvPr>
            <p:ph type="subTitle" idx="1"/>
          </p:nvPr>
        </p:nvSpPr>
        <p:spPr>
          <a:xfrm>
            <a:off x="1371600" y="3886200"/>
            <a:ext cx="6400800" cy="1752600"/>
          </a:xfrm>
        </p:spPr>
        <p:txBody>
          <a:bodyPr/>
          <a:lstStyle>
            <a:lvl1pPr marL="0" indent="0" algn="ctr">
              <a:buFont typeface="Wingdings" pitchFamily="2" charset="2"/>
              <a:buNone/>
              <a:defRPr/>
            </a:lvl1pPr>
          </a:lstStyle>
          <a:p>
            <a:r>
              <a:rPr lang="en-US"/>
              <a:t>Click to edit Master subtitle style</a:t>
            </a:r>
          </a:p>
        </p:txBody>
      </p:sp>
      <p:sp>
        <p:nvSpPr>
          <p:cNvPr id="9" name="Rectangle 5"/>
          <p:cNvSpPr>
            <a:spLocks noGrp="1" noChangeArrowheads="1"/>
          </p:cNvSpPr>
          <p:nvPr>
            <p:ph type="dt" sz="half" idx="10"/>
          </p:nvPr>
        </p:nvSpPr>
        <p:spPr/>
        <p:txBody>
          <a:bodyPr/>
          <a:lstStyle>
            <a:lvl1pPr>
              <a:defRPr>
                <a:solidFill>
                  <a:srgbClr val="578963"/>
                </a:solidFill>
              </a:defRPr>
            </a:lvl1pPr>
          </a:lstStyle>
          <a:p>
            <a:pPr>
              <a:defRPr/>
            </a:pPr>
            <a:endParaRPr lang="en-US"/>
          </a:p>
        </p:txBody>
      </p:sp>
      <p:sp>
        <p:nvSpPr>
          <p:cNvPr id="10" name="Rectangle 6"/>
          <p:cNvSpPr>
            <a:spLocks noGrp="1" noChangeArrowheads="1"/>
          </p:cNvSpPr>
          <p:nvPr>
            <p:ph type="ftr" sz="quarter" idx="11"/>
          </p:nvPr>
        </p:nvSpPr>
        <p:spPr/>
        <p:txBody>
          <a:bodyPr/>
          <a:lstStyle>
            <a:lvl1pPr>
              <a:defRPr>
                <a:solidFill>
                  <a:srgbClr val="578963"/>
                </a:solidFill>
              </a:defRPr>
            </a:lvl1pPr>
          </a:lstStyle>
          <a:p>
            <a:pPr>
              <a:defRPr/>
            </a:pPr>
            <a:endParaRPr lang="en-US"/>
          </a:p>
        </p:txBody>
      </p:sp>
      <p:sp>
        <p:nvSpPr>
          <p:cNvPr id="11" name="Rectangle 7"/>
          <p:cNvSpPr>
            <a:spLocks noGrp="1" noChangeArrowheads="1"/>
          </p:cNvSpPr>
          <p:nvPr>
            <p:ph type="sldNum" sz="quarter" idx="12"/>
          </p:nvPr>
        </p:nvSpPr>
        <p:spPr>
          <a:xfrm>
            <a:off x="7772400" y="5562600"/>
            <a:ext cx="1371600" cy="1143000"/>
          </a:xfrm>
        </p:spPr>
        <p:txBody>
          <a:bodyPr/>
          <a:lstStyle>
            <a:lvl1pPr>
              <a:defRPr>
                <a:solidFill>
                  <a:srgbClr val="578963"/>
                </a:solidFill>
              </a:defRPr>
            </a:lvl1pPr>
          </a:lstStyle>
          <a:p>
            <a:pPr>
              <a:defRPr/>
            </a:pPr>
            <a:fld id="{57A6ED8F-3FFA-4DF7-80C8-3462B4082088}"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EFAA1107-CC81-4412-A484-4563A18FF1ED}"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1F024089-CBEB-4574-BD4F-156A5CE8B5D9}"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1D731AF6-D2B0-4321-A851-DCC75CBEB5ED}"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A045C54D-6C57-46B1-948C-A4443F5935C3}"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2B7FF5A5-61F2-46A2-AFED-C982208C186B}"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11BCD70C-C9A1-4943-8713-746B641E66B7}"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451D3C89-6418-4C8D-B043-0438F534884A}"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DBD6A033-CB3B-4C97-B9F1-8E8711A09F72}"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E0A77A8E-9367-46F0-A1F5-78953FF33C4A}"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457200"/>
            <a:ext cx="1943100" cy="56388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457200"/>
            <a:ext cx="5676900" cy="5638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FB4DE2A2-691C-4E12-892A-B5E0F47F18A4}" type="slidenum">
              <a:rPr lang="en-US"/>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4572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1D403BBA-5B16-4555-A12A-7C3B7C9DD8F0}" type="slidenum">
              <a:rPr lang="en-US"/>
              <a:pPr>
                <a:defRPr/>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685800" y="457200"/>
            <a:ext cx="7772400" cy="1143000"/>
          </a:xfrm>
        </p:spPr>
        <p:txBody>
          <a:bodyPr/>
          <a:lstStyle/>
          <a:p>
            <a:r>
              <a:rPr lang="en-US"/>
              <a:t>Click to edit Master title style</a:t>
            </a:r>
          </a:p>
        </p:txBody>
      </p:sp>
      <p:sp>
        <p:nvSpPr>
          <p:cNvPr id="3" name="Table Placeholder 2"/>
          <p:cNvSpPr>
            <a:spLocks noGrp="1"/>
          </p:cNvSpPr>
          <p:nvPr>
            <p:ph type="tbl" idx="1"/>
          </p:nvPr>
        </p:nvSpPr>
        <p:spPr>
          <a:xfrm>
            <a:off x="685800" y="1981200"/>
            <a:ext cx="7772400" cy="4114800"/>
          </a:xfrm>
        </p:spPr>
        <p:txBody>
          <a:bodyPr/>
          <a:lstStyle/>
          <a:p>
            <a:pPr lvl="0"/>
            <a:endParaRPr lang="en-US" noProof="0"/>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75FE44EC-B214-4FAF-81ED-8BD1D6D3EC84}" type="slidenum">
              <a:rPr lang="en-US"/>
              <a:pPr>
                <a:defRPr/>
              </a:pPr>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OverObj" preserve="1">
  <p:cSld name="Title and Text over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4572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981200"/>
            <a:ext cx="77724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85800" y="4114800"/>
            <a:ext cx="77724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BD02105D-BC19-44B3-9B98-32C9CF627E26}"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457200"/>
            <a:ext cx="7772400" cy="11430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0836"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eaLnBrk="0" hangingPunct="0">
              <a:spcBef>
                <a:spcPct val="50000"/>
              </a:spcBef>
              <a:defRPr sz="1400">
                <a:solidFill>
                  <a:schemeClr val="bg2"/>
                </a:solidFill>
              </a:defRPr>
            </a:lvl1pPr>
          </a:lstStyle>
          <a:p>
            <a:pPr>
              <a:defRPr/>
            </a:pPr>
            <a:endParaRPr lang="en-US"/>
          </a:p>
        </p:txBody>
      </p:sp>
      <p:sp>
        <p:nvSpPr>
          <p:cNvPr id="120837"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eaLnBrk="0" hangingPunct="0">
              <a:spcBef>
                <a:spcPct val="50000"/>
              </a:spcBef>
              <a:defRPr sz="1400">
                <a:solidFill>
                  <a:schemeClr val="bg2"/>
                </a:solidFill>
              </a:defRPr>
            </a:lvl1pPr>
          </a:lstStyle>
          <a:p>
            <a:pPr>
              <a:defRPr/>
            </a:pPr>
            <a:endParaRPr lang="en-US"/>
          </a:p>
        </p:txBody>
      </p:sp>
      <p:sp>
        <p:nvSpPr>
          <p:cNvPr id="120838" name="Rectangle 6"/>
          <p:cNvSpPr>
            <a:spLocks noGrp="1" noChangeArrowheads="1"/>
          </p:cNvSpPr>
          <p:nvPr>
            <p:ph type="sldNum" sz="quarter" idx="4"/>
          </p:nvPr>
        </p:nvSpPr>
        <p:spPr bwMode="auto">
          <a:xfrm>
            <a:off x="7848600" y="5562600"/>
            <a:ext cx="1295400" cy="1143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eaLnBrk="0" hangingPunct="0">
              <a:spcBef>
                <a:spcPct val="50000"/>
              </a:spcBef>
              <a:defRPr sz="1400">
                <a:solidFill>
                  <a:schemeClr val="bg2"/>
                </a:solidFill>
              </a:defRPr>
            </a:lvl1pPr>
          </a:lstStyle>
          <a:p>
            <a:pPr>
              <a:defRPr/>
            </a:pPr>
            <a:fld id="{DDCE927E-3DDD-4FEC-B9F0-6AA76CDEF932}" type="slidenum">
              <a:rPr lang="en-US"/>
              <a:pPr>
                <a:defRPr/>
              </a:pPr>
              <a:t>‹#›</a:t>
            </a:fld>
            <a:endParaRPr lang="en-US"/>
          </a:p>
        </p:txBody>
      </p:sp>
      <p:sp>
        <p:nvSpPr>
          <p:cNvPr id="120840" name="Rectangle 8"/>
          <p:cNvSpPr>
            <a:spLocks noChangeArrowheads="1"/>
          </p:cNvSpPr>
          <p:nvPr/>
        </p:nvSpPr>
        <p:spPr bwMode="auto">
          <a:xfrm>
            <a:off x="0" y="152400"/>
            <a:ext cx="9144000" cy="76200"/>
          </a:xfrm>
          <a:prstGeom prst="rect">
            <a:avLst/>
          </a:prstGeom>
          <a:solidFill>
            <a:srgbClr val="9BAC00"/>
          </a:solidFill>
          <a:ln w="12700" cap="sq">
            <a:solidFill>
              <a:schemeClr val="tx1"/>
            </a:solidFill>
            <a:miter lim="800000"/>
            <a:headEnd type="none" w="sm" len="sm"/>
            <a:tailEnd type="none" w="sm" len="sm"/>
          </a:ln>
          <a:effectLst/>
        </p:spPr>
        <p:txBody>
          <a:bodyPr wrap="none" anchor="ctr"/>
          <a:lstStyle/>
          <a:p>
            <a:pPr>
              <a:defRPr/>
            </a:pPr>
            <a:endParaRPr lang="en-US"/>
          </a:p>
        </p:txBody>
      </p:sp>
      <p:sp>
        <p:nvSpPr>
          <p:cNvPr id="120847" name="Rectangle 15"/>
          <p:cNvSpPr>
            <a:spLocks noChangeArrowheads="1"/>
          </p:cNvSpPr>
          <p:nvPr/>
        </p:nvSpPr>
        <p:spPr bwMode="auto">
          <a:xfrm>
            <a:off x="0" y="6705600"/>
            <a:ext cx="9144000" cy="152400"/>
          </a:xfrm>
          <a:prstGeom prst="rect">
            <a:avLst/>
          </a:prstGeom>
          <a:solidFill>
            <a:srgbClr val="9BAC00"/>
          </a:solidFill>
          <a:ln w="12700" cap="sq">
            <a:solidFill>
              <a:schemeClr val="tx1"/>
            </a:solidFill>
            <a:miter lim="800000"/>
            <a:headEnd type="none" w="sm" len="sm"/>
            <a:tailEnd type="none" w="sm" len="sm"/>
          </a:ln>
          <a:effectLst/>
        </p:spPr>
        <p:txBody>
          <a:bodyPr wrap="none" anchor="ctr"/>
          <a:lstStyle/>
          <a:p>
            <a:pPr>
              <a:defRPr/>
            </a:pPr>
            <a:endParaRPr lang="en-US"/>
          </a:p>
        </p:txBody>
      </p:sp>
      <p:sp>
        <p:nvSpPr>
          <p:cNvPr id="120848" name="Rectangle 16"/>
          <p:cNvSpPr>
            <a:spLocks noChangeArrowheads="1"/>
          </p:cNvSpPr>
          <p:nvPr/>
        </p:nvSpPr>
        <p:spPr bwMode="auto">
          <a:xfrm>
            <a:off x="0" y="0"/>
            <a:ext cx="9144000" cy="152400"/>
          </a:xfrm>
          <a:prstGeom prst="rect">
            <a:avLst/>
          </a:prstGeom>
          <a:solidFill>
            <a:srgbClr val="72BAC7"/>
          </a:solidFill>
          <a:ln w="12700" cap="sq">
            <a:solidFill>
              <a:schemeClr val="tx1"/>
            </a:solidFill>
            <a:miter lim="800000"/>
            <a:headEnd type="none" w="sm" len="sm"/>
            <a:tailEnd type="none" w="sm" len="sm"/>
          </a:ln>
          <a:effectLst/>
        </p:spPr>
        <p:txBody>
          <a:bodyPr wrap="none" anchor="ctr"/>
          <a:lstStyle/>
          <a:p>
            <a:pPr>
              <a:defRPr/>
            </a:pPr>
            <a:endParaRPr lang="en-US"/>
          </a:p>
        </p:txBody>
      </p:sp>
      <p:pic>
        <p:nvPicPr>
          <p:cNvPr id="1034" name="Picture 18"/>
          <p:cNvPicPr>
            <a:picLocks noChangeAspect="1" noChangeArrowheads="1"/>
          </p:cNvPicPr>
          <p:nvPr/>
        </p:nvPicPr>
        <p:blipFill>
          <a:blip r:embed="rId16" cstate="print"/>
          <a:srcRect/>
          <a:stretch>
            <a:fillRect/>
          </a:stretch>
        </p:blipFill>
        <p:spPr bwMode="auto">
          <a:xfrm>
            <a:off x="7772400" y="5562600"/>
            <a:ext cx="1371600" cy="1117600"/>
          </a:xfrm>
          <a:prstGeom prst="rect">
            <a:avLst/>
          </a:prstGeom>
          <a:noFill/>
          <a:ln w="12700" cap="sq">
            <a:noFill/>
            <a:miter lim="800000"/>
            <a:headEnd type="none" w="sm" len="sm"/>
            <a:tailEnd type="none" w="sm" len="sm"/>
          </a:ln>
        </p:spPr>
      </p:pic>
    </p:spTree>
  </p:cSld>
  <p:clrMap bg1="lt1" tx1="dk1" bg2="lt2" tx2="dk2" accent1="accent1" accent2="accent2" accent3="accent3" accent4="accent4" accent5="accent5" accent6="accent6" hlink="hlink" folHlink="folHlink"/>
  <p:sldLayoutIdLst>
    <p:sldLayoutId id="2147483678" r:id="rId1"/>
    <p:sldLayoutId id="2147483677" r:id="rId2"/>
    <p:sldLayoutId id="2147483676" r:id="rId3"/>
    <p:sldLayoutId id="2147483675" r:id="rId4"/>
    <p:sldLayoutId id="2147483674" r:id="rId5"/>
    <p:sldLayoutId id="2147483673" r:id="rId6"/>
    <p:sldLayoutId id="2147483672" r:id="rId7"/>
    <p:sldLayoutId id="2147483671" r:id="rId8"/>
    <p:sldLayoutId id="2147483670" r:id="rId9"/>
    <p:sldLayoutId id="2147483669" r:id="rId10"/>
    <p:sldLayoutId id="2147483668" r:id="rId11"/>
    <p:sldLayoutId id="2147483667" r:id="rId12"/>
    <p:sldLayoutId id="2147483666" r:id="rId13"/>
    <p:sldLayoutId id="2147483665" r:id="rId14"/>
  </p:sldLayoutIdLst>
  <p:hf hdr="0" ftr="0" dt="0"/>
  <p:txStyles>
    <p:titleStyle>
      <a:lvl1pPr algn="l" rtl="0" eaLnBrk="0" fontAlgn="base" hangingPunct="0">
        <a:spcBef>
          <a:spcPct val="0"/>
        </a:spcBef>
        <a:spcAft>
          <a:spcPct val="0"/>
        </a:spcAft>
        <a:defRPr kumimoji="1" sz="4400">
          <a:solidFill>
            <a:schemeClr val="tx2"/>
          </a:solidFill>
          <a:latin typeface="+mj-lt"/>
          <a:ea typeface="+mj-ea"/>
          <a:cs typeface="+mj-cs"/>
        </a:defRPr>
      </a:lvl1pPr>
      <a:lvl2pPr algn="l" rtl="0" eaLnBrk="0" fontAlgn="base" hangingPunct="0">
        <a:spcBef>
          <a:spcPct val="0"/>
        </a:spcBef>
        <a:spcAft>
          <a:spcPct val="0"/>
        </a:spcAft>
        <a:defRPr kumimoji="1" sz="4400">
          <a:solidFill>
            <a:schemeClr val="tx2"/>
          </a:solidFill>
          <a:latin typeface="Times New Roman" pitchFamily="18" charset="0"/>
        </a:defRPr>
      </a:lvl2pPr>
      <a:lvl3pPr algn="l" rtl="0" eaLnBrk="0" fontAlgn="base" hangingPunct="0">
        <a:spcBef>
          <a:spcPct val="0"/>
        </a:spcBef>
        <a:spcAft>
          <a:spcPct val="0"/>
        </a:spcAft>
        <a:defRPr kumimoji="1" sz="4400">
          <a:solidFill>
            <a:schemeClr val="tx2"/>
          </a:solidFill>
          <a:latin typeface="Times New Roman" pitchFamily="18" charset="0"/>
        </a:defRPr>
      </a:lvl3pPr>
      <a:lvl4pPr algn="l" rtl="0" eaLnBrk="0" fontAlgn="base" hangingPunct="0">
        <a:spcBef>
          <a:spcPct val="0"/>
        </a:spcBef>
        <a:spcAft>
          <a:spcPct val="0"/>
        </a:spcAft>
        <a:defRPr kumimoji="1" sz="4400">
          <a:solidFill>
            <a:schemeClr val="tx2"/>
          </a:solidFill>
          <a:latin typeface="Times New Roman" pitchFamily="18" charset="0"/>
        </a:defRPr>
      </a:lvl4pPr>
      <a:lvl5pPr algn="l" rtl="0" eaLnBrk="0" fontAlgn="base" hangingPunct="0">
        <a:spcBef>
          <a:spcPct val="0"/>
        </a:spcBef>
        <a:spcAft>
          <a:spcPct val="0"/>
        </a:spcAft>
        <a:defRPr kumimoji="1" sz="4400">
          <a:solidFill>
            <a:schemeClr val="tx2"/>
          </a:solidFill>
          <a:latin typeface="Times New Roman" pitchFamily="18" charset="0"/>
        </a:defRPr>
      </a:lvl5pPr>
      <a:lvl6pPr marL="457200" algn="l" rtl="0" eaLnBrk="0" fontAlgn="base" hangingPunct="0">
        <a:spcBef>
          <a:spcPct val="0"/>
        </a:spcBef>
        <a:spcAft>
          <a:spcPct val="0"/>
        </a:spcAft>
        <a:defRPr kumimoji="1" sz="4400">
          <a:solidFill>
            <a:schemeClr val="tx2"/>
          </a:solidFill>
          <a:latin typeface="Times New Roman" pitchFamily="18" charset="0"/>
        </a:defRPr>
      </a:lvl6pPr>
      <a:lvl7pPr marL="914400" algn="l" rtl="0" eaLnBrk="0" fontAlgn="base" hangingPunct="0">
        <a:spcBef>
          <a:spcPct val="0"/>
        </a:spcBef>
        <a:spcAft>
          <a:spcPct val="0"/>
        </a:spcAft>
        <a:defRPr kumimoji="1" sz="4400">
          <a:solidFill>
            <a:schemeClr val="tx2"/>
          </a:solidFill>
          <a:latin typeface="Times New Roman" pitchFamily="18" charset="0"/>
        </a:defRPr>
      </a:lvl7pPr>
      <a:lvl8pPr marL="1371600" algn="l" rtl="0" eaLnBrk="0" fontAlgn="base" hangingPunct="0">
        <a:spcBef>
          <a:spcPct val="0"/>
        </a:spcBef>
        <a:spcAft>
          <a:spcPct val="0"/>
        </a:spcAft>
        <a:defRPr kumimoji="1" sz="4400">
          <a:solidFill>
            <a:schemeClr val="tx2"/>
          </a:solidFill>
          <a:latin typeface="Times New Roman" pitchFamily="18" charset="0"/>
        </a:defRPr>
      </a:lvl8pPr>
      <a:lvl9pPr marL="1828800" algn="l" rtl="0" eaLnBrk="0" fontAlgn="base" hangingPunct="0">
        <a:spcBef>
          <a:spcPct val="0"/>
        </a:spcBef>
        <a:spcAft>
          <a:spcPct val="0"/>
        </a:spcAft>
        <a:defRPr kumimoji="1" sz="4400">
          <a:solidFill>
            <a:schemeClr val="tx2"/>
          </a:solidFill>
          <a:latin typeface="Times New Roman" pitchFamily="18" charset="0"/>
        </a:defRPr>
      </a:lvl9pPr>
    </p:titleStyle>
    <p:bodyStyle>
      <a:lvl1pPr marL="342900" indent="-342900" algn="l" rtl="0" eaLnBrk="0" fontAlgn="base" hangingPunct="0">
        <a:spcBef>
          <a:spcPct val="0"/>
        </a:spcBef>
        <a:spcAft>
          <a:spcPct val="20000"/>
        </a:spcAft>
        <a:buClr>
          <a:schemeClr val="bg2"/>
        </a:buClr>
        <a:buFont typeface="Wingdings" pitchFamily="2" charset="2"/>
        <a:buChar char="§"/>
        <a:defRPr kumimoji="1" sz="3200">
          <a:solidFill>
            <a:schemeClr val="tx1"/>
          </a:solidFill>
          <a:latin typeface="+mn-lt"/>
          <a:ea typeface="+mn-ea"/>
          <a:cs typeface="+mn-cs"/>
        </a:defRPr>
      </a:lvl1pPr>
      <a:lvl2pPr marL="742950" indent="-285750" algn="l" rtl="0" eaLnBrk="0" fontAlgn="base" hangingPunct="0">
        <a:spcBef>
          <a:spcPct val="0"/>
        </a:spcBef>
        <a:spcAft>
          <a:spcPct val="20000"/>
        </a:spcAft>
        <a:buClr>
          <a:schemeClr val="bg2"/>
        </a:buClr>
        <a:buSzPct val="50000"/>
        <a:buFont typeface="Monotype Sorts"/>
        <a:buChar char="l"/>
        <a:defRPr kumimoji="1" sz="2800">
          <a:solidFill>
            <a:schemeClr val="tx1"/>
          </a:solidFill>
          <a:latin typeface="+mn-lt"/>
        </a:defRPr>
      </a:lvl2pPr>
      <a:lvl3pPr marL="1143000" indent="-228600" algn="l" rtl="0" eaLnBrk="0" fontAlgn="base" hangingPunct="0">
        <a:spcBef>
          <a:spcPct val="0"/>
        </a:spcBef>
        <a:spcAft>
          <a:spcPct val="20000"/>
        </a:spcAft>
        <a:buChar char="•"/>
        <a:defRPr kumimoji="1" sz="2400">
          <a:solidFill>
            <a:schemeClr val="tx1"/>
          </a:solidFill>
          <a:latin typeface="+mn-lt"/>
        </a:defRPr>
      </a:lvl3pPr>
      <a:lvl4pPr marL="1600200" indent="-228600" algn="l" rtl="0" eaLnBrk="0" fontAlgn="base" hangingPunct="0">
        <a:spcBef>
          <a:spcPct val="0"/>
        </a:spcBef>
        <a:spcAft>
          <a:spcPct val="20000"/>
        </a:spcAft>
        <a:buChar char="–"/>
        <a:defRPr kumimoji="1" sz="2000">
          <a:solidFill>
            <a:schemeClr val="tx1"/>
          </a:solidFill>
          <a:latin typeface="+mn-lt"/>
        </a:defRPr>
      </a:lvl4pPr>
      <a:lvl5pPr marL="2057400" indent="-228600" algn="l" rtl="0" eaLnBrk="0" fontAlgn="base" hangingPunct="0">
        <a:spcBef>
          <a:spcPct val="0"/>
        </a:spcBef>
        <a:spcAft>
          <a:spcPct val="20000"/>
        </a:spcAft>
        <a:buChar char="»"/>
        <a:defRPr kumimoji="1" sz="2000">
          <a:solidFill>
            <a:schemeClr val="tx1"/>
          </a:solidFill>
          <a:latin typeface="+mn-lt"/>
        </a:defRPr>
      </a:lvl5pPr>
      <a:lvl6pPr marL="2514600" indent="-228600" algn="l" rtl="0" eaLnBrk="0" fontAlgn="base" hangingPunct="0">
        <a:spcBef>
          <a:spcPct val="0"/>
        </a:spcBef>
        <a:spcAft>
          <a:spcPct val="20000"/>
        </a:spcAft>
        <a:buChar char="»"/>
        <a:defRPr kumimoji="1" sz="2000">
          <a:solidFill>
            <a:schemeClr val="tx1"/>
          </a:solidFill>
          <a:latin typeface="+mn-lt"/>
        </a:defRPr>
      </a:lvl6pPr>
      <a:lvl7pPr marL="2971800" indent="-228600" algn="l" rtl="0" eaLnBrk="0" fontAlgn="base" hangingPunct="0">
        <a:spcBef>
          <a:spcPct val="0"/>
        </a:spcBef>
        <a:spcAft>
          <a:spcPct val="20000"/>
        </a:spcAft>
        <a:buChar char="»"/>
        <a:defRPr kumimoji="1" sz="2000">
          <a:solidFill>
            <a:schemeClr val="tx1"/>
          </a:solidFill>
          <a:latin typeface="+mn-lt"/>
        </a:defRPr>
      </a:lvl7pPr>
      <a:lvl8pPr marL="3429000" indent="-228600" algn="l" rtl="0" eaLnBrk="0" fontAlgn="base" hangingPunct="0">
        <a:spcBef>
          <a:spcPct val="0"/>
        </a:spcBef>
        <a:spcAft>
          <a:spcPct val="20000"/>
        </a:spcAft>
        <a:buChar char="»"/>
        <a:defRPr kumimoji="1" sz="2000">
          <a:solidFill>
            <a:schemeClr val="tx1"/>
          </a:solidFill>
          <a:latin typeface="+mn-lt"/>
        </a:defRPr>
      </a:lvl8pPr>
      <a:lvl9pPr marL="3886200" indent="-228600" algn="l" rtl="0" eaLnBrk="0" fontAlgn="base" hangingPunct="0">
        <a:spcBef>
          <a:spcPct val="0"/>
        </a:spcBef>
        <a:spcAft>
          <a:spcPct val="20000"/>
        </a:spcAft>
        <a:buChar char="»"/>
        <a:defRPr kumimoji="1"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MDworkin@vermontlaw.edu"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2"/>
          <p:cNvSpPr>
            <a:spLocks noGrp="1" noChangeArrowheads="1"/>
          </p:cNvSpPr>
          <p:nvPr>
            <p:ph type="ctrTitle"/>
          </p:nvPr>
        </p:nvSpPr>
        <p:spPr>
          <a:xfrm>
            <a:off x="0" y="609599"/>
            <a:ext cx="9144000" cy="4039621"/>
          </a:xfrm>
        </p:spPr>
        <p:txBody>
          <a:bodyPr/>
          <a:lstStyle/>
          <a:p>
            <a:pPr marL="0" indent="0" algn="ctr"/>
            <a:br>
              <a:rPr lang="en-US" sz="2800" dirty="0"/>
            </a:br>
            <a:br>
              <a:rPr lang="en-US" sz="2800" dirty="0"/>
            </a:br>
            <a:br>
              <a:rPr lang="en-US" sz="2800" dirty="0"/>
            </a:br>
            <a:br>
              <a:rPr lang="en-US" sz="2800" dirty="0"/>
            </a:br>
            <a:r>
              <a:rPr lang="en-US" dirty="0"/>
              <a:t>What’s Past Is Prologue</a:t>
            </a:r>
            <a:br>
              <a:rPr lang="en-US" sz="2800" dirty="0"/>
            </a:br>
            <a:br>
              <a:rPr lang="en-US" sz="2800" dirty="0"/>
            </a:br>
            <a:r>
              <a:rPr lang="en-US" sz="3200" dirty="0"/>
              <a:t>Longstanding Issues </a:t>
            </a:r>
            <a:br>
              <a:rPr lang="en-US" sz="3200" dirty="0"/>
            </a:br>
            <a:r>
              <a:rPr lang="en-US" sz="3200" dirty="0"/>
              <a:t>re </a:t>
            </a:r>
            <a:br>
              <a:rPr lang="en-US" sz="3200" dirty="0"/>
            </a:br>
            <a:r>
              <a:rPr lang="en-US" sz="3200" dirty="0"/>
              <a:t>Governance </a:t>
            </a:r>
            <a:br>
              <a:rPr lang="en-US" sz="3200" dirty="0"/>
            </a:br>
            <a:r>
              <a:rPr lang="en-US" sz="3200" dirty="0"/>
              <a:t>of</a:t>
            </a:r>
            <a:br>
              <a:rPr lang="en-US" sz="3200" dirty="0"/>
            </a:br>
            <a:r>
              <a:rPr lang="en-US" sz="3200" dirty="0"/>
              <a:t>Regional Transmission Organizations </a:t>
            </a:r>
            <a:endParaRPr lang="en-US" sz="2800" b="1" dirty="0"/>
          </a:p>
        </p:txBody>
      </p:sp>
      <p:sp>
        <p:nvSpPr>
          <p:cNvPr id="18434" name="Rectangle 3"/>
          <p:cNvSpPr>
            <a:spLocks noGrp="1" noChangeArrowheads="1"/>
          </p:cNvSpPr>
          <p:nvPr>
            <p:ph type="subTitle" idx="1"/>
          </p:nvPr>
        </p:nvSpPr>
        <p:spPr>
          <a:xfrm>
            <a:off x="0" y="5029200"/>
            <a:ext cx="9144000" cy="1828800"/>
          </a:xfrm>
        </p:spPr>
        <p:txBody>
          <a:bodyPr/>
          <a:lstStyle/>
          <a:p>
            <a:pPr algn="l">
              <a:lnSpc>
                <a:spcPct val="65000"/>
              </a:lnSpc>
            </a:pPr>
            <a:r>
              <a:rPr lang="en-US" sz="1600" dirty="0"/>
              <a:t>Michael Dworkin, Professor of Law (Emeritus) &amp;</a:t>
            </a:r>
          </a:p>
          <a:p>
            <a:pPr algn="l">
              <a:lnSpc>
                <a:spcPct val="65000"/>
              </a:lnSpc>
            </a:pPr>
            <a:r>
              <a:rPr lang="en-US" sz="1600" dirty="0"/>
              <a:t>Founder, Institute for Energy and the Environment </a:t>
            </a:r>
          </a:p>
          <a:p>
            <a:pPr algn="l">
              <a:lnSpc>
                <a:spcPct val="65000"/>
              </a:lnSpc>
            </a:pPr>
            <a:r>
              <a:rPr lang="en-US" sz="1600" dirty="0"/>
              <a:t>Vermont Law School</a:t>
            </a:r>
          </a:p>
          <a:p>
            <a:pPr algn="l">
              <a:lnSpc>
                <a:spcPct val="65000"/>
              </a:lnSpc>
            </a:pPr>
            <a:endParaRPr lang="en-US" sz="1600" dirty="0"/>
          </a:p>
          <a:p>
            <a:pPr algn="l">
              <a:lnSpc>
                <a:spcPct val="65000"/>
              </a:lnSpc>
            </a:pPr>
            <a:r>
              <a:rPr lang="en-US" sz="1600" dirty="0">
                <a:hlinkClick r:id="rId3"/>
              </a:rPr>
              <a:t>MDworkin@vermontlaw.edu</a:t>
            </a:r>
            <a:r>
              <a:rPr lang="en-US" sz="1600" dirty="0"/>
              <a:t>   </a:t>
            </a:r>
          </a:p>
          <a:p>
            <a:pPr algn="l">
              <a:lnSpc>
                <a:spcPct val="65000"/>
              </a:lnSpc>
            </a:pPr>
            <a:r>
              <a:rPr lang="en-US" sz="1600" dirty="0"/>
              <a:t>802-249-7840</a:t>
            </a:r>
          </a:p>
          <a:p>
            <a:pPr algn="l">
              <a:lnSpc>
                <a:spcPct val="65000"/>
              </a:lnSpc>
            </a:pPr>
            <a:r>
              <a:rPr lang="en-US" sz="1600" dirty="0"/>
              <a:t>2021 February 25</a:t>
            </a:r>
          </a:p>
        </p:txBody>
      </p:sp>
      <p:sp>
        <p:nvSpPr>
          <p:cNvPr id="2" name="TextBox 1"/>
          <p:cNvSpPr txBox="1"/>
          <p:nvPr/>
        </p:nvSpPr>
        <p:spPr>
          <a:xfrm>
            <a:off x="-17018000" y="846667"/>
            <a:ext cx="184666" cy="400110"/>
          </a:xfrm>
          <a:prstGeom prst="rect">
            <a:avLst/>
          </a:prstGeom>
          <a:noFill/>
        </p:spPr>
        <p:txBody>
          <a:bodyPr wrap="none" rtlCol="0">
            <a:spAutoFit/>
          </a:bodyPr>
          <a:lstStyle/>
          <a:p>
            <a:endParaRPr lang="en-US" dirty="0"/>
          </a:p>
        </p:txBody>
      </p:sp>
      <p:sp>
        <p:nvSpPr>
          <p:cNvPr id="3" name="TextBox 2"/>
          <p:cNvSpPr txBox="1"/>
          <p:nvPr/>
        </p:nvSpPr>
        <p:spPr>
          <a:xfrm>
            <a:off x="-1351350" y="4249111"/>
            <a:ext cx="184666" cy="400110"/>
          </a:xfrm>
          <a:prstGeom prst="rect">
            <a:avLst/>
          </a:prstGeom>
          <a:noFill/>
        </p:spPr>
        <p:txBody>
          <a:bodyPr wrap="none" rtlCol="0">
            <a:spAutoFit/>
          </a:bodyPr>
          <a:lstStyle/>
          <a:p>
            <a:endParaRPr lang="en-US" dirty="0"/>
          </a:p>
        </p:txBody>
      </p:sp>
      <p:sp>
        <p:nvSpPr>
          <p:cNvPr id="4" name="TextBox 3"/>
          <p:cNvSpPr txBox="1"/>
          <p:nvPr/>
        </p:nvSpPr>
        <p:spPr>
          <a:xfrm>
            <a:off x="-692776" y="1346907"/>
            <a:ext cx="184666" cy="400110"/>
          </a:xfrm>
          <a:prstGeom prst="rect">
            <a:avLst/>
          </a:prstGeom>
          <a:noFill/>
        </p:spPr>
        <p:txBody>
          <a:bodyPr wrap="none" rtlCol="0">
            <a:spAutoFit/>
          </a:bodyPr>
          <a:lstStyle/>
          <a:p>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609600"/>
            <a:ext cx="8229600" cy="685800"/>
          </a:xfrm>
        </p:spPr>
        <p:txBody>
          <a:bodyPr/>
          <a:lstStyle/>
          <a:p>
            <a:r>
              <a:rPr lang="en-US" sz="2400" dirty="0"/>
              <a:t>What has shaped my thoughts about healthy RTO governance ?</a:t>
            </a:r>
            <a:br>
              <a:rPr lang="en-US" sz="2400" dirty="0"/>
            </a:br>
            <a:r>
              <a:rPr lang="en-US" sz="1800" dirty="0"/>
              <a:t>  </a:t>
            </a:r>
            <a:br>
              <a:rPr lang="en-US" sz="1800" dirty="0"/>
            </a:br>
            <a:endParaRPr lang="en-US" sz="1800" dirty="0"/>
          </a:p>
        </p:txBody>
      </p:sp>
      <p:sp>
        <p:nvSpPr>
          <p:cNvPr id="3" name="Content Placeholder 2"/>
          <p:cNvSpPr>
            <a:spLocks noGrp="1"/>
          </p:cNvSpPr>
          <p:nvPr>
            <p:ph idx="1"/>
          </p:nvPr>
        </p:nvSpPr>
        <p:spPr>
          <a:xfrm>
            <a:off x="0" y="609600"/>
            <a:ext cx="8769531" cy="6248400"/>
          </a:xfrm>
        </p:spPr>
        <p:txBody>
          <a:bodyPr/>
          <a:lstStyle/>
          <a:p>
            <a:pPr marL="0" indent="0">
              <a:buNone/>
            </a:pPr>
            <a:r>
              <a:rPr lang="en-US" sz="1600" dirty="0"/>
              <a:t>I have been:     </a:t>
            </a:r>
          </a:p>
          <a:p>
            <a:pPr marL="0" indent="0">
              <a:buNone/>
            </a:pPr>
            <a:r>
              <a:rPr lang="en-US" sz="1600" dirty="0"/>
              <a:t>Chair			Vermont Public Service Board	</a:t>
            </a:r>
          </a:p>
          <a:p>
            <a:pPr marL="0" indent="0">
              <a:buNone/>
            </a:pPr>
            <a:r>
              <a:rPr lang="en-US" sz="1600" dirty="0"/>
              <a:t>Exec. Comm of Board 	Electric Power Research Institute		</a:t>
            </a:r>
          </a:p>
          <a:p>
            <a:pPr marL="0" indent="0">
              <a:buNone/>
            </a:pPr>
            <a:r>
              <a:rPr lang="en-US" sz="1600" dirty="0"/>
              <a:t>President			New England Conference of Public Utility Commissions</a:t>
            </a:r>
          </a:p>
          <a:p>
            <a:pPr marL="0" indent="0">
              <a:buNone/>
            </a:pPr>
            <a:r>
              <a:rPr lang="en-US" sz="1600" dirty="0"/>
              <a:t>Chair			NARUC Committee on Energy and the Environment	 </a:t>
            </a:r>
          </a:p>
          <a:p>
            <a:pPr marL="0" indent="0">
              <a:buNone/>
            </a:pPr>
            <a:r>
              <a:rPr lang="en-US" sz="1600" dirty="0"/>
              <a:t>Mgt. Partner		Riser Mgt. Systems (Telecom Engineering)	</a:t>
            </a:r>
          </a:p>
          <a:p>
            <a:pPr marL="0" indent="0">
              <a:buNone/>
            </a:pPr>
            <a:r>
              <a:rPr lang="en-US" sz="1600" dirty="0"/>
              <a:t>Appellate Litigator		US Environmental Protection Agency		</a:t>
            </a:r>
          </a:p>
          <a:p>
            <a:pPr marL="0" indent="0">
              <a:buNone/>
            </a:pPr>
            <a:r>
              <a:rPr lang="en-US" sz="1600" dirty="0"/>
              <a:t>Board of Directors		VEIC (Energy Efficiency programs )			</a:t>
            </a:r>
          </a:p>
          <a:p>
            <a:pPr marL="0" indent="0">
              <a:buNone/>
            </a:pPr>
            <a:endParaRPr lang="en-US" sz="1600" dirty="0"/>
          </a:p>
          <a:p>
            <a:pPr marL="0" indent="0">
              <a:buNone/>
            </a:pPr>
            <a:r>
              <a:rPr lang="en-US" sz="1600" dirty="0"/>
              <a:t>I now am:	</a:t>
            </a:r>
          </a:p>
          <a:p>
            <a:pPr marL="0" indent="0">
              <a:buNone/>
            </a:pPr>
            <a:r>
              <a:rPr lang="en-US" sz="1600" dirty="0"/>
              <a:t>Professor Emeritus		Vermont Law School				</a:t>
            </a:r>
            <a:br>
              <a:rPr lang="en-US" sz="1600" dirty="0"/>
            </a:br>
            <a:r>
              <a:rPr lang="en-US" sz="1600" dirty="0"/>
              <a:t>Board of Directors		VELCO						</a:t>
            </a:r>
            <a:br>
              <a:rPr lang="en-US" sz="1600" dirty="0"/>
            </a:br>
            <a:endParaRPr lang="en-US" sz="1600" dirty="0"/>
          </a:p>
          <a:p>
            <a:pPr marL="0" indent="0">
              <a:buNone/>
            </a:pPr>
            <a:r>
              <a:rPr lang="en-US" sz="1600" dirty="0"/>
              <a:t>Relevant Publications 	</a:t>
            </a:r>
            <a:r>
              <a:rPr lang="en-US" sz="1600" i="1" dirty="0"/>
              <a:t> Ensuring Consideration of the Public Interest  in the </a:t>
            </a:r>
          </a:p>
          <a:p>
            <a:pPr marL="457200" lvl="1" indent="0">
              <a:buNone/>
            </a:pPr>
            <a:r>
              <a:rPr lang="en-US" sz="1600" i="1" dirty="0"/>
              <a:t>			Governance and Accountability of RTOs</a:t>
            </a:r>
          </a:p>
          <a:p>
            <a:pPr marL="457200" lvl="1" indent="0">
              <a:buNone/>
            </a:pPr>
            <a:r>
              <a:rPr lang="en-US" sz="1600" i="1" dirty="0"/>
              <a:t>			</a:t>
            </a:r>
            <a:r>
              <a:rPr lang="en-US" sz="1600" dirty="0"/>
              <a:t>Energy Law Journal  2007</a:t>
            </a:r>
          </a:p>
          <a:p>
            <a:pPr marL="457200" lvl="1" indent="0">
              <a:buNone/>
            </a:pPr>
            <a:r>
              <a:rPr lang="en-US" sz="1600" dirty="0"/>
              <a:t> </a:t>
            </a:r>
          </a:p>
          <a:p>
            <a:pPr marL="457200" lvl="1" indent="0">
              <a:buNone/>
            </a:pPr>
            <a:r>
              <a:rPr lang="en-US" sz="1600" b="1" dirty="0"/>
              <a:t>			</a:t>
            </a:r>
            <a:r>
              <a:rPr lang="en-US" sz="1600" i="1" dirty="0"/>
              <a:t>Natural Gas Distribution Reliability	`</a:t>
            </a:r>
          </a:p>
          <a:p>
            <a:pPr marL="457200" lvl="1" indent="0">
              <a:buNone/>
            </a:pPr>
            <a:r>
              <a:rPr lang="en-US" sz="1600" i="1" dirty="0"/>
              <a:t>			</a:t>
            </a:r>
            <a:r>
              <a:rPr lang="en-US" sz="1600" dirty="0"/>
              <a:t>Freeman, Apt &amp; Dworkin: Summer 2019</a:t>
            </a:r>
          </a:p>
          <a:p>
            <a:pPr marL="457200" lvl="1" indent="0">
              <a:buNone/>
            </a:pPr>
            <a:r>
              <a:rPr lang="en-US" sz="1600" dirty="0"/>
              <a:t>			National Academies of Science, Engineering&amp; Medicine</a:t>
            </a:r>
          </a:p>
          <a:p>
            <a:pPr marL="457200" lvl="1" indent="0">
              <a:buNone/>
            </a:pPr>
            <a:r>
              <a:rPr lang="en-US" sz="1600" dirty="0"/>
              <a:t>			Issues in Science &amp; Technology</a:t>
            </a:r>
            <a:r>
              <a:rPr lang="en-US" sz="1800" dirty="0"/>
              <a:t>		</a:t>
            </a:r>
          </a:p>
        </p:txBody>
      </p:sp>
      <p:sp>
        <p:nvSpPr>
          <p:cNvPr id="4" name="Slide Number Placeholder 3"/>
          <p:cNvSpPr>
            <a:spLocks noGrp="1"/>
          </p:cNvSpPr>
          <p:nvPr>
            <p:ph type="sldNum" sz="quarter" idx="12"/>
          </p:nvPr>
        </p:nvSpPr>
        <p:spPr/>
        <p:txBody>
          <a:bodyPr/>
          <a:lstStyle/>
          <a:p>
            <a:pPr>
              <a:defRPr/>
            </a:pPr>
            <a:fld id="{EFAA1107-CC81-4412-A484-4563A18FF1ED}" type="slidenum">
              <a:rPr lang="en-US" smtClean="0"/>
              <a:pPr>
                <a:defRPr/>
              </a:pPr>
              <a:t>2</a:t>
            </a:fld>
            <a:endParaRPr lang="en-US" dirty="0"/>
          </a:p>
        </p:txBody>
      </p:sp>
    </p:spTree>
    <p:extLst>
      <p:ext uri="{BB962C8B-B14F-4D97-AF65-F5344CB8AC3E}">
        <p14:creationId xmlns:p14="http://schemas.microsoft.com/office/powerpoint/2010/main" val="41027063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994" y="1447800"/>
            <a:ext cx="9144000" cy="6019800"/>
          </a:xfrm>
        </p:spPr>
        <p:txBody>
          <a:bodyPr/>
          <a:lstStyle/>
          <a:p>
            <a:r>
              <a:rPr lang="en-US" sz="3200" dirty="0"/>
              <a:t>Do you remember the ancient tale of the seven scholars who were asked to describe an elephant? </a:t>
            </a:r>
            <a:br>
              <a:rPr lang="en-US" sz="3200" dirty="0"/>
            </a:br>
            <a:br>
              <a:rPr lang="en-US" sz="3200" dirty="0"/>
            </a:br>
            <a:r>
              <a:rPr lang="en-US" sz="3200" dirty="0"/>
              <a:t>Question: 	What is an RTO?</a:t>
            </a:r>
            <a:br>
              <a:rPr lang="en-US" sz="3200" dirty="0"/>
            </a:br>
            <a:r>
              <a:rPr lang="en-US" sz="3200" dirty="0"/>
              <a:t>Answer: 	What do you want an RTO to be?  </a:t>
            </a:r>
            <a:br>
              <a:rPr lang="en-US" sz="3200" dirty="0"/>
            </a:br>
            <a:r>
              <a:rPr lang="en-US" sz="3200" dirty="0"/>
              <a:t> </a:t>
            </a:r>
            <a:br>
              <a:rPr lang="en-US" sz="3200" dirty="0"/>
            </a:br>
            <a:endParaRPr lang="en-US" sz="3200" dirty="0"/>
          </a:p>
        </p:txBody>
      </p:sp>
      <p:sp>
        <p:nvSpPr>
          <p:cNvPr id="3" name="Content Placeholder 2"/>
          <p:cNvSpPr>
            <a:spLocks noGrp="1"/>
          </p:cNvSpPr>
          <p:nvPr>
            <p:ph idx="1"/>
          </p:nvPr>
        </p:nvSpPr>
        <p:spPr>
          <a:xfrm>
            <a:off x="-14994" y="2286000"/>
            <a:ext cx="8458200" cy="4419600"/>
          </a:xfrm>
        </p:spPr>
        <p:txBody>
          <a:bodyPr/>
          <a:lstStyle/>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p:txBody>
      </p:sp>
      <p:sp>
        <p:nvSpPr>
          <p:cNvPr id="4" name="Slide Number Placeholder 3"/>
          <p:cNvSpPr>
            <a:spLocks noGrp="1"/>
          </p:cNvSpPr>
          <p:nvPr>
            <p:ph type="sldNum" sz="quarter" idx="12"/>
          </p:nvPr>
        </p:nvSpPr>
        <p:spPr/>
        <p:txBody>
          <a:bodyPr/>
          <a:lstStyle/>
          <a:p>
            <a:pPr>
              <a:defRPr/>
            </a:pPr>
            <a:fld id="{EFAA1107-CC81-4412-A484-4563A18FF1ED}" type="slidenum">
              <a:rPr lang="en-US" smtClean="0"/>
              <a:pPr>
                <a:defRPr/>
              </a:pPr>
              <a:t>3</a:t>
            </a:fld>
            <a:endParaRPr lang="en-US"/>
          </a:p>
        </p:txBody>
      </p:sp>
      <p:pic>
        <p:nvPicPr>
          <p:cNvPr id="2050" name="Picture 2" descr="elephantethanwise">
            <a:extLst>
              <a:ext uri="{FF2B5EF4-FFF2-40B4-BE49-F238E27FC236}">
                <a16:creationId xmlns:a16="http://schemas.microsoft.com/office/drawing/2014/main" id="{261F7190-B5B8-0248-A2AD-E5C7544F235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33600" y="304801"/>
            <a:ext cx="4419600" cy="3505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744931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3E44E9-793B-B645-9F65-AB7DF2C3ED71}"/>
              </a:ext>
            </a:extLst>
          </p:cNvPr>
          <p:cNvSpPr>
            <a:spLocks noGrp="1"/>
          </p:cNvSpPr>
          <p:nvPr>
            <p:ph type="title"/>
          </p:nvPr>
        </p:nvSpPr>
        <p:spPr>
          <a:xfrm>
            <a:off x="76200" y="457200"/>
            <a:ext cx="8915400" cy="685800"/>
          </a:xfrm>
        </p:spPr>
        <p:txBody>
          <a:bodyPr/>
          <a:lstStyle/>
          <a:p>
            <a:r>
              <a:rPr lang="en-US" dirty="0"/>
              <a:t>Parties said an RTO was much like :</a:t>
            </a:r>
          </a:p>
        </p:txBody>
      </p:sp>
      <p:sp>
        <p:nvSpPr>
          <p:cNvPr id="3" name="Content Placeholder 2">
            <a:extLst>
              <a:ext uri="{FF2B5EF4-FFF2-40B4-BE49-F238E27FC236}">
                <a16:creationId xmlns:a16="http://schemas.microsoft.com/office/drawing/2014/main" id="{2E21F0ED-2527-9B48-900E-44819562ADA4}"/>
              </a:ext>
            </a:extLst>
          </p:cNvPr>
          <p:cNvSpPr>
            <a:spLocks noGrp="1"/>
          </p:cNvSpPr>
          <p:nvPr>
            <p:ph idx="1"/>
          </p:nvPr>
        </p:nvSpPr>
        <p:spPr>
          <a:xfrm>
            <a:off x="685800" y="1600200"/>
            <a:ext cx="7772400" cy="4495800"/>
          </a:xfrm>
        </p:spPr>
        <p:txBody>
          <a:bodyPr/>
          <a:lstStyle/>
          <a:p>
            <a:r>
              <a:rPr lang="en-US" dirty="0"/>
              <a:t>An agent or deputy of the FERC</a:t>
            </a:r>
          </a:p>
          <a:p>
            <a:r>
              <a:rPr lang="en-US" dirty="0"/>
              <a:t>An agent of transmission owners</a:t>
            </a:r>
          </a:p>
          <a:p>
            <a:r>
              <a:rPr lang="en-US" dirty="0"/>
              <a:t>An agent of power generators</a:t>
            </a:r>
          </a:p>
          <a:p>
            <a:r>
              <a:rPr lang="en-US" dirty="0"/>
              <a:t>A regional planning commission</a:t>
            </a:r>
          </a:p>
          <a:p>
            <a:r>
              <a:rPr lang="en-US" dirty="0"/>
              <a:t>A natural monopoly</a:t>
            </a:r>
          </a:p>
          <a:p>
            <a:r>
              <a:rPr lang="en-US" dirty="0"/>
              <a:t>An unnatural monopoly</a:t>
            </a:r>
          </a:p>
          <a:p>
            <a:r>
              <a:rPr lang="en-US" dirty="0"/>
              <a:t>A regionally-sized utility commission</a:t>
            </a:r>
          </a:p>
          <a:p>
            <a:endParaRPr lang="en-US" dirty="0"/>
          </a:p>
          <a:p>
            <a:endParaRPr lang="en-US" dirty="0"/>
          </a:p>
        </p:txBody>
      </p:sp>
      <p:sp>
        <p:nvSpPr>
          <p:cNvPr id="4" name="Slide Number Placeholder 3">
            <a:extLst>
              <a:ext uri="{FF2B5EF4-FFF2-40B4-BE49-F238E27FC236}">
                <a16:creationId xmlns:a16="http://schemas.microsoft.com/office/drawing/2014/main" id="{2A148E7A-1B9C-8E44-A825-5E8312739BBD}"/>
              </a:ext>
            </a:extLst>
          </p:cNvPr>
          <p:cNvSpPr>
            <a:spLocks noGrp="1"/>
          </p:cNvSpPr>
          <p:nvPr>
            <p:ph type="sldNum" sz="quarter" idx="12"/>
          </p:nvPr>
        </p:nvSpPr>
        <p:spPr/>
        <p:txBody>
          <a:bodyPr/>
          <a:lstStyle/>
          <a:p>
            <a:pPr>
              <a:defRPr/>
            </a:pPr>
            <a:fld id="{EFAA1107-CC81-4412-A484-4563A18FF1ED}" type="slidenum">
              <a:rPr lang="en-US" smtClean="0"/>
              <a:pPr>
                <a:defRPr/>
              </a:pPr>
              <a:t>4</a:t>
            </a:fld>
            <a:endParaRPr lang="en-US"/>
          </a:p>
        </p:txBody>
      </p:sp>
    </p:spTree>
    <p:extLst>
      <p:ext uri="{BB962C8B-B14F-4D97-AF65-F5344CB8AC3E}">
        <p14:creationId xmlns:p14="http://schemas.microsoft.com/office/powerpoint/2010/main" val="38469293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E97B06-CDEF-B94E-B612-227E29641123}"/>
              </a:ext>
            </a:extLst>
          </p:cNvPr>
          <p:cNvSpPr>
            <a:spLocks noGrp="1"/>
          </p:cNvSpPr>
          <p:nvPr>
            <p:ph type="title"/>
          </p:nvPr>
        </p:nvSpPr>
        <p:spPr>
          <a:xfrm>
            <a:off x="-304800" y="-3657600"/>
            <a:ext cx="8153400" cy="457200"/>
          </a:xfrm>
        </p:spPr>
        <p:txBody>
          <a:bodyPr/>
          <a:lstStyle/>
          <a:p>
            <a:endParaRPr lang="en-US" dirty="0"/>
          </a:p>
        </p:txBody>
      </p:sp>
      <p:sp>
        <p:nvSpPr>
          <p:cNvPr id="3" name="Content Placeholder 2">
            <a:extLst>
              <a:ext uri="{FF2B5EF4-FFF2-40B4-BE49-F238E27FC236}">
                <a16:creationId xmlns:a16="http://schemas.microsoft.com/office/drawing/2014/main" id="{7DB59CEA-A96F-B14D-9864-B3ABC1422C2B}"/>
              </a:ext>
            </a:extLst>
          </p:cNvPr>
          <p:cNvSpPr>
            <a:spLocks noGrp="1"/>
          </p:cNvSpPr>
          <p:nvPr>
            <p:ph idx="1"/>
          </p:nvPr>
        </p:nvSpPr>
        <p:spPr>
          <a:xfrm>
            <a:off x="914400" y="533400"/>
            <a:ext cx="6705600" cy="6797040"/>
          </a:xfrm>
        </p:spPr>
        <p:txBody>
          <a:bodyPr/>
          <a:lstStyle/>
          <a:p>
            <a:pPr marL="0" indent="0">
              <a:buNone/>
            </a:pPr>
            <a:r>
              <a:rPr lang="en-US" i="1" dirty="0"/>
              <a:t>To power sellers, power buyers, and FERC, an RTO is an entity that </a:t>
            </a:r>
            <a:r>
              <a:rPr lang="en-US" b="1" i="1" dirty="0"/>
              <a:t>avoids cost-of-service rate cases. </a:t>
            </a:r>
            <a:endParaRPr lang="en-US" dirty="0"/>
          </a:p>
          <a:p>
            <a:pPr marL="0" indent="0">
              <a:buNone/>
            </a:pPr>
            <a:r>
              <a:rPr lang="en-US" dirty="0"/>
              <a:t>FERC has a legal </a:t>
            </a:r>
            <a:r>
              <a:rPr lang="en-US" b="1" dirty="0"/>
              <a:t>duty</a:t>
            </a:r>
            <a:r>
              <a:rPr lang="en-US" dirty="0"/>
              <a:t> to ensure that wholesale electricity transactions are ‘just and reasonable’. </a:t>
            </a:r>
          </a:p>
          <a:p>
            <a:pPr marL="0" indent="0">
              <a:buNone/>
            </a:pPr>
            <a:r>
              <a:rPr lang="en-US" dirty="0"/>
              <a:t>Traditionally, this meant rate cases.</a:t>
            </a:r>
          </a:p>
          <a:p>
            <a:pPr marL="0" indent="0">
              <a:buNone/>
            </a:pPr>
            <a:r>
              <a:rPr lang="en-US" dirty="0"/>
              <a:t>Now FERC says that energy transactions within markets managed by RTOs can be presumed to be “just and reasonable”. </a:t>
            </a:r>
          </a:p>
          <a:p>
            <a:endParaRPr lang="en-US" dirty="0"/>
          </a:p>
        </p:txBody>
      </p:sp>
      <p:sp>
        <p:nvSpPr>
          <p:cNvPr id="4" name="Slide Number Placeholder 3">
            <a:extLst>
              <a:ext uri="{FF2B5EF4-FFF2-40B4-BE49-F238E27FC236}">
                <a16:creationId xmlns:a16="http://schemas.microsoft.com/office/drawing/2014/main" id="{5D03D8A3-D864-F241-B0D0-5F64EB4CDD73}"/>
              </a:ext>
            </a:extLst>
          </p:cNvPr>
          <p:cNvSpPr>
            <a:spLocks noGrp="1"/>
          </p:cNvSpPr>
          <p:nvPr>
            <p:ph type="sldNum" sz="quarter" idx="12"/>
          </p:nvPr>
        </p:nvSpPr>
        <p:spPr/>
        <p:txBody>
          <a:bodyPr/>
          <a:lstStyle/>
          <a:p>
            <a:pPr>
              <a:defRPr/>
            </a:pPr>
            <a:fld id="{EFAA1107-CC81-4412-A484-4563A18FF1ED}" type="slidenum">
              <a:rPr lang="en-US" smtClean="0"/>
              <a:pPr>
                <a:defRPr/>
              </a:pPr>
              <a:t>5</a:t>
            </a:fld>
            <a:endParaRPr lang="en-US"/>
          </a:p>
        </p:txBody>
      </p:sp>
    </p:spTree>
    <p:extLst>
      <p:ext uri="{BB962C8B-B14F-4D97-AF65-F5344CB8AC3E}">
        <p14:creationId xmlns:p14="http://schemas.microsoft.com/office/powerpoint/2010/main" val="30954445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04800"/>
            <a:ext cx="8382000" cy="762000"/>
          </a:xfrm>
        </p:spPr>
        <p:txBody>
          <a:bodyPr/>
          <a:lstStyle/>
          <a:p>
            <a:r>
              <a:rPr lang="en-US" dirty="0"/>
              <a:t>What makes an ISO into an RTO ?</a:t>
            </a:r>
          </a:p>
        </p:txBody>
      </p:sp>
      <p:sp>
        <p:nvSpPr>
          <p:cNvPr id="3" name="Content Placeholder 2"/>
          <p:cNvSpPr>
            <a:spLocks noGrp="1"/>
          </p:cNvSpPr>
          <p:nvPr>
            <p:ph idx="1"/>
          </p:nvPr>
        </p:nvSpPr>
        <p:spPr>
          <a:xfrm>
            <a:off x="76200" y="1410790"/>
            <a:ext cx="7162800" cy="5218610"/>
          </a:xfrm>
        </p:spPr>
        <p:txBody>
          <a:bodyPr/>
          <a:lstStyle/>
          <a:p>
            <a:r>
              <a:rPr lang="en-US" sz="2800" dirty="0"/>
              <a:t>Regional Transmission Organizations  are recognized by the FERC which reviews their </a:t>
            </a:r>
            <a:r>
              <a:rPr lang="en-US" sz="2800" b="1" i="1" dirty="0"/>
              <a:t>governance</a:t>
            </a:r>
            <a:r>
              <a:rPr lang="en-US" sz="2800" dirty="0"/>
              <a:t>, technical </a:t>
            </a:r>
            <a:r>
              <a:rPr lang="en-US" sz="2800" b="1" i="1" dirty="0"/>
              <a:t>competence,</a:t>
            </a:r>
            <a:r>
              <a:rPr lang="en-US" sz="2800" dirty="0"/>
              <a:t> and </a:t>
            </a:r>
            <a:r>
              <a:rPr lang="en-US" sz="2800" b="1" i="1" dirty="0"/>
              <a:t>rules</a:t>
            </a:r>
            <a:r>
              <a:rPr lang="en-US" sz="2800" i="1" dirty="0"/>
              <a:t> </a:t>
            </a:r>
            <a:r>
              <a:rPr lang="en-US" sz="2800" dirty="0"/>
              <a:t>and authorizes them  to use control of transmission lines to carry out three key functions:</a:t>
            </a:r>
          </a:p>
          <a:p>
            <a:pPr lvl="1"/>
            <a:r>
              <a:rPr lang="en-US" dirty="0"/>
              <a:t>Operations </a:t>
            </a:r>
          </a:p>
          <a:p>
            <a:pPr lvl="1"/>
            <a:r>
              <a:rPr lang="en-US" dirty="0"/>
              <a:t>Planning</a:t>
            </a:r>
          </a:p>
          <a:p>
            <a:pPr lvl="1"/>
            <a:r>
              <a:rPr lang="en-US" dirty="0"/>
              <a:t>Markets</a:t>
            </a:r>
          </a:p>
          <a:p>
            <a:pPr lvl="1"/>
            <a:endParaRPr lang="en-US" dirty="0"/>
          </a:p>
          <a:p>
            <a:pPr marL="457200" lvl="1" indent="0">
              <a:buNone/>
            </a:pPr>
            <a:endParaRPr lang="en-US" dirty="0"/>
          </a:p>
          <a:p>
            <a:endParaRPr lang="en-US" dirty="0"/>
          </a:p>
          <a:p>
            <a:endParaRPr lang="en-US" dirty="0"/>
          </a:p>
        </p:txBody>
      </p:sp>
      <p:sp>
        <p:nvSpPr>
          <p:cNvPr id="4" name="Slide Number Placeholder 3"/>
          <p:cNvSpPr>
            <a:spLocks noGrp="1"/>
          </p:cNvSpPr>
          <p:nvPr>
            <p:ph type="sldNum" sz="quarter" idx="12"/>
          </p:nvPr>
        </p:nvSpPr>
        <p:spPr/>
        <p:txBody>
          <a:bodyPr/>
          <a:lstStyle/>
          <a:p>
            <a:pPr>
              <a:defRPr/>
            </a:pPr>
            <a:fld id="{EFAA1107-CC81-4412-A484-4563A18FF1ED}" type="slidenum">
              <a:rPr lang="en-US" smtClean="0"/>
              <a:pPr>
                <a:defRPr/>
              </a:pPr>
              <a:t>6</a:t>
            </a:fld>
            <a:endParaRPr lang="en-US"/>
          </a:p>
        </p:txBody>
      </p:sp>
    </p:spTree>
    <p:extLst>
      <p:ext uri="{BB962C8B-B14F-4D97-AF65-F5344CB8AC3E}">
        <p14:creationId xmlns:p14="http://schemas.microsoft.com/office/powerpoint/2010/main" val="38306724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381000"/>
            <a:ext cx="7772400" cy="685800"/>
          </a:xfrm>
        </p:spPr>
        <p:txBody>
          <a:bodyPr/>
          <a:lstStyle/>
          <a:p>
            <a:r>
              <a:rPr lang="en-US" sz="3200" dirty="0"/>
              <a:t>First Key RTO Task: Reliable Operation</a:t>
            </a:r>
          </a:p>
        </p:txBody>
      </p:sp>
      <p:sp>
        <p:nvSpPr>
          <p:cNvPr id="3" name="Content Placeholder 2"/>
          <p:cNvSpPr>
            <a:spLocks noGrp="1"/>
          </p:cNvSpPr>
          <p:nvPr>
            <p:ph idx="1"/>
          </p:nvPr>
        </p:nvSpPr>
        <p:spPr>
          <a:xfrm>
            <a:off x="533400" y="1295400"/>
            <a:ext cx="7924800" cy="4572000"/>
          </a:xfrm>
        </p:spPr>
        <p:txBody>
          <a:bodyPr/>
          <a:lstStyle/>
          <a:p>
            <a:pPr lvl="0"/>
            <a:r>
              <a:rPr lang="en-US" dirty="0"/>
              <a:t>Operating the power system.  This means using the RTO’s control of the transmission grid to decide which power generating facilities are allowed to deliver electricity to the grid.  Generation owners commit to turning  on or off power plants in accordance with the  RTO decisions to allow interconnection or delivery.</a:t>
            </a:r>
          </a:p>
          <a:p>
            <a:pPr lvl="0"/>
            <a:r>
              <a:rPr lang="en-US" dirty="0"/>
              <a:t>Longstanding issue: </a:t>
            </a:r>
          </a:p>
          <a:p>
            <a:pPr marL="0" lvl="0" indent="0">
              <a:buNone/>
            </a:pPr>
            <a:r>
              <a:rPr lang="en-US" dirty="0"/>
              <a:t>what happens if they don’t?</a:t>
            </a:r>
          </a:p>
          <a:p>
            <a:endParaRPr lang="en-US" dirty="0"/>
          </a:p>
        </p:txBody>
      </p:sp>
      <p:sp>
        <p:nvSpPr>
          <p:cNvPr id="4" name="Slide Number Placeholder 3"/>
          <p:cNvSpPr>
            <a:spLocks noGrp="1"/>
          </p:cNvSpPr>
          <p:nvPr>
            <p:ph type="sldNum" sz="quarter" idx="12"/>
          </p:nvPr>
        </p:nvSpPr>
        <p:spPr/>
        <p:txBody>
          <a:bodyPr/>
          <a:lstStyle/>
          <a:p>
            <a:pPr>
              <a:defRPr/>
            </a:pPr>
            <a:fld id="{EFAA1107-CC81-4412-A484-4563A18FF1ED}" type="slidenum">
              <a:rPr lang="en-US" smtClean="0"/>
              <a:pPr>
                <a:defRPr/>
              </a:pPr>
              <a:t>7</a:t>
            </a:fld>
            <a:endParaRPr lang="en-US"/>
          </a:p>
        </p:txBody>
      </p:sp>
    </p:spTree>
    <p:extLst>
      <p:ext uri="{BB962C8B-B14F-4D97-AF65-F5344CB8AC3E}">
        <p14:creationId xmlns:p14="http://schemas.microsoft.com/office/powerpoint/2010/main" val="41110381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81000"/>
            <a:ext cx="8458200" cy="609600"/>
          </a:xfrm>
        </p:spPr>
        <p:txBody>
          <a:bodyPr/>
          <a:lstStyle/>
          <a:p>
            <a:r>
              <a:rPr lang="en-US" sz="3200" dirty="0"/>
              <a:t>     Second Key RTO Task: Planning</a:t>
            </a:r>
          </a:p>
        </p:txBody>
      </p:sp>
      <p:sp>
        <p:nvSpPr>
          <p:cNvPr id="3" name="Content Placeholder 2"/>
          <p:cNvSpPr>
            <a:spLocks noGrp="1"/>
          </p:cNvSpPr>
          <p:nvPr>
            <p:ph idx="1"/>
          </p:nvPr>
        </p:nvSpPr>
        <p:spPr>
          <a:xfrm>
            <a:off x="0" y="1143000"/>
            <a:ext cx="7848600" cy="5410200"/>
          </a:xfrm>
        </p:spPr>
        <p:txBody>
          <a:bodyPr/>
          <a:lstStyle/>
          <a:p>
            <a:pPr lvl="0"/>
            <a:r>
              <a:rPr lang="en-US" dirty="0"/>
              <a:t>Power System Planning.  The RTO’s power planning </a:t>
            </a:r>
            <a:r>
              <a:rPr lang="en-US" b="1" dirty="0"/>
              <a:t>defines the expected need </a:t>
            </a:r>
            <a:r>
              <a:rPr lang="en-US" dirty="0"/>
              <a:t>for future facilities.  This is the key input leading almost directly to the price for wholesale power in forward capacity markets.  It also is </a:t>
            </a:r>
            <a:r>
              <a:rPr lang="en-US" b="1" dirty="0"/>
              <a:t>the single most influential factor affecting federal, state, and local decisions about the necessity and environmental treatment of siting standards and certificates of  need for new construction</a:t>
            </a:r>
            <a:r>
              <a:rPr lang="en-US" dirty="0"/>
              <a:t>.</a:t>
            </a:r>
          </a:p>
          <a:p>
            <a:endParaRPr lang="en-US" dirty="0"/>
          </a:p>
        </p:txBody>
      </p:sp>
      <p:sp>
        <p:nvSpPr>
          <p:cNvPr id="4" name="Slide Number Placeholder 3"/>
          <p:cNvSpPr>
            <a:spLocks noGrp="1"/>
          </p:cNvSpPr>
          <p:nvPr>
            <p:ph type="sldNum" sz="quarter" idx="12"/>
          </p:nvPr>
        </p:nvSpPr>
        <p:spPr/>
        <p:txBody>
          <a:bodyPr/>
          <a:lstStyle/>
          <a:p>
            <a:pPr>
              <a:defRPr/>
            </a:pPr>
            <a:fld id="{EFAA1107-CC81-4412-A484-4563A18FF1ED}" type="slidenum">
              <a:rPr lang="en-US" smtClean="0"/>
              <a:pPr>
                <a:defRPr/>
              </a:pPr>
              <a:t>8</a:t>
            </a:fld>
            <a:endParaRPr lang="en-US"/>
          </a:p>
        </p:txBody>
      </p:sp>
    </p:spTree>
    <p:extLst>
      <p:ext uri="{BB962C8B-B14F-4D97-AF65-F5344CB8AC3E}">
        <p14:creationId xmlns:p14="http://schemas.microsoft.com/office/powerpoint/2010/main" val="8558311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04800"/>
            <a:ext cx="7924800" cy="609600"/>
          </a:xfrm>
        </p:spPr>
        <p:txBody>
          <a:bodyPr/>
          <a:lstStyle/>
          <a:p>
            <a:r>
              <a:rPr lang="en-US" sz="3200" dirty="0"/>
              <a:t>   Third Key RTO Task: Markets</a:t>
            </a:r>
          </a:p>
        </p:txBody>
      </p:sp>
      <p:sp>
        <p:nvSpPr>
          <p:cNvPr id="3" name="Content Placeholder 2"/>
          <p:cNvSpPr>
            <a:spLocks noGrp="1"/>
          </p:cNvSpPr>
          <p:nvPr>
            <p:ph idx="1"/>
          </p:nvPr>
        </p:nvSpPr>
        <p:spPr>
          <a:xfrm>
            <a:off x="0" y="980802"/>
            <a:ext cx="8991600" cy="5181601"/>
          </a:xfrm>
        </p:spPr>
        <p:txBody>
          <a:bodyPr/>
          <a:lstStyle/>
          <a:p>
            <a:pPr lvl="0"/>
            <a:r>
              <a:rPr lang="en-US" sz="2800" dirty="0"/>
              <a:t>Administering wholesale electricity markets.  Every afternoon (with a true-up every morning) the RTOs rank order the price bids from electric generators and match them to the expected demand for power in each part of the day ahead.  Reliability concerns  may require some modifications; but it is the RTO that decides when it is and is not necessary to modify pricing for that purpose.  RTOs also operate ‘forward capacity markets’, paying generators in advance for promises to deliver power on future dates.</a:t>
            </a:r>
          </a:p>
          <a:p>
            <a:pPr lvl="0"/>
            <a:r>
              <a:rPr lang="en-US" sz="2800" dirty="0"/>
              <a:t>Longstanding issue:  what is the remedy for default?</a:t>
            </a:r>
          </a:p>
          <a:p>
            <a:endParaRPr lang="en-US" dirty="0"/>
          </a:p>
        </p:txBody>
      </p:sp>
      <p:sp>
        <p:nvSpPr>
          <p:cNvPr id="4" name="Slide Number Placeholder 3"/>
          <p:cNvSpPr>
            <a:spLocks noGrp="1"/>
          </p:cNvSpPr>
          <p:nvPr>
            <p:ph type="sldNum" sz="quarter" idx="12"/>
          </p:nvPr>
        </p:nvSpPr>
        <p:spPr/>
        <p:txBody>
          <a:bodyPr/>
          <a:lstStyle/>
          <a:p>
            <a:pPr>
              <a:defRPr/>
            </a:pPr>
            <a:fld id="{EFAA1107-CC81-4412-A484-4563A18FF1ED}" type="slidenum">
              <a:rPr lang="en-US" smtClean="0"/>
              <a:pPr>
                <a:defRPr/>
              </a:pPr>
              <a:t>9</a:t>
            </a:fld>
            <a:endParaRPr lang="en-US"/>
          </a:p>
        </p:txBody>
      </p:sp>
    </p:spTree>
    <p:extLst>
      <p:ext uri="{BB962C8B-B14F-4D97-AF65-F5344CB8AC3E}">
        <p14:creationId xmlns:p14="http://schemas.microsoft.com/office/powerpoint/2010/main" val="31190299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457200"/>
            <a:ext cx="7772400" cy="914400"/>
          </a:xfrm>
        </p:spPr>
        <p:txBody>
          <a:bodyPr/>
          <a:lstStyle/>
          <a:p>
            <a:r>
              <a:rPr lang="en-US" sz="4000" dirty="0"/>
              <a:t>How Did RTO Markets Arise?</a:t>
            </a:r>
          </a:p>
        </p:txBody>
      </p:sp>
      <p:sp>
        <p:nvSpPr>
          <p:cNvPr id="3" name="Content Placeholder 2"/>
          <p:cNvSpPr>
            <a:spLocks noGrp="1"/>
          </p:cNvSpPr>
          <p:nvPr>
            <p:ph idx="1"/>
          </p:nvPr>
        </p:nvSpPr>
        <p:spPr>
          <a:xfrm>
            <a:off x="0" y="1828800"/>
            <a:ext cx="8458200" cy="4267200"/>
          </a:xfrm>
        </p:spPr>
        <p:txBody>
          <a:bodyPr/>
          <a:lstStyle/>
          <a:p>
            <a:r>
              <a:rPr lang="en-US" dirty="0"/>
              <a:t>In developing wholesale electricity markets, FERC issued hundreds of case-specific orders.  Four are particularly significant:</a:t>
            </a:r>
          </a:p>
          <a:p>
            <a:pPr lvl="1"/>
            <a:r>
              <a:rPr lang="en-US" dirty="0"/>
              <a:t>Order 888</a:t>
            </a:r>
          </a:p>
          <a:p>
            <a:pPr lvl="1"/>
            <a:r>
              <a:rPr lang="en-US" dirty="0"/>
              <a:t>Order 2000</a:t>
            </a:r>
          </a:p>
          <a:p>
            <a:pPr lvl="1"/>
            <a:r>
              <a:rPr lang="en-US" dirty="0"/>
              <a:t>Order 890</a:t>
            </a:r>
          </a:p>
          <a:p>
            <a:pPr lvl="1"/>
            <a:r>
              <a:rPr lang="en-US" dirty="0"/>
              <a:t>Order 1000</a:t>
            </a:r>
          </a:p>
          <a:p>
            <a:pPr lvl="1"/>
            <a:endParaRPr lang="en-US" dirty="0"/>
          </a:p>
        </p:txBody>
      </p:sp>
      <p:sp>
        <p:nvSpPr>
          <p:cNvPr id="4" name="Slide Number Placeholder 3"/>
          <p:cNvSpPr>
            <a:spLocks noGrp="1"/>
          </p:cNvSpPr>
          <p:nvPr>
            <p:ph type="sldNum" sz="quarter" idx="12"/>
          </p:nvPr>
        </p:nvSpPr>
        <p:spPr/>
        <p:txBody>
          <a:bodyPr/>
          <a:lstStyle/>
          <a:p>
            <a:pPr>
              <a:defRPr/>
            </a:pPr>
            <a:fld id="{EFAA1107-CC81-4412-A484-4563A18FF1ED}" type="slidenum">
              <a:rPr lang="en-US" smtClean="0"/>
              <a:pPr>
                <a:defRPr/>
              </a:pPr>
              <a:t>10</a:t>
            </a:fld>
            <a:endParaRPr lang="en-US"/>
          </a:p>
        </p:txBody>
      </p:sp>
    </p:spTree>
    <p:extLst>
      <p:ext uri="{BB962C8B-B14F-4D97-AF65-F5344CB8AC3E}">
        <p14:creationId xmlns:p14="http://schemas.microsoft.com/office/powerpoint/2010/main" val="17417096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457200"/>
            <a:ext cx="8458200" cy="762000"/>
          </a:xfrm>
        </p:spPr>
        <p:txBody>
          <a:bodyPr/>
          <a:lstStyle/>
          <a:p>
            <a:r>
              <a:rPr lang="en-US" dirty="0"/>
              <a:t>    </a:t>
            </a:r>
            <a:r>
              <a:rPr lang="en-US" sz="4000" dirty="0"/>
              <a:t>First of Four Transmission Orde</a:t>
            </a:r>
            <a:r>
              <a:rPr lang="en-US" dirty="0"/>
              <a:t>rs</a:t>
            </a:r>
          </a:p>
        </p:txBody>
      </p:sp>
      <p:sp>
        <p:nvSpPr>
          <p:cNvPr id="3" name="Content Placeholder 2"/>
          <p:cNvSpPr>
            <a:spLocks noGrp="1"/>
          </p:cNvSpPr>
          <p:nvPr>
            <p:ph idx="1"/>
          </p:nvPr>
        </p:nvSpPr>
        <p:spPr>
          <a:xfrm>
            <a:off x="685800" y="1524000"/>
            <a:ext cx="7772400" cy="4114800"/>
          </a:xfrm>
        </p:spPr>
        <p:txBody>
          <a:bodyPr/>
          <a:lstStyle/>
          <a:p>
            <a:r>
              <a:rPr lang="en-US" dirty="0"/>
              <a:t>The first, in 1996, said that wholesale markets, if created, had to involve non-discriminatory and non-preferential use of transmission systems (Order No. 888). </a:t>
            </a:r>
          </a:p>
          <a:p>
            <a:r>
              <a:rPr lang="en-US" dirty="0"/>
              <a:t>Longstanding issue: does this require structural separation, ring-fencing, affiliate codes of conduct, hiring or assignment (“secondment”) constraints?  </a:t>
            </a:r>
          </a:p>
          <a:p>
            <a:endParaRPr lang="en-US" sz="2000" dirty="0"/>
          </a:p>
          <a:p>
            <a:r>
              <a:rPr lang="en-US" dirty="0"/>
              <a:t>Note decades of telecom litigation</a:t>
            </a:r>
          </a:p>
          <a:p>
            <a:endParaRPr lang="en-US" dirty="0"/>
          </a:p>
          <a:p>
            <a:endParaRPr lang="en-US" dirty="0"/>
          </a:p>
        </p:txBody>
      </p:sp>
      <p:sp>
        <p:nvSpPr>
          <p:cNvPr id="4" name="Slide Number Placeholder 3"/>
          <p:cNvSpPr>
            <a:spLocks noGrp="1"/>
          </p:cNvSpPr>
          <p:nvPr>
            <p:ph type="sldNum" sz="quarter" idx="12"/>
          </p:nvPr>
        </p:nvSpPr>
        <p:spPr/>
        <p:txBody>
          <a:bodyPr/>
          <a:lstStyle/>
          <a:p>
            <a:pPr>
              <a:defRPr/>
            </a:pPr>
            <a:fld id="{EFAA1107-CC81-4412-A484-4563A18FF1ED}" type="slidenum">
              <a:rPr lang="en-US" smtClean="0"/>
              <a:pPr>
                <a:defRPr/>
              </a:pPr>
              <a:t>11</a:t>
            </a:fld>
            <a:endParaRPr lang="en-US"/>
          </a:p>
        </p:txBody>
      </p:sp>
    </p:spTree>
    <p:extLst>
      <p:ext uri="{BB962C8B-B14F-4D97-AF65-F5344CB8AC3E}">
        <p14:creationId xmlns:p14="http://schemas.microsoft.com/office/powerpoint/2010/main" val="23393929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228600"/>
            <a:ext cx="8382000" cy="762000"/>
          </a:xfrm>
        </p:spPr>
        <p:txBody>
          <a:bodyPr/>
          <a:lstStyle/>
          <a:p>
            <a:r>
              <a:rPr lang="en-US" dirty="0"/>
              <a:t>  </a:t>
            </a:r>
            <a:r>
              <a:rPr lang="en-US" sz="4000" dirty="0"/>
              <a:t>Second Major Transmission Order</a:t>
            </a:r>
          </a:p>
        </p:txBody>
      </p:sp>
      <p:sp>
        <p:nvSpPr>
          <p:cNvPr id="3" name="Content Placeholder 2"/>
          <p:cNvSpPr>
            <a:spLocks noGrp="1"/>
          </p:cNvSpPr>
          <p:nvPr>
            <p:ph idx="1"/>
          </p:nvPr>
        </p:nvSpPr>
        <p:spPr>
          <a:xfrm>
            <a:off x="0" y="1143000"/>
            <a:ext cx="8458200" cy="5562600"/>
          </a:xfrm>
        </p:spPr>
        <p:txBody>
          <a:bodyPr/>
          <a:lstStyle/>
          <a:p>
            <a:r>
              <a:rPr lang="en-US" sz="2800" dirty="0"/>
              <a:t>The second, in 1999, said that those services should be managed by independent RTOs—Regional Transmission Organizations (Order 2000).  This prompted transition from ISOs to RTO status. </a:t>
            </a:r>
          </a:p>
          <a:p>
            <a:endParaRPr lang="en-US" sz="2000" dirty="0"/>
          </a:p>
          <a:p>
            <a:r>
              <a:rPr lang="en-US" sz="2800" dirty="0"/>
              <a:t>Remember—An RTO is an ISO that FERC has certified as meeting FERC’s criteria for adequate independence &amp; market competence.</a:t>
            </a:r>
          </a:p>
          <a:p>
            <a:endParaRPr lang="en-US" sz="2000" dirty="0"/>
          </a:p>
          <a:p>
            <a:r>
              <a:rPr lang="en-US" sz="2800" dirty="0"/>
              <a:t>Memory tip: the acronyms reverse the jargon:– </a:t>
            </a:r>
          </a:p>
          <a:p>
            <a:pPr marL="0" indent="0">
              <a:buNone/>
            </a:pPr>
            <a:r>
              <a:rPr lang="en-US" sz="2800" dirty="0"/>
              <a:t>	RTOs must prove independence, </a:t>
            </a:r>
          </a:p>
          <a:p>
            <a:pPr marL="0" indent="0">
              <a:buNone/>
            </a:pPr>
            <a:r>
              <a:rPr lang="en-US" sz="2800" dirty="0"/>
              <a:t>	ISOs operate regional systems</a:t>
            </a:r>
          </a:p>
          <a:p>
            <a:endParaRPr lang="en-US" dirty="0"/>
          </a:p>
        </p:txBody>
      </p:sp>
      <p:sp>
        <p:nvSpPr>
          <p:cNvPr id="4" name="Slide Number Placeholder 3"/>
          <p:cNvSpPr>
            <a:spLocks noGrp="1"/>
          </p:cNvSpPr>
          <p:nvPr>
            <p:ph type="sldNum" sz="quarter" idx="12"/>
          </p:nvPr>
        </p:nvSpPr>
        <p:spPr/>
        <p:txBody>
          <a:bodyPr/>
          <a:lstStyle/>
          <a:p>
            <a:pPr>
              <a:defRPr/>
            </a:pPr>
            <a:fld id="{EFAA1107-CC81-4412-A484-4563A18FF1ED}" type="slidenum">
              <a:rPr lang="en-US" smtClean="0"/>
              <a:pPr>
                <a:defRPr/>
              </a:pPr>
              <a:t>12</a:t>
            </a:fld>
            <a:endParaRPr lang="en-US" dirty="0"/>
          </a:p>
        </p:txBody>
      </p:sp>
    </p:spTree>
    <p:extLst>
      <p:ext uri="{BB962C8B-B14F-4D97-AF65-F5344CB8AC3E}">
        <p14:creationId xmlns:p14="http://schemas.microsoft.com/office/powerpoint/2010/main" val="226697583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457200"/>
            <a:ext cx="7772400" cy="762000"/>
          </a:xfrm>
        </p:spPr>
        <p:txBody>
          <a:bodyPr/>
          <a:lstStyle/>
          <a:p>
            <a:r>
              <a:rPr lang="en-US" sz="4000" dirty="0"/>
              <a:t>Third Major Transmission Order</a:t>
            </a:r>
          </a:p>
        </p:txBody>
      </p:sp>
      <p:sp>
        <p:nvSpPr>
          <p:cNvPr id="3" name="Content Placeholder 2"/>
          <p:cNvSpPr>
            <a:spLocks noGrp="1"/>
          </p:cNvSpPr>
          <p:nvPr>
            <p:ph idx="1"/>
          </p:nvPr>
        </p:nvSpPr>
        <p:spPr>
          <a:xfrm>
            <a:off x="685800" y="1600200"/>
            <a:ext cx="7772400" cy="4343400"/>
          </a:xfrm>
        </p:spPr>
        <p:txBody>
          <a:bodyPr/>
          <a:lstStyle/>
          <a:p>
            <a:r>
              <a:rPr lang="en-US" dirty="0"/>
              <a:t>In 2007, FERC added a third key element requiring transmission entities to make public, and allow review of, their planning principles (Order 890). </a:t>
            </a:r>
          </a:p>
          <a:p>
            <a:endParaRPr lang="en-US" sz="2400" dirty="0"/>
          </a:p>
          <a:p>
            <a:r>
              <a:rPr lang="en-US" dirty="0"/>
              <a:t>Longstanding issue:  How much data can be held confidential for how long and still be called ‘transparent”?</a:t>
            </a:r>
          </a:p>
          <a:p>
            <a:endParaRPr lang="en-US" dirty="0"/>
          </a:p>
          <a:p>
            <a:pPr marL="0" indent="0">
              <a:buNone/>
            </a:pPr>
            <a:endParaRPr lang="en-US" dirty="0"/>
          </a:p>
        </p:txBody>
      </p:sp>
      <p:sp>
        <p:nvSpPr>
          <p:cNvPr id="4" name="Slide Number Placeholder 3"/>
          <p:cNvSpPr>
            <a:spLocks noGrp="1"/>
          </p:cNvSpPr>
          <p:nvPr>
            <p:ph type="sldNum" sz="quarter" idx="12"/>
          </p:nvPr>
        </p:nvSpPr>
        <p:spPr/>
        <p:txBody>
          <a:bodyPr/>
          <a:lstStyle/>
          <a:p>
            <a:pPr>
              <a:defRPr/>
            </a:pPr>
            <a:fld id="{EFAA1107-CC81-4412-A484-4563A18FF1ED}" type="slidenum">
              <a:rPr lang="en-US" smtClean="0"/>
              <a:pPr>
                <a:defRPr/>
              </a:pPr>
              <a:t>13</a:t>
            </a:fld>
            <a:endParaRPr lang="en-US"/>
          </a:p>
        </p:txBody>
      </p:sp>
    </p:spTree>
    <p:extLst>
      <p:ext uri="{BB962C8B-B14F-4D97-AF65-F5344CB8AC3E}">
        <p14:creationId xmlns:p14="http://schemas.microsoft.com/office/powerpoint/2010/main" val="316461975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533400"/>
            <a:ext cx="8458200" cy="762000"/>
          </a:xfrm>
        </p:spPr>
        <p:txBody>
          <a:bodyPr/>
          <a:lstStyle/>
          <a:p>
            <a:r>
              <a:rPr lang="en-US" dirty="0"/>
              <a:t>    </a:t>
            </a:r>
            <a:r>
              <a:rPr lang="en-US" sz="4000" dirty="0"/>
              <a:t>Fourth Major Transmission Order</a:t>
            </a:r>
          </a:p>
        </p:txBody>
      </p:sp>
      <p:sp>
        <p:nvSpPr>
          <p:cNvPr id="3" name="Content Placeholder 2"/>
          <p:cNvSpPr>
            <a:spLocks noGrp="1"/>
          </p:cNvSpPr>
          <p:nvPr>
            <p:ph idx="1"/>
          </p:nvPr>
        </p:nvSpPr>
        <p:spPr>
          <a:xfrm>
            <a:off x="76200" y="1447800"/>
            <a:ext cx="8305800" cy="5029200"/>
          </a:xfrm>
        </p:spPr>
        <p:txBody>
          <a:bodyPr/>
          <a:lstStyle/>
          <a:p>
            <a:r>
              <a:rPr lang="en-US" dirty="0"/>
              <a:t>In 2011, FERC recognized that open transmission policies would require open, public policies for the allocation of transmission costs. It also specifically </a:t>
            </a:r>
            <a:r>
              <a:rPr lang="en-US" b="1" dirty="0"/>
              <a:t>allowed</a:t>
            </a:r>
            <a:r>
              <a:rPr lang="en-US" dirty="0"/>
              <a:t> recovery of costs incurred for social-purpose energy policies (Order 1000).</a:t>
            </a:r>
          </a:p>
          <a:p>
            <a:endParaRPr lang="en-US" sz="2000" dirty="0"/>
          </a:p>
          <a:p>
            <a:pPr marL="0" indent="0">
              <a:buNone/>
            </a:pPr>
            <a:r>
              <a:rPr lang="en-US" dirty="0"/>
              <a:t>Should Order 1000 </a:t>
            </a:r>
            <a:r>
              <a:rPr lang="en-US" b="1" dirty="0"/>
              <a:t>require</a:t>
            </a:r>
            <a:r>
              <a:rPr lang="en-US" dirty="0"/>
              <a:t> RTO directors to consider the public good? </a:t>
            </a:r>
          </a:p>
          <a:p>
            <a:pPr marL="0" indent="0">
              <a:buNone/>
            </a:pPr>
            <a:r>
              <a:rPr lang="en-US" dirty="0"/>
              <a:t>See, </a:t>
            </a:r>
            <a:r>
              <a:rPr lang="en-US" b="1" dirty="0"/>
              <a:t>NAACP v FPC (1976)</a:t>
            </a:r>
            <a:r>
              <a:rPr lang="en-US" dirty="0"/>
              <a:t>. </a:t>
            </a:r>
          </a:p>
        </p:txBody>
      </p:sp>
      <p:sp>
        <p:nvSpPr>
          <p:cNvPr id="4" name="Slide Number Placeholder 3"/>
          <p:cNvSpPr>
            <a:spLocks noGrp="1"/>
          </p:cNvSpPr>
          <p:nvPr>
            <p:ph type="sldNum" sz="quarter" idx="12"/>
          </p:nvPr>
        </p:nvSpPr>
        <p:spPr/>
        <p:txBody>
          <a:bodyPr/>
          <a:lstStyle/>
          <a:p>
            <a:pPr>
              <a:defRPr/>
            </a:pPr>
            <a:fld id="{EFAA1107-CC81-4412-A484-4563A18FF1ED}" type="slidenum">
              <a:rPr lang="en-US" smtClean="0"/>
              <a:pPr>
                <a:defRPr/>
              </a:pPr>
              <a:t>14</a:t>
            </a:fld>
            <a:endParaRPr lang="en-US"/>
          </a:p>
        </p:txBody>
      </p:sp>
    </p:spTree>
    <p:extLst>
      <p:ext uri="{BB962C8B-B14F-4D97-AF65-F5344CB8AC3E}">
        <p14:creationId xmlns:p14="http://schemas.microsoft.com/office/powerpoint/2010/main" val="18708567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457200"/>
            <a:ext cx="7772400" cy="838200"/>
          </a:xfrm>
        </p:spPr>
        <p:txBody>
          <a:bodyPr/>
          <a:lstStyle/>
          <a:p>
            <a:r>
              <a:rPr lang="en-US" dirty="0"/>
              <a:t>What lessons can we draw?</a:t>
            </a:r>
          </a:p>
        </p:txBody>
      </p:sp>
      <p:sp>
        <p:nvSpPr>
          <p:cNvPr id="3" name="Content Placeholder 2"/>
          <p:cNvSpPr>
            <a:spLocks noGrp="1"/>
          </p:cNvSpPr>
          <p:nvPr>
            <p:ph idx="1"/>
          </p:nvPr>
        </p:nvSpPr>
        <p:spPr>
          <a:xfrm>
            <a:off x="0" y="1600200"/>
            <a:ext cx="8458200" cy="4800600"/>
          </a:xfrm>
        </p:spPr>
        <p:txBody>
          <a:bodyPr/>
          <a:lstStyle/>
          <a:p>
            <a:r>
              <a:rPr lang="en-US" dirty="0"/>
              <a:t>First: change has been and will be on-going</a:t>
            </a:r>
          </a:p>
          <a:p>
            <a:endParaRPr lang="en-US" sz="2000" dirty="0"/>
          </a:p>
          <a:p>
            <a:pPr lvl="1"/>
            <a:r>
              <a:rPr lang="en-US" dirty="0"/>
              <a:t>Even very smart people, with good intentions, fail to foresee all upcoming issues. See, California melt-down, New England polar vortexes, (and Texas Big Chill?).</a:t>
            </a:r>
          </a:p>
          <a:p>
            <a:endParaRPr lang="en-US" sz="2000" dirty="0"/>
          </a:p>
          <a:p>
            <a:pPr lvl="1"/>
            <a:r>
              <a:rPr lang="en-US" dirty="0"/>
              <a:t>Thus, successive iteration is a vital process; we can’t make a perfect world, but we can improve the worlds that we have –and will – inherit.</a:t>
            </a:r>
          </a:p>
        </p:txBody>
      </p:sp>
      <p:sp>
        <p:nvSpPr>
          <p:cNvPr id="4" name="Slide Number Placeholder 3"/>
          <p:cNvSpPr>
            <a:spLocks noGrp="1"/>
          </p:cNvSpPr>
          <p:nvPr>
            <p:ph type="sldNum" sz="quarter" idx="12"/>
          </p:nvPr>
        </p:nvSpPr>
        <p:spPr/>
        <p:txBody>
          <a:bodyPr/>
          <a:lstStyle/>
          <a:p>
            <a:pPr>
              <a:defRPr/>
            </a:pPr>
            <a:fld id="{EFAA1107-CC81-4412-A484-4563A18FF1ED}" type="slidenum">
              <a:rPr lang="en-US" smtClean="0"/>
              <a:pPr>
                <a:defRPr/>
              </a:pPr>
              <a:t>15</a:t>
            </a:fld>
            <a:endParaRPr lang="en-US"/>
          </a:p>
        </p:txBody>
      </p:sp>
    </p:spTree>
    <p:extLst>
      <p:ext uri="{BB962C8B-B14F-4D97-AF65-F5344CB8AC3E}">
        <p14:creationId xmlns:p14="http://schemas.microsoft.com/office/powerpoint/2010/main" val="16413795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81000"/>
            <a:ext cx="8229600" cy="609600"/>
          </a:xfrm>
        </p:spPr>
        <p:txBody>
          <a:bodyPr/>
          <a:lstStyle/>
          <a:p>
            <a:r>
              <a:rPr lang="en-US" dirty="0"/>
              <a:t>   Lessons re Governance</a:t>
            </a:r>
          </a:p>
        </p:txBody>
      </p:sp>
      <p:sp>
        <p:nvSpPr>
          <p:cNvPr id="3" name="Content Placeholder 2"/>
          <p:cNvSpPr>
            <a:spLocks noGrp="1"/>
          </p:cNvSpPr>
          <p:nvPr>
            <p:ph idx="1"/>
          </p:nvPr>
        </p:nvSpPr>
        <p:spPr>
          <a:xfrm>
            <a:off x="-26126" y="990600"/>
            <a:ext cx="8458200" cy="5582194"/>
          </a:xfrm>
        </p:spPr>
        <p:txBody>
          <a:bodyPr/>
          <a:lstStyle/>
          <a:p>
            <a:r>
              <a:rPr lang="en-US" sz="2800" dirty="0"/>
              <a:t>Governance is vital and includes both negative and affirmative criteria.</a:t>
            </a:r>
          </a:p>
          <a:p>
            <a:r>
              <a:rPr lang="en-US" sz="2800" dirty="0"/>
              <a:t>Avoiding conflicts of interest is only a start.</a:t>
            </a:r>
          </a:p>
          <a:p>
            <a:r>
              <a:rPr lang="en-US" sz="2800" dirty="0"/>
              <a:t>Governance should include both market participants AND those affected by the RTO’s decisions.</a:t>
            </a:r>
          </a:p>
          <a:p>
            <a:r>
              <a:rPr lang="en-US" sz="2800" dirty="0"/>
              <a:t>Governance is grounded on fiduciary duty to the purposes of the entity.  Those purposes are defined by articles of incorporation and certificates of public good. They often specify public good.</a:t>
            </a:r>
          </a:p>
          <a:p>
            <a:pPr marL="0" indent="0">
              <a:buNone/>
            </a:pPr>
            <a:r>
              <a:rPr lang="en-US" sz="2800" dirty="0"/>
              <a:t>Longstanding issues: </a:t>
            </a:r>
          </a:p>
          <a:p>
            <a:pPr marL="0" indent="0">
              <a:buNone/>
            </a:pPr>
            <a:r>
              <a:rPr lang="en-US" sz="2800" dirty="0"/>
              <a:t>Fiduciary duty is wider than merely shareholder returns.</a:t>
            </a:r>
          </a:p>
          <a:p>
            <a:pPr marL="0" indent="0">
              <a:buNone/>
            </a:pPr>
            <a:r>
              <a:rPr lang="en-US" sz="2800" dirty="0"/>
              <a:t>What will FERC </a:t>
            </a:r>
            <a:r>
              <a:rPr lang="en-US" sz="2800" b="1" dirty="0"/>
              <a:t>do</a:t>
            </a:r>
            <a:r>
              <a:rPr lang="en-US" sz="2800" dirty="0"/>
              <a:t> to enforce good governance ?</a:t>
            </a:r>
          </a:p>
        </p:txBody>
      </p:sp>
      <p:sp>
        <p:nvSpPr>
          <p:cNvPr id="4" name="Slide Number Placeholder 3"/>
          <p:cNvSpPr>
            <a:spLocks noGrp="1"/>
          </p:cNvSpPr>
          <p:nvPr>
            <p:ph type="sldNum" sz="quarter" idx="12"/>
          </p:nvPr>
        </p:nvSpPr>
        <p:spPr/>
        <p:txBody>
          <a:bodyPr/>
          <a:lstStyle/>
          <a:p>
            <a:pPr>
              <a:defRPr/>
            </a:pPr>
            <a:endParaRPr lang="en-US" dirty="0"/>
          </a:p>
          <a:p>
            <a:pPr>
              <a:defRPr/>
            </a:pPr>
            <a:endParaRPr lang="en-US" dirty="0"/>
          </a:p>
          <a:p>
            <a:pPr>
              <a:defRPr/>
            </a:pPr>
            <a:fld id="{EFAA1107-CC81-4412-A484-4563A18FF1ED}" type="slidenum">
              <a:rPr lang="en-US" smtClean="0"/>
              <a:pPr>
                <a:defRPr/>
              </a:pPr>
              <a:t>16</a:t>
            </a:fld>
            <a:endParaRPr lang="en-US" dirty="0"/>
          </a:p>
        </p:txBody>
      </p:sp>
      <p:sp>
        <p:nvSpPr>
          <p:cNvPr id="5" name="TextBox 4"/>
          <p:cNvSpPr txBox="1"/>
          <p:nvPr/>
        </p:nvSpPr>
        <p:spPr>
          <a:xfrm>
            <a:off x="2052669" y="808144"/>
            <a:ext cx="184666" cy="400110"/>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131171787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457200"/>
            <a:ext cx="8229600" cy="762000"/>
          </a:xfrm>
        </p:spPr>
        <p:txBody>
          <a:bodyPr/>
          <a:lstStyle/>
          <a:p>
            <a:r>
              <a:rPr lang="en-US" sz="4000" dirty="0"/>
              <a:t>Governance Needs Good Structure</a:t>
            </a:r>
          </a:p>
        </p:txBody>
      </p:sp>
      <p:sp>
        <p:nvSpPr>
          <p:cNvPr id="3" name="Content Placeholder 2"/>
          <p:cNvSpPr>
            <a:spLocks noGrp="1"/>
          </p:cNvSpPr>
          <p:nvPr>
            <p:ph idx="1"/>
          </p:nvPr>
        </p:nvSpPr>
        <p:spPr>
          <a:xfrm>
            <a:off x="304800" y="1371600"/>
            <a:ext cx="8153400" cy="5029200"/>
          </a:xfrm>
        </p:spPr>
        <p:txBody>
          <a:bodyPr/>
          <a:lstStyle/>
          <a:p>
            <a:r>
              <a:rPr lang="en-US" dirty="0"/>
              <a:t>It requires input from more than market participants alone:  </a:t>
            </a:r>
          </a:p>
          <a:p>
            <a:r>
              <a:rPr lang="en-US" dirty="0"/>
              <a:t>3 concepts:  Independent, Stakeholder, Hybrid</a:t>
            </a:r>
          </a:p>
          <a:p>
            <a:pPr lvl="1"/>
            <a:r>
              <a:rPr lang="en-US" dirty="0"/>
              <a:t>Consider the  Boards of ISO-NE, VELCO, EPRI</a:t>
            </a:r>
          </a:p>
          <a:p>
            <a:r>
              <a:rPr lang="en-US" dirty="0"/>
              <a:t>It requires a balance between majority dominance and minority vetoes.</a:t>
            </a:r>
          </a:p>
          <a:p>
            <a:r>
              <a:rPr lang="en-US" dirty="0"/>
              <a:t>Market monitoring needs more than software; it needs direct access to the RTO Directors </a:t>
            </a:r>
            <a:r>
              <a:rPr lang="en-US" b="1" dirty="0"/>
              <a:t>and</a:t>
            </a:r>
            <a:r>
              <a:rPr lang="en-US" dirty="0"/>
              <a:t> to governmental regulators.</a:t>
            </a:r>
          </a:p>
          <a:p>
            <a:endParaRPr lang="en-US" dirty="0"/>
          </a:p>
          <a:p>
            <a:endParaRPr lang="en-US" dirty="0"/>
          </a:p>
        </p:txBody>
      </p:sp>
      <p:sp>
        <p:nvSpPr>
          <p:cNvPr id="4" name="Slide Number Placeholder 3"/>
          <p:cNvSpPr>
            <a:spLocks noGrp="1"/>
          </p:cNvSpPr>
          <p:nvPr>
            <p:ph type="sldNum" sz="quarter" idx="12"/>
          </p:nvPr>
        </p:nvSpPr>
        <p:spPr/>
        <p:txBody>
          <a:bodyPr/>
          <a:lstStyle/>
          <a:p>
            <a:pPr>
              <a:defRPr/>
            </a:pPr>
            <a:fld id="{EFAA1107-CC81-4412-A484-4563A18FF1ED}" type="slidenum">
              <a:rPr lang="en-US" smtClean="0"/>
              <a:pPr>
                <a:defRPr/>
              </a:pPr>
              <a:t>17</a:t>
            </a:fld>
            <a:endParaRPr lang="en-US"/>
          </a:p>
        </p:txBody>
      </p:sp>
    </p:spTree>
    <p:extLst>
      <p:ext uri="{BB962C8B-B14F-4D97-AF65-F5344CB8AC3E}">
        <p14:creationId xmlns:p14="http://schemas.microsoft.com/office/powerpoint/2010/main" val="150538517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457200"/>
            <a:ext cx="9067800" cy="1066800"/>
          </a:xfrm>
        </p:spPr>
        <p:txBody>
          <a:bodyPr/>
          <a:lstStyle/>
          <a:p>
            <a:r>
              <a:rPr lang="en-US" sz="3200" dirty="0"/>
              <a:t>Healthy Markets Need More Than Just Good Governance:  They Balance Supply AND Demand</a:t>
            </a:r>
          </a:p>
        </p:txBody>
      </p:sp>
      <p:sp>
        <p:nvSpPr>
          <p:cNvPr id="3" name="Content Placeholder 2"/>
          <p:cNvSpPr>
            <a:spLocks noGrp="1"/>
          </p:cNvSpPr>
          <p:nvPr>
            <p:ph idx="1"/>
          </p:nvPr>
        </p:nvSpPr>
        <p:spPr>
          <a:xfrm>
            <a:off x="0" y="1752600"/>
            <a:ext cx="8458200" cy="4800600"/>
          </a:xfrm>
        </p:spPr>
        <p:txBody>
          <a:bodyPr/>
          <a:lstStyle/>
          <a:p>
            <a:r>
              <a:rPr lang="en-US" dirty="0"/>
              <a:t>A market without a demand-response mechanism is inherently tilted to excess supply costs (see NERC reliability data).</a:t>
            </a:r>
          </a:p>
          <a:p>
            <a:r>
              <a:rPr lang="en-US" dirty="0"/>
              <a:t>A healthy demand function requires both base-load efficiency and dispatchable demand-response. (FERC Order 745)</a:t>
            </a:r>
          </a:p>
          <a:p>
            <a:r>
              <a:rPr lang="en-US" dirty="0"/>
              <a:t>Demand functions need to be aggregated at a scale large enough to affect perceived           need for supply.</a:t>
            </a:r>
          </a:p>
        </p:txBody>
      </p:sp>
      <p:sp>
        <p:nvSpPr>
          <p:cNvPr id="4" name="Slide Number Placeholder 3"/>
          <p:cNvSpPr>
            <a:spLocks noGrp="1"/>
          </p:cNvSpPr>
          <p:nvPr>
            <p:ph type="sldNum" sz="quarter" idx="12"/>
          </p:nvPr>
        </p:nvSpPr>
        <p:spPr/>
        <p:txBody>
          <a:bodyPr/>
          <a:lstStyle/>
          <a:p>
            <a:pPr>
              <a:defRPr/>
            </a:pPr>
            <a:fld id="{EFAA1107-CC81-4412-A484-4563A18FF1ED}" type="slidenum">
              <a:rPr lang="en-US" smtClean="0"/>
              <a:pPr>
                <a:defRPr/>
              </a:pPr>
              <a:t>18</a:t>
            </a:fld>
            <a:endParaRPr lang="en-US"/>
          </a:p>
        </p:txBody>
      </p:sp>
    </p:spTree>
    <p:extLst>
      <p:ext uri="{BB962C8B-B14F-4D97-AF65-F5344CB8AC3E}">
        <p14:creationId xmlns:p14="http://schemas.microsoft.com/office/powerpoint/2010/main" val="100681895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001000" cy="1371600"/>
          </a:xfrm>
        </p:spPr>
        <p:txBody>
          <a:bodyPr/>
          <a:lstStyle/>
          <a:p>
            <a:r>
              <a:rPr lang="en-US" sz="4000" dirty="0"/>
              <a:t>Healthy Markets Meet Public Needs and Values</a:t>
            </a:r>
          </a:p>
        </p:txBody>
      </p:sp>
      <p:sp>
        <p:nvSpPr>
          <p:cNvPr id="3" name="Content Placeholder 2"/>
          <p:cNvSpPr>
            <a:spLocks noGrp="1"/>
          </p:cNvSpPr>
          <p:nvPr>
            <p:ph idx="1"/>
          </p:nvPr>
        </p:nvSpPr>
        <p:spPr>
          <a:xfrm>
            <a:off x="152400" y="1905000"/>
            <a:ext cx="7772400" cy="4267200"/>
          </a:xfrm>
        </p:spPr>
        <p:txBody>
          <a:bodyPr/>
          <a:lstStyle/>
          <a:p>
            <a:r>
              <a:rPr lang="en-US" dirty="0"/>
              <a:t>Compliance with environmental obligations is increasingly vital.</a:t>
            </a:r>
          </a:p>
          <a:p>
            <a:r>
              <a:rPr lang="en-US" dirty="0"/>
              <a:t>If state GHG standards are diverse, the issue will need to be recognized by RTO dispatch and planning measures, and states will need paths to address those RTO deliberations.</a:t>
            </a:r>
          </a:p>
          <a:p>
            <a:r>
              <a:rPr lang="en-US" dirty="0"/>
              <a:t>Similar issues will arise re justice &amp; equity targets.</a:t>
            </a:r>
          </a:p>
        </p:txBody>
      </p:sp>
      <p:sp>
        <p:nvSpPr>
          <p:cNvPr id="4" name="Slide Number Placeholder 3"/>
          <p:cNvSpPr>
            <a:spLocks noGrp="1"/>
          </p:cNvSpPr>
          <p:nvPr>
            <p:ph type="sldNum" sz="quarter" idx="12"/>
          </p:nvPr>
        </p:nvSpPr>
        <p:spPr/>
        <p:txBody>
          <a:bodyPr/>
          <a:lstStyle/>
          <a:p>
            <a:pPr>
              <a:defRPr/>
            </a:pPr>
            <a:fld id="{EFAA1107-CC81-4412-A484-4563A18FF1ED}" type="slidenum">
              <a:rPr lang="en-US" smtClean="0"/>
              <a:pPr>
                <a:defRPr/>
              </a:pPr>
              <a:t>19</a:t>
            </a:fld>
            <a:endParaRPr lang="en-US"/>
          </a:p>
        </p:txBody>
      </p:sp>
    </p:spTree>
    <p:extLst>
      <p:ext uri="{BB962C8B-B14F-4D97-AF65-F5344CB8AC3E}">
        <p14:creationId xmlns:p14="http://schemas.microsoft.com/office/powerpoint/2010/main" val="62993371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t>Healthy Markets Encourage Technology Change</a:t>
            </a:r>
          </a:p>
        </p:txBody>
      </p:sp>
      <p:sp>
        <p:nvSpPr>
          <p:cNvPr id="3" name="Content Placeholder 2"/>
          <p:cNvSpPr>
            <a:spLocks noGrp="1"/>
          </p:cNvSpPr>
          <p:nvPr>
            <p:ph idx="1"/>
          </p:nvPr>
        </p:nvSpPr>
        <p:spPr>
          <a:xfrm>
            <a:off x="685800" y="1828800"/>
            <a:ext cx="7772400" cy="4267200"/>
          </a:xfrm>
        </p:spPr>
        <p:txBody>
          <a:bodyPr/>
          <a:lstStyle/>
          <a:p>
            <a:r>
              <a:rPr lang="en-US" dirty="0"/>
              <a:t>Technical rules may protect existing investments at the cost of deterring new technologies.  Interconnection standards and operating rules, such as allowing long start-up and shut-down times for coal and nuclear plants, have been examples.</a:t>
            </a:r>
          </a:p>
          <a:p>
            <a:r>
              <a:rPr lang="en-US" dirty="0"/>
              <a:t>This is particularly true re Demand-Side Management, Renewables and Non-Transmission Alternatives (NTAs).</a:t>
            </a:r>
          </a:p>
          <a:p>
            <a:pPr marL="0" indent="0">
              <a:buNone/>
            </a:pPr>
            <a:endParaRPr lang="en-US" dirty="0"/>
          </a:p>
          <a:p>
            <a:endParaRPr lang="en-US" dirty="0"/>
          </a:p>
        </p:txBody>
      </p:sp>
      <p:sp>
        <p:nvSpPr>
          <p:cNvPr id="4" name="Slide Number Placeholder 3"/>
          <p:cNvSpPr>
            <a:spLocks noGrp="1"/>
          </p:cNvSpPr>
          <p:nvPr>
            <p:ph type="sldNum" sz="quarter" idx="12"/>
          </p:nvPr>
        </p:nvSpPr>
        <p:spPr/>
        <p:txBody>
          <a:bodyPr/>
          <a:lstStyle/>
          <a:p>
            <a:pPr>
              <a:defRPr/>
            </a:pPr>
            <a:fld id="{EFAA1107-CC81-4412-A484-4563A18FF1ED}" type="slidenum">
              <a:rPr lang="en-US" smtClean="0"/>
              <a:pPr>
                <a:defRPr/>
              </a:pPr>
              <a:t>20</a:t>
            </a:fld>
            <a:endParaRPr lang="en-US"/>
          </a:p>
        </p:txBody>
      </p:sp>
    </p:spTree>
    <p:extLst>
      <p:ext uri="{BB962C8B-B14F-4D97-AF65-F5344CB8AC3E}">
        <p14:creationId xmlns:p14="http://schemas.microsoft.com/office/powerpoint/2010/main" val="115034831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04800"/>
            <a:ext cx="8077200" cy="1326968"/>
          </a:xfrm>
        </p:spPr>
        <p:txBody>
          <a:bodyPr/>
          <a:lstStyle/>
          <a:p>
            <a:r>
              <a:rPr lang="en-US" sz="3600" dirty="0"/>
              <a:t>Multi-jurisdictional Markets Increase Difficult Cost Allocation Challenges</a:t>
            </a:r>
          </a:p>
        </p:txBody>
      </p:sp>
      <p:sp>
        <p:nvSpPr>
          <p:cNvPr id="3" name="Content Placeholder 2"/>
          <p:cNvSpPr>
            <a:spLocks noGrp="1"/>
          </p:cNvSpPr>
          <p:nvPr>
            <p:ph idx="1"/>
          </p:nvPr>
        </p:nvSpPr>
        <p:spPr>
          <a:xfrm>
            <a:off x="3266" y="1784169"/>
            <a:ext cx="8458200" cy="4769031"/>
          </a:xfrm>
        </p:spPr>
        <p:txBody>
          <a:bodyPr/>
          <a:lstStyle/>
          <a:p>
            <a:r>
              <a:rPr lang="en-US" dirty="0"/>
              <a:t>Socially-vital services are often pooled/socialized; examples often include bulk transmission lines and ‘reliability-must-run’ generation and (more rarely) efficiency responses.</a:t>
            </a:r>
          </a:p>
          <a:p>
            <a:r>
              <a:rPr lang="en-US" dirty="0"/>
              <a:t>This creates tensions among varying states, especially for non-transmission alternatives</a:t>
            </a:r>
          </a:p>
          <a:p>
            <a:r>
              <a:rPr lang="en-US" dirty="0"/>
              <a:t>Can structure of RTO governance resolve    this? </a:t>
            </a:r>
          </a:p>
        </p:txBody>
      </p:sp>
      <p:sp>
        <p:nvSpPr>
          <p:cNvPr id="4" name="Slide Number Placeholder 3"/>
          <p:cNvSpPr>
            <a:spLocks noGrp="1"/>
          </p:cNvSpPr>
          <p:nvPr>
            <p:ph type="sldNum" sz="quarter" idx="12"/>
          </p:nvPr>
        </p:nvSpPr>
        <p:spPr/>
        <p:txBody>
          <a:bodyPr/>
          <a:lstStyle/>
          <a:p>
            <a:pPr>
              <a:defRPr/>
            </a:pPr>
            <a:fld id="{EFAA1107-CC81-4412-A484-4563A18FF1ED}" type="slidenum">
              <a:rPr lang="en-US" smtClean="0"/>
              <a:pPr>
                <a:defRPr/>
              </a:pPr>
              <a:t>21</a:t>
            </a:fld>
            <a:endParaRPr lang="en-US" dirty="0"/>
          </a:p>
        </p:txBody>
      </p:sp>
    </p:spTree>
    <p:extLst>
      <p:ext uri="{BB962C8B-B14F-4D97-AF65-F5344CB8AC3E}">
        <p14:creationId xmlns:p14="http://schemas.microsoft.com/office/powerpoint/2010/main" val="23510498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457200"/>
            <a:ext cx="8915400" cy="685800"/>
          </a:xfrm>
        </p:spPr>
        <p:txBody>
          <a:bodyPr/>
          <a:lstStyle/>
          <a:p>
            <a:r>
              <a:rPr lang="en-US" sz="3800" dirty="0"/>
              <a:t>Multi-State Markets Need Good Governance</a:t>
            </a:r>
          </a:p>
        </p:txBody>
      </p:sp>
      <p:sp>
        <p:nvSpPr>
          <p:cNvPr id="3" name="Content Placeholder 2"/>
          <p:cNvSpPr>
            <a:spLocks noGrp="1"/>
          </p:cNvSpPr>
          <p:nvPr>
            <p:ph idx="1"/>
          </p:nvPr>
        </p:nvSpPr>
        <p:spPr>
          <a:xfrm>
            <a:off x="0" y="1371600"/>
            <a:ext cx="8458200" cy="4724400"/>
          </a:xfrm>
        </p:spPr>
        <p:txBody>
          <a:bodyPr/>
          <a:lstStyle/>
          <a:p>
            <a:r>
              <a:rPr lang="en-US" sz="2800" dirty="0"/>
              <a:t>New England has lived with a ‘tight power pool’ since 1965; markets arrived only in late 1990s.</a:t>
            </a:r>
          </a:p>
          <a:p>
            <a:r>
              <a:rPr lang="en-US" sz="2800" dirty="0"/>
              <a:t>It has served a region of 18 million people more reliably than stand-alone states.</a:t>
            </a:r>
          </a:p>
          <a:p>
            <a:r>
              <a:rPr lang="en-US" sz="2800" dirty="0"/>
              <a:t>Many of the multi jurisdictional issues would remain, with or without markets—and vice-versa.</a:t>
            </a:r>
          </a:p>
          <a:p>
            <a:r>
              <a:rPr lang="en-US" sz="2800" dirty="0"/>
              <a:t>The future, with larger renewable status and low-carbon needs, calls for a wider geographic footprint and larger demand function.</a:t>
            </a:r>
          </a:p>
          <a:p>
            <a:r>
              <a:rPr lang="en-US" sz="2800" dirty="0"/>
              <a:t>Only </a:t>
            </a:r>
            <a:r>
              <a:rPr lang="en-US" sz="2800" i="1" dirty="0"/>
              <a:t>good</a:t>
            </a:r>
            <a:r>
              <a:rPr lang="en-US" sz="2800" dirty="0"/>
              <a:t> governance can take us towards those elements.</a:t>
            </a:r>
          </a:p>
        </p:txBody>
      </p:sp>
      <p:sp>
        <p:nvSpPr>
          <p:cNvPr id="4" name="Slide Number Placeholder 3"/>
          <p:cNvSpPr>
            <a:spLocks noGrp="1"/>
          </p:cNvSpPr>
          <p:nvPr>
            <p:ph type="sldNum" sz="quarter" idx="12"/>
          </p:nvPr>
        </p:nvSpPr>
        <p:spPr/>
        <p:txBody>
          <a:bodyPr/>
          <a:lstStyle/>
          <a:p>
            <a:pPr>
              <a:defRPr/>
            </a:pPr>
            <a:fld id="{EFAA1107-CC81-4412-A484-4563A18FF1ED}" type="slidenum">
              <a:rPr lang="en-US" smtClean="0"/>
              <a:pPr>
                <a:defRPr/>
              </a:pPr>
              <a:t>22</a:t>
            </a:fld>
            <a:endParaRPr lang="en-US"/>
          </a:p>
        </p:txBody>
      </p:sp>
    </p:spTree>
    <p:extLst>
      <p:ext uri="{BB962C8B-B14F-4D97-AF65-F5344CB8AC3E}">
        <p14:creationId xmlns:p14="http://schemas.microsoft.com/office/powerpoint/2010/main" val="77859556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457200"/>
            <a:ext cx="8153400" cy="457200"/>
          </a:xfrm>
        </p:spPr>
        <p:txBody>
          <a:bodyPr/>
          <a:lstStyle/>
          <a:p>
            <a:r>
              <a:rPr lang="en-US" sz="4000" dirty="0"/>
              <a:t>Good Governance Is Not Cheap</a:t>
            </a:r>
          </a:p>
        </p:txBody>
      </p:sp>
      <p:sp>
        <p:nvSpPr>
          <p:cNvPr id="3" name="Content Placeholder 2"/>
          <p:cNvSpPr>
            <a:spLocks noGrp="1"/>
          </p:cNvSpPr>
          <p:nvPr>
            <p:ph idx="1"/>
          </p:nvPr>
        </p:nvSpPr>
        <p:spPr>
          <a:xfrm>
            <a:off x="0" y="1066800"/>
            <a:ext cx="8458200" cy="5638800"/>
          </a:xfrm>
        </p:spPr>
        <p:txBody>
          <a:bodyPr/>
          <a:lstStyle/>
          <a:p>
            <a:r>
              <a:rPr lang="en-US" sz="2800" dirty="0"/>
              <a:t>It requires high technical competence and pay scale for staff that avoids ‘revolving door’.</a:t>
            </a:r>
          </a:p>
          <a:p>
            <a:r>
              <a:rPr lang="en-US" sz="2800" dirty="0"/>
              <a:t>It requires offering information to the public in usable ways.</a:t>
            </a:r>
          </a:p>
          <a:p>
            <a:r>
              <a:rPr lang="en-US" sz="2800" dirty="0"/>
              <a:t>It requires receiving information and influence from more than just market participants.</a:t>
            </a:r>
          </a:p>
          <a:p>
            <a:r>
              <a:rPr lang="en-US" sz="2800" dirty="0"/>
              <a:t>It requires major financial investments in sophisticated software for tracking market anomalies, managed by technically expert market monitors (like SEC/NYSE –but harder because electricity is harder to put ‘on hold’ than stock transactions).</a:t>
            </a:r>
          </a:p>
          <a:p>
            <a:r>
              <a:rPr lang="en-US" sz="2800" dirty="0"/>
              <a:t>Longstanding issue: Who will pay for it?</a:t>
            </a:r>
          </a:p>
          <a:p>
            <a:endParaRPr lang="en-US" dirty="0"/>
          </a:p>
        </p:txBody>
      </p:sp>
      <p:sp>
        <p:nvSpPr>
          <p:cNvPr id="4" name="Slide Number Placeholder 3"/>
          <p:cNvSpPr>
            <a:spLocks noGrp="1"/>
          </p:cNvSpPr>
          <p:nvPr>
            <p:ph type="sldNum" sz="quarter" idx="12"/>
          </p:nvPr>
        </p:nvSpPr>
        <p:spPr/>
        <p:txBody>
          <a:bodyPr/>
          <a:lstStyle/>
          <a:p>
            <a:pPr>
              <a:defRPr/>
            </a:pPr>
            <a:fld id="{EFAA1107-CC81-4412-A484-4563A18FF1ED}" type="slidenum">
              <a:rPr lang="en-US" smtClean="0"/>
              <a:pPr>
                <a:defRPr/>
              </a:pPr>
              <a:t>23</a:t>
            </a:fld>
            <a:endParaRPr lang="en-US"/>
          </a:p>
        </p:txBody>
      </p:sp>
    </p:spTree>
    <p:extLst>
      <p:ext uri="{BB962C8B-B14F-4D97-AF65-F5344CB8AC3E}">
        <p14:creationId xmlns:p14="http://schemas.microsoft.com/office/powerpoint/2010/main" val="24262828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199" y="426720"/>
            <a:ext cx="7998823" cy="1005840"/>
          </a:xfrm>
        </p:spPr>
        <p:txBody>
          <a:bodyPr/>
          <a:lstStyle/>
          <a:p>
            <a:r>
              <a:rPr lang="en-US" sz="3800" dirty="0"/>
              <a:t>Governance Will Be Imperfect </a:t>
            </a:r>
            <a:br>
              <a:rPr lang="en-US" sz="3800" dirty="0"/>
            </a:br>
            <a:r>
              <a:rPr lang="en-US" sz="3800" dirty="0"/>
              <a:t>-- Yet is Essential</a:t>
            </a:r>
          </a:p>
        </p:txBody>
      </p:sp>
      <p:sp>
        <p:nvSpPr>
          <p:cNvPr id="3" name="Content Placeholder 2"/>
          <p:cNvSpPr>
            <a:spLocks noGrp="1"/>
          </p:cNvSpPr>
          <p:nvPr>
            <p:ph idx="1"/>
          </p:nvPr>
        </p:nvSpPr>
        <p:spPr>
          <a:xfrm>
            <a:off x="161109" y="1619795"/>
            <a:ext cx="8294914" cy="4807131"/>
          </a:xfrm>
        </p:spPr>
        <p:txBody>
          <a:bodyPr/>
          <a:lstStyle/>
          <a:p>
            <a:r>
              <a:rPr lang="en-US" sz="2800" dirty="0"/>
              <a:t>Multi-state markets mean inevitable tensions among jurisdictions.</a:t>
            </a:r>
          </a:p>
          <a:p>
            <a:r>
              <a:rPr lang="en-US" sz="2800" dirty="0"/>
              <a:t>Decisions that seem technical will affect major state policies –and they will do so differentially.</a:t>
            </a:r>
          </a:p>
          <a:p>
            <a:r>
              <a:rPr lang="en-US" sz="2800" dirty="0"/>
              <a:t>Dispute resolutions need to meet the needs of operational reliability (i.e., speed) as well as public-good and investor expectations.</a:t>
            </a:r>
          </a:p>
          <a:p>
            <a:r>
              <a:rPr lang="en-US" sz="2800" dirty="0"/>
              <a:t>Governance at Directors’ level needs to open a path  to meaningful influence from those affected by        the RTO’s decisions.</a:t>
            </a:r>
          </a:p>
        </p:txBody>
      </p:sp>
      <p:sp>
        <p:nvSpPr>
          <p:cNvPr id="4" name="Slide Number Placeholder 3"/>
          <p:cNvSpPr>
            <a:spLocks noGrp="1"/>
          </p:cNvSpPr>
          <p:nvPr>
            <p:ph type="sldNum" sz="quarter" idx="12"/>
          </p:nvPr>
        </p:nvSpPr>
        <p:spPr/>
        <p:txBody>
          <a:bodyPr/>
          <a:lstStyle/>
          <a:p>
            <a:pPr>
              <a:defRPr/>
            </a:pPr>
            <a:fld id="{EFAA1107-CC81-4412-A484-4563A18FF1ED}" type="slidenum">
              <a:rPr lang="en-US" smtClean="0"/>
              <a:pPr>
                <a:defRPr/>
              </a:pPr>
              <a:t>24</a:t>
            </a:fld>
            <a:endParaRPr lang="en-US"/>
          </a:p>
        </p:txBody>
      </p:sp>
    </p:spTree>
    <p:extLst>
      <p:ext uri="{BB962C8B-B14F-4D97-AF65-F5344CB8AC3E}">
        <p14:creationId xmlns:p14="http://schemas.microsoft.com/office/powerpoint/2010/main" val="4238453711"/>
      </p:ext>
    </p:extLst>
  </p:cSld>
  <p:clrMapOvr>
    <a:masterClrMapping/>
  </p:clrMapOvr>
</p:sld>
</file>

<file path=ppt/theme/theme1.xml><?xml version="1.0" encoding="utf-8"?>
<a:theme xmlns:a="http://schemas.openxmlformats.org/drawingml/2006/main" name="MDLeather">
  <a:themeElements>
    <a:clrScheme name="">
      <a:dk1>
        <a:srgbClr val="333333"/>
      </a:dk1>
      <a:lt1>
        <a:srgbClr val="A9BDA9"/>
      </a:lt1>
      <a:dk2>
        <a:srgbClr val="004C2B"/>
      </a:dk2>
      <a:lt2>
        <a:srgbClr val="578963"/>
      </a:lt2>
      <a:accent1>
        <a:srgbClr val="0033CC"/>
      </a:accent1>
      <a:accent2>
        <a:srgbClr val="B3E1B3"/>
      </a:accent2>
      <a:accent3>
        <a:srgbClr val="D1DBD1"/>
      </a:accent3>
      <a:accent4>
        <a:srgbClr val="2A2A2A"/>
      </a:accent4>
      <a:accent5>
        <a:srgbClr val="AAADE2"/>
      </a:accent5>
      <a:accent6>
        <a:srgbClr val="A2CCA2"/>
      </a:accent6>
      <a:hlink>
        <a:srgbClr val="BDD7E5"/>
      </a:hlink>
      <a:folHlink>
        <a:srgbClr val="4330CC"/>
      </a:folHlink>
    </a:clrScheme>
    <a:fontScheme name="MDLeather">
      <a:majorFont>
        <a:latin typeface="Times New Roman"/>
        <a:ea typeface=""/>
        <a:cs typeface=""/>
      </a:majorFont>
      <a:minorFont>
        <a:latin typeface="Times New Roman"/>
        <a:ea typeface=""/>
        <a:cs typeface=""/>
      </a:minorFont>
    </a:fontScheme>
    <a:fmtScheme name="Urban">
      <a:fillStyleLst>
        <a:solidFill>
          <a:schemeClr val="phClr"/>
        </a:solidFill>
        <a:gradFill rotWithShape="1">
          <a:gsLst>
            <a:gs pos="0">
              <a:schemeClr val="phClr">
                <a:tint val="1000"/>
                <a:satMod val="255000"/>
              </a:schemeClr>
            </a:gs>
            <a:gs pos="55000">
              <a:schemeClr val="phClr">
                <a:tint val="12000"/>
                <a:satMod val="255000"/>
              </a:schemeClr>
            </a:gs>
            <a:gs pos="100000">
              <a:schemeClr val="phClr">
                <a:tint val="45000"/>
                <a:satMod val="250000"/>
              </a:schemeClr>
            </a:gs>
          </a:gsLst>
          <a:path path="circle">
            <a:fillToRect l="-40000" t="-90000" r="140000" b="190000"/>
          </a:path>
        </a:gradFill>
        <a:gradFill rotWithShape="1">
          <a:gsLst>
            <a:gs pos="0">
              <a:schemeClr val="phClr">
                <a:tint val="43000"/>
                <a:satMod val="165000"/>
              </a:schemeClr>
            </a:gs>
            <a:gs pos="55000">
              <a:schemeClr val="phClr">
                <a:tint val="83000"/>
                <a:satMod val="155000"/>
              </a:schemeClr>
            </a:gs>
            <a:gs pos="100000">
              <a:schemeClr val="phClr">
                <a:shade val="85000"/>
              </a:schemeClr>
            </a:gs>
          </a:gsLst>
          <a:path path="circle">
            <a:fillToRect l="-40000" t="-90000" r="140000" b="190000"/>
          </a:path>
        </a:gradFill>
      </a:fillStyleLst>
      <a:lnStyleLst>
        <a:ln w="9525" cap="flat" cmpd="sng" algn="ctr">
          <a:solidFill>
            <a:schemeClr val="phClr"/>
          </a:solidFill>
          <a:prstDash val="solid"/>
        </a:ln>
        <a:ln w="19050" cap="flat" cmpd="sng" algn="ctr">
          <a:solidFill>
            <a:schemeClr val="phClr"/>
          </a:solidFill>
          <a:prstDash val="solid"/>
        </a:ln>
        <a:ln w="31750" cap="flat" cmpd="sng" algn="ctr">
          <a:solidFill>
            <a:schemeClr val="phClr"/>
          </a:solidFill>
          <a:prstDash val="solid"/>
        </a:ln>
      </a:lnStyleLst>
      <a:effectStyleLst>
        <a:effectStyle>
          <a:effectLst>
            <a:outerShdw blurRad="51500" dist="25400" dir="5400000" rotWithShape="0">
              <a:srgbClr val="000000">
                <a:alpha val="40000"/>
              </a:srgbClr>
            </a:outerShdw>
          </a:effectLst>
        </a:effectStyle>
        <a:effectStyle>
          <a:effectLst>
            <a:outerShdw blurRad="50800" dist="25400" dir="5400000" rotWithShape="0">
              <a:srgbClr val="000000">
                <a:alpha val="4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flat" dir="t">
              <a:rot lat="0" lon="0" rev="20040000"/>
            </a:lightRig>
          </a:scene3d>
          <a:sp3d contourW="12700" prstMaterial="dkEdge">
            <a:bevelT w="25400" h="38100" prst="convex"/>
            <a:contourClr>
              <a:schemeClr val="phClr">
                <a:satMod val="115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sq" cmpd="sng" algn="ctr">
          <a:solidFill>
            <a:schemeClr val="tx1"/>
          </a:solidFill>
          <a:prstDash val="solid"/>
          <a:miter lim="800000"/>
          <a:headEnd type="none" w="sm" len="sm"/>
          <a:tailEnd type="none" w="sm" len="sm"/>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0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12700" cap="sq" cmpd="sng" algn="ctr">
          <a:solidFill>
            <a:schemeClr val="tx1"/>
          </a:solidFill>
          <a:prstDash val="solid"/>
          <a:miter lim="800000"/>
          <a:headEnd type="none" w="sm" len="sm"/>
          <a:tailEnd type="none" w="sm" len="sm"/>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0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MDLeather 1">
        <a:dk1>
          <a:srgbClr val="333333"/>
        </a:dk1>
        <a:lt1>
          <a:srgbClr val="A9BDA9"/>
        </a:lt1>
        <a:dk2>
          <a:srgbClr val="004C2B"/>
        </a:dk2>
        <a:lt2>
          <a:srgbClr val="578963"/>
        </a:lt2>
        <a:accent1>
          <a:srgbClr val="E1B7B7"/>
        </a:accent1>
        <a:accent2>
          <a:srgbClr val="B3E1B3"/>
        </a:accent2>
        <a:accent3>
          <a:srgbClr val="D1DBD1"/>
        </a:accent3>
        <a:accent4>
          <a:srgbClr val="2A2A2A"/>
        </a:accent4>
        <a:accent5>
          <a:srgbClr val="EED8D8"/>
        </a:accent5>
        <a:accent6>
          <a:srgbClr val="A2CCA2"/>
        </a:accent6>
        <a:hlink>
          <a:srgbClr val="BDD7E5"/>
        </a:hlink>
        <a:folHlink>
          <a:srgbClr val="D2AAD2"/>
        </a:folHlink>
      </a:clrScheme>
      <a:clrMap bg1="lt1" tx1="dk1" bg2="lt2" tx2="dk2" accent1="accent1" accent2="accent2" accent3="accent3" accent4="accent4" accent5="accent5" accent6="accent6" hlink="hlink" folHlink="folHlink"/>
    </a:extraClrScheme>
    <a:extraClrScheme>
      <a:clrScheme name="MDLeather 2">
        <a:dk1>
          <a:srgbClr val="333333"/>
        </a:dk1>
        <a:lt1>
          <a:srgbClr val="FFFFFF"/>
        </a:lt1>
        <a:dk2>
          <a:srgbClr val="004C2B"/>
        </a:dk2>
        <a:lt2>
          <a:srgbClr val="578963"/>
        </a:lt2>
        <a:accent1>
          <a:srgbClr val="E1B7B7"/>
        </a:accent1>
        <a:accent2>
          <a:srgbClr val="B3E1B3"/>
        </a:accent2>
        <a:accent3>
          <a:srgbClr val="FFFFFF"/>
        </a:accent3>
        <a:accent4>
          <a:srgbClr val="2A2A2A"/>
        </a:accent4>
        <a:accent5>
          <a:srgbClr val="EED8D8"/>
        </a:accent5>
        <a:accent6>
          <a:srgbClr val="A2CCA2"/>
        </a:accent6>
        <a:hlink>
          <a:srgbClr val="BDD7E5"/>
        </a:hlink>
        <a:folHlink>
          <a:srgbClr val="D2AAD2"/>
        </a:folHlink>
      </a:clrScheme>
      <a:clrMap bg1="lt1" tx1="dk1" bg2="lt2" tx2="dk2" accent1="accent1" accent2="accent2" accent3="accent3" accent4="accent4" accent5="accent5" accent6="accent6" hlink="hlink" folHlink="folHlink"/>
    </a:extraClrScheme>
    <a:extraClrScheme>
      <a:clrScheme name="MDLeather 3">
        <a:dk1>
          <a:srgbClr val="000000"/>
        </a:dk1>
        <a:lt1>
          <a:srgbClr val="FFFFFF"/>
        </a:lt1>
        <a:dk2>
          <a:srgbClr val="000000"/>
        </a:dk2>
        <a:lt2>
          <a:srgbClr val="393939"/>
        </a:lt2>
        <a:accent1>
          <a:srgbClr val="CBCBCB"/>
        </a:accent1>
        <a:accent2>
          <a:srgbClr val="808080"/>
        </a:accent2>
        <a:accent3>
          <a:srgbClr val="FFFFFF"/>
        </a:accent3>
        <a:accent4>
          <a:srgbClr val="000000"/>
        </a:accent4>
        <a:accent5>
          <a:srgbClr val="E2E2E2"/>
        </a:accent5>
        <a:accent6>
          <a:srgbClr val="737373"/>
        </a:accent6>
        <a:hlink>
          <a:srgbClr val="B2B2B2"/>
        </a:hlink>
        <a:folHlink>
          <a:srgbClr val="EAEAEA"/>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1EE464CFB33FC43A15D98F84B2BCFE8" ma:contentTypeVersion="12" ma:contentTypeDescription="Create a new document." ma:contentTypeScope="" ma:versionID="ed2669baa5d26c2895ec7da9eb3491de">
  <xsd:schema xmlns:xsd="http://www.w3.org/2001/XMLSchema" xmlns:xs="http://www.w3.org/2001/XMLSchema" xmlns:p="http://schemas.microsoft.com/office/2006/metadata/properties" xmlns:ns1="http://schemas.microsoft.com/sharepoint/v3" xmlns:ns2="92309ddc-3b1e-489e-97ba-af20c2443f26" xmlns:ns3="324d871f-e630-4893-b434-dc7f8fc3089b" targetNamespace="http://schemas.microsoft.com/office/2006/metadata/properties" ma:root="true" ma:fieldsID="72dd1b24ac3c9b017711affff7939a40" ns1:_="" ns2:_="" ns3:_="">
    <xsd:import namespace="http://schemas.microsoft.com/sharepoint/v3"/>
    <xsd:import namespace="92309ddc-3b1e-489e-97ba-af20c2443f26"/>
    <xsd:import namespace="324d871f-e630-4893-b434-dc7f8fc3089b"/>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1:_ip_UnifiedCompliancePolicyProperties" minOccurs="0"/>
                <xsd:element ref="ns1:_ip_UnifiedCompliancePolicyUIAction" minOccurs="0"/>
                <xsd:element ref="ns3:MediaServiceAutoTags" minOccurs="0"/>
                <xsd:element ref="ns3:MediaServiceOCR" minOccurs="0"/>
                <xsd:element ref="ns3:MediaServiceGenerationTime" minOccurs="0"/>
                <xsd:element ref="ns3:MediaServiceEventHashCode" minOccurs="0"/>
                <xsd:element ref="ns3:MediaServiceDateTaken" minOccurs="0"/>
                <xsd:element ref="ns3: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2" nillable="true" ma:displayName="Unified Compliance Policy Properties" ma:hidden="true" ma:internalName="_ip_UnifiedCompliancePolicyProperties">
      <xsd:simpleType>
        <xsd:restriction base="dms:Note"/>
      </xsd:simpleType>
    </xsd:element>
    <xsd:element name="_ip_UnifiedCompliancePolicyUIAction" ma:index="13"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92309ddc-3b1e-489e-97ba-af20c2443f26"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324d871f-e630-4893-b434-dc7f8fc3089b"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ternalName="MediaServiceDateTaken" ma:readOnly="true">
      <xsd:simpleType>
        <xsd:restriction base="dms:Text"/>
      </xsd:simpleType>
    </xsd:element>
    <xsd:element name="MediaServiceLocation" ma:index="19" nillable="true" ma:displayName="Location" ma:internalName="MediaServiceLocatio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SharedWithUsers xmlns="92309ddc-3b1e-489e-97ba-af20c2443f26">
      <UserInfo>
        <DisplayName/>
        <AccountId xsi:nil="true"/>
        <AccountType/>
      </UserInfo>
    </SharedWithUser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86981F4-78FB-487D-9E74-A11ED760584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92309ddc-3b1e-489e-97ba-af20c2443f26"/>
    <ds:schemaRef ds:uri="324d871f-e630-4893-b434-dc7f8fc3089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C240A5E4-949F-4757-99E1-F84B7155F9D4}">
  <ds:schemaRefs>
    <ds:schemaRef ds:uri="http://schemas.microsoft.com/office/2006/metadata/properties"/>
    <ds:schemaRef ds:uri="http://schemas.microsoft.com/office/infopath/2007/PartnerControls"/>
    <ds:schemaRef ds:uri="http://schemas.microsoft.com/sharepoint/v3"/>
    <ds:schemaRef ds:uri="92309ddc-3b1e-489e-97ba-af20c2443f26"/>
  </ds:schemaRefs>
</ds:datastoreItem>
</file>

<file path=customXml/itemProps3.xml><?xml version="1.0" encoding="utf-8"?>
<ds:datastoreItem xmlns:ds="http://schemas.openxmlformats.org/officeDocument/2006/customXml" ds:itemID="{E7BE03DE-D7C4-4766-B469-CB1593D149F3}">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28275</TotalTime>
  <Words>1745</Words>
  <Application>Microsoft Office PowerPoint</Application>
  <PresentationFormat>On-screen Show (4:3)</PresentationFormat>
  <Paragraphs>167</Paragraphs>
  <Slides>24</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24</vt:i4>
      </vt:variant>
    </vt:vector>
  </HeadingPairs>
  <TitlesOfParts>
    <vt:vector size="28" baseType="lpstr">
      <vt:lpstr>Monotype Sorts</vt:lpstr>
      <vt:lpstr>Times New Roman</vt:lpstr>
      <vt:lpstr>Wingdings</vt:lpstr>
      <vt:lpstr>MDLeather</vt:lpstr>
      <vt:lpstr>    What’s Past Is Prologue  Longstanding Issues  re  Governance  of Regional Transmission Organizations </vt:lpstr>
      <vt:lpstr>What has shaped my thoughts about healthy RTO governance ?    </vt:lpstr>
      <vt:lpstr>Do you remember the ancient tale of the seven scholars who were asked to describe an elephant?   Question:  What is an RTO? Answer:  What do you want an RTO to be?     </vt:lpstr>
      <vt:lpstr>Parties said an RTO was much like :</vt:lpstr>
      <vt:lpstr>PowerPoint Presentation</vt:lpstr>
      <vt:lpstr>What makes an ISO into an RTO ?</vt:lpstr>
      <vt:lpstr>First Key RTO Task: Reliable Operation</vt:lpstr>
      <vt:lpstr>     Second Key RTO Task: Planning</vt:lpstr>
      <vt:lpstr>   Third Key RTO Task: Markets</vt:lpstr>
      <vt:lpstr>How Did RTO Markets Arise?</vt:lpstr>
      <vt:lpstr>    First of Four Transmission Orders</vt:lpstr>
      <vt:lpstr>  Second Major Transmission Order</vt:lpstr>
      <vt:lpstr>Third Major Transmission Order</vt:lpstr>
      <vt:lpstr>    Fourth Major Transmission Order</vt:lpstr>
      <vt:lpstr>What lessons can we draw?</vt:lpstr>
      <vt:lpstr>   Lessons re Governance</vt:lpstr>
      <vt:lpstr>Governance Needs Good Structure</vt:lpstr>
      <vt:lpstr>Healthy Markets Need More Than Just Good Governance:  They Balance Supply AND Demand</vt:lpstr>
      <vt:lpstr>Healthy Markets Meet Public Needs and Values</vt:lpstr>
      <vt:lpstr>Healthy Markets Encourage Technology Change</vt:lpstr>
      <vt:lpstr>Multi-jurisdictional Markets Increase Difficult Cost Allocation Challenges</vt:lpstr>
      <vt:lpstr>Multi-State Markets Need Good Governance</vt:lpstr>
      <vt:lpstr>Good Governance Is Not Cheap</vt:lpstr>
      <vt:lpstr>Governance Will Be Imperfect  -- Yet is Essential</vt:lpstr>
    </vt:vector>
  </TitlesOfParts>
  <Company>VT PUBLIC SERVICE BOARD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What’s Past Is Prologue  Longstanding Issues  re  Governance  of Regional Transmission Organizations </dc:title>
  <dc:creator>VT PUBLIC SERVICE BOARD</dc:creator>
  <cp:lastModifiedBy>Walters, Joshua W</cp:lastModifiedBy>
  <cp:revision>556</cp:revision>
  <cp:lastPrinted>2021-02-24T17:33:22Z</cp:lastPrinted>
  <dcterms:created xsi:type="dcterms:W3CDTF">2003-12-01T16:10:20Z</dcterms:created>
  <dcterms:modified xsi:type="dcterms:W3CDTF">2021-02-26T04:09:46Z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0x01010081EE464CFB33FC43A15D98F84B2BCFE8</vt:lpwstr>
  </property>
  <property fmtid="{D5CDD505-2E9C-101B-9397-08002B2CF9AE}" pid="3" name="Order">
    <vt:r8>48500</vt:r8>
  </property>
  <property fmtid="{D5CDD505-2E9C-101B-9397-08002B2CF9AE}" pid="4" name="_SourceUrl">
    <vt:lpwstr/>
  </property>
  <property fmtid="{D5CDD505-2E9C-101B-9397-08002B2CF9AE}" pid="5" name="_SharedFileIndex">
    <vt:lpwstr/>
  </property>
  <property fmtid="{D5CDD505-2E9C-101B-9397-08002B2CF9AE}" pid="6" name="ComplianceAssetId">
    <vt:lpwstr/>
  </property>
</Properties>
</file>