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9"/>
  </p:notesMasterIdLst>
  <p:sldIdLst>
    <p:sldId id="256" r:id="rId5"/>
    <p:sldId id="2187" r:id="rId6"/>
    <p:sldId id="597" r:id="rId7"/>
    <p:sldId id="570" r:id="rId8"/>
    <p:sldId id="363" r:id="rId9"/>
    <p:sldId id="1476" r:id="rId10"/>
    <p:sldId id="2134806216" r:id="rId11"/>
    <p:sldId id="596" r:id="rId12"/>
    <p:sldId id="568" r:id="rId13"/>
    <p:sldId id="366" r:id="rId14"/>
    <p:sldId id="595" r:id="rId15"/>
    <p:sldId id="2134806217" r:id="rId16"/>
    <p:sldId id="2134806210" r:id="rId17"/>
    <p:sldId id="2193" r:id="rId18"/>
    <p:sldId id="2134806174" r:id="rId19"/>
    <p:sldId id="2134806211" r:id="rId20"/>
    <p:sldId id="2134806171" r:id="rId21"/>
    <p:sldId id="2134806179" r:id="rId22"/>
    <p:sldId id="2134806214" r:id="rId23"/>
    <p:sldId id="2134806212" r:id="rId24"/>
    <p:sldId id="2134806203" r:id="rId25"/>
    <p:sldId id="2134806189" r:id="rId26"/>
    <p:sldId id="2134806218" r:id="rId27"/>
    <p:sldId id="2197" r:id="rId28"/>
    <p:sldId id="1963" r:id="rId29"/>
    <p:sldId id="335" r:id="rId30"/>
    <p:sldId id="302" r:id="rId31"/>
    <p:sldId id="2134806215" r:id="rId32"/>
    <p:sldId id="2211" r:id="rId33"/>
    <p:sldId id="2177" r:id="rId34"/>
    <p:sldId id="2180" r:id="rId35"/>
    <p:sldId id="2186" r:id="rId36"/>
    <p:sldId id="2162" r:id="rId37"/>
    <p:sldId id="219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ane Winch" initials="DW" lastIdx="20" clrIdx="6">
    <p:extLst>
      <p:ext uri="{19B8F6BF-5375-455C-9EA6-DF929625EA0E}">
        <p15:presenceInfo xmlns:p15="http://schemas.microsoft.com/office/powerpoint/2012/main" userId="S::Dane.Winch@aemo.com.au::0ea8da04-979c-410a-bf44-e2f657afc9db" providerId="AD"/>
      </p:ext>
    </p:extLst>
  </p:cmAuthor>
  <p:cmAuthor id="1" name="Nicola Falcon" initials="NF" lastIdx="185" clrIdx="0">
    <p:extLst>
      <p:ext uri="{19B8F6BF-5375-455C-9EA6-DF929625EA0E}">
        <p15:presenceInfo xmlns:p15="http://schemas.microsoft.com/office/powerpoint/2012/main" userId="S::Nicola.Falcon@aemo.com.au::d1aed1e3-49c4-420e-a2ee-1413fa37f540" providerId="AD"/>
      </p:ext>
    </p:extLst>
  </p:cmAuthor>
  <p:cmAuthor id="8" name="Elijah Pack" initials="EP" lastIdx="11" clrIdx="7">
    <p:extLst>
      <p:ext uri="{19B8F6BF-5375-455C-9EA6-DF929625EA0E}">
        <p15:presenceInfo xmlns:p15="http://schemas.microsoft.com/office/powerpoint/2012/main" userId="S::Eli.Pack@aemo.com.au::f98bb6e2-41a0-4c3a-b9e9-652355df2d3f" providerId="AD"/>
      </p:ext>
    </p:extLst>
  </p:cmAuthor>
  <p:cmAuthor id="2" name="Andrew Turley" initials="AT" lastIdx="59" clrIdx="1">
    <p:extLst>
      <p:ext uri="{19B8F6BF-5375-455C-9EA6-DF929625EA0E}">
        <p15:presenceInfo xmlns:p15="http://schemas.microsoft.com/office/powerpoint/2012/main" userId="S::Andrew.Turley@aemo.com.au::c9012fe4-517b-45b9-a3cc-cb386388ee11" providerId="AD"/>
      </p:ext>
    </p:extLst>
  </p:cmAuthor>
  <p:cmAuthor id="9" name="Josh Dowse" initials="JD" lastIdx="40" clrIdx="8">
    <p:extLst>
      <p:ext uri="{19B8F6BF-5375-455C-9EA6-DF929625EA0E}">
        <p15:presenceInfo xmlns:p15="http://schemas.microsoft.com/office/powerpoint/2012/main" userId="Josh Dowse" providerId="None"/>
      </p:ext>
    </p:extLst>
  </p:cmAuthor>
  <p:cmAuthor id="3" name="Keith Ruddell" initials="KR" lastIdx="22" clrIdx="2">
    <p:extLst>
      <p:ext uri="{19B8F6BF-5375-455C-9EA6-DF929625EA0E}">
        <p15:presenceInfo xmlns:p15="http://schemas.microsoft.com/office/powerpoint/2012/main" userId="S::keith.ruddell@aemo.com.au::98ea65ac-86a4-45e0-8a6b-3e8c9fb94bac" providerId="AD"/>
      </p:ext>
    </p:extLst>
  </p:cmAuthor>
  <p:cmAuthor id="10" name="Ben Jones" initials="BJ" lastIdx="1" clrIdx="9">
    <p:extLst>
      <p:ext uri="{19B8F6BF-5375-455C-9EA6-DF929625EA0E}">
        <p15:presenceInfo xmlns:p15="http://schemas.microsoft.com/office/powerpoint/2012/main" userId="S::ben.jones@aemo.com.au::d8d9b466-7ed4-463d-ba8f-5b34e83d3f93" providerId="AD"/>
      </p:ext>
    </p:extLst>
  </p:cmAuthor>
  <p:cmAuthor id="4" name="Cristina Rocca" initials="CR" lastIdx="79" clrIdx="3">
    <p:extLst>
      <p:ext uri="{19B8F6BF-5375-455C-9EA6-DF929625EA0E}">
        <p15:presenceInfo xmlns:p15="http://schemas.microsoft.com/office/powerpoint/2012/main" userId="S::Cristina.Rocca@aemo.com.au::e2db828e-6809-4bbd-8873-26a1ee14905b" providerId="AD"/>
      </p:ext>
    </p:extLst>
  </p:cmAuthor>
  <p:cmAuthor id="11" name="Josh Dowse" initials="JD [2]" lastIdx="1" clrIdx="10">
    <p:extLst>
      <p:ext uri="{19B8F6BF-5375-455C-9EA6-DF929625EA0E}">
        <p15:presenceInfo xmlns:p15="http://schemas.microsoft.com/office/powerpoint/2012/main" userId="S::joshd_dowse-csp.com.au#ext#@aemocloud.onmicrosoft.com::2e9ec3f4-2f6d-4524-85e1-29ba9169d3dc" providerId="AD"/>
      </p:ext>
    </p:extLst>
  </p:cmAuthor>
  <p:cmAuthor id="5" name="Rachael Saw" initials="RS" lastIdx="36" clrIdx="4">
    <p:extLst>
      <p:ext uri="{19B8F6BF-5375-455C-9EA6-DF929625EA0E}">
        <p15:presenceInfo xmlns:p15="http://schemas.microsoft.com/office/powerpoint/2012/main" userId="S::rachael.saw@aemo.com.au::0cb94eaa-b636-4903-b928-21e9213b291c" providerId="AD"/>
      </p:ext>
    </p:extLst>
  </p:cmAuthor>
  <p:cmAuthor id="6" name="Shahzad Billimoria" initials="SB" lastIdx="8" clrIdx="5">
    <p:extLst>
      <p:ext uri="{19B8F6BF-5375-455C-9EA6-DF929625EA0E}">
        <p15:presenceInfo xmlns:p15="http://schemas.microsoft.com/office/powerpoint/2012/main" userId="S::Shahzad.Billimoria@aemo.com.au::5ce15518-c2f4-4f91-82c8-6deb77121f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00E266"/>
    <a:srgbClr val="00D05E"/>
    <a:srgbClr val="CEEAB0"/>
    <a:srgbClr val="9CB5BC"/>
    <a:srgbClr val="EACCCD"/>
    <a:srgbClr val="5E1B52"/>
    <a:srgbClr val="E0E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2" autoAdjust="0"/>
    <p:restoredTop sz="93907" autoAdjust="0"/>
  </p:normalViewPr>
  <p:slideViewPr>
    <p:cSldViewPr snapToGrid="0">
      <p:cViewPr varScale="1">
        <p:scale>
          <a:sx n="58" d="100"/>
          <a:sy n="58" d="100"/>
        </p:scale>
        <p:origin x="1032" y="28"/>
      </p:cViewPr>
      <p:guideLst/>
    </p:cSldViewPr>
  </p:slideViewPr>
  <p:notesTextViewPr>
    <p:cViewPr>
      <p:scale>
        <a:sx n="1" d="1"/>
        <a:sy n="1" d="1"/>
      </p:scale>
      <p:origin x="0" y="0"/>
    </p:cViewPr>
  </p:notesTextViewPr>
  <p:sorterViewPr>
    <p:cViewPr varScale="1">
      <p:scale>
        <a:sx n="1" d="1"/>
        <a:sy n="1" d="1"/>
      </p:scale>
      <p:origin x="0" y="-13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090A73-907D-4921-9798-2861514C2A0D}" type="doc">
      <dgm:prSet loTypeId="urn:microsoft.com/office/officeart/2005/8/layout/list1" loCatId="list" qsTypeId="urn:microsoft.com/office/officeart/2005/8/quickstyle/simple2" qsCatId="simple" csTypeId="urn:microsoft.com/office/officeart/2005/8/colors/accent2_2" csCatId="accent2" phldr="1"/>
      <dgm:spPr/>
      <dgm:t>
        <a:bodyPr/>
        <a:lstStyle/>
        <a:p>
          <a:endParaRPr lang="en-US"/>
        </a:p>
      </dgm:t>
    </dgm:pt>
    <dgm:pt modelId="{984C4846-7398-4706-BB5E-D816CFBC7898}">
      <dgm:prSet/>
      <dgm:spPr/>
      <dgm:t>
        <a:bodyPr/>
        <a:lstStyle/>
        <a:p>
          <a:r>
            <a:rPr lang="en-AU"/>
            <a:t>Scenarios, developed as narratives, allow us to:</a:t>
          </a:r>
          <a:endParaRPr lang="en-US"/>
        </a:p>
      </dgm:t>
    </dgm:pt>
    <dgm:pt modelId="{4B152776-BF0E-4EA0-B70C-034AF9CC90D4}" type="parTrans" cxnId="{24A902DD-68C8-4224-8CEE-9701D6A4F0ED}">
      <dgm:prSet/>
      <dgm:spPr/>
      <dgm:t>
        <a:bodyPr/>
        <a:lstStyle/>
        <a:p>
          <a:endParaRPr lang="en-US"/>
        </a:p>
      </dgm:t>
    </dgm:pt>
    <dgm:pt modelId="{28EBFCD9-AD66-45B3-BE4A-417C14A6FAA6}" type="sibTrans" cxnId="{24A902DD-68C8-4224-8CEE-9701D6A4F0ED}">
      <dgm:prSet/>
      <dgm:spPr/>
      <dgm:t>
        <a:bodyPr/>
        <a:lstStyle/>
        <a:p>
          <a:endParaRPr lang="en-US"/>
        </a:p>
      </dgm:t>
    </dgm:pt>
    <dgm:pt modelId="{F327601F-0EDC-4021-938B-CE9C68A8DE30}">
      <dgm:prSet/>
      <dgm:spPr/>
      <dgm:t>
        <a:bodyPr/>
        <a:lstStyle/>
        <a:p>
          <a:r>
            <a:rPr lang="en-AU"/>
            <a:t>Imagine possible future worlds</a:t>
          </a:r>
          <a:endParaRPr lang="en-US"/>
        </a:p>
      </dgm:t>
    </dgm:pt>
    <dgm:pt modelId="{8ACE8598-88BD-4B7F-8212-B423351FE674}" type="parTrans" cxnId="{A46BCCA2-286B-421E-85C0-EFE83A37AD15}">
      <dgm:prSet/>
      <dgm:spPr/>
      <dgm:t>
        <a:bodyPr/>
        <a:lstStyle/>
        <a:p>
          <a:endParaRPr lang="en-US"/>
        </a:p>
      </dgm:t>
    </dgm:pt>
    <dgm:pt modelId="{F656B593-FFE3-486F-9A52-853EA6883796}" type="sibTrans" cxnId="{A46BCCA2-286B-421E-85C0-EFE83A37AD15}">
      <dgm:prSet/>
      <dgm:spPr/>
      <dgm:t>
        <a:bodyPr/>
        <a:lstStyle/>
        <a:p>
          <a:endParaRPr lang="en-US"/>
        </a:p>
      </dgm:t>
    </dgm:pt>
    <dgm:pt modelId="{D2BA239B-2E83-4448-AA27-1ED194E7DCC4}">
      <dgm:prSet/>
      <dgm:spPr/>
      <dgm:t>
        <a:bodyPr/>
        <a:lstStyle/>
        <a:p>
          <a:r>
            <a:rPr lang="en-AU"/>
            <a:t>Recognise uncertainties, risks and opportunities</a:t>
          </a:r>
          <a:endParaRPr lang="en-US"/>
        </a:p>
      </dgm:t>
    </dgm:pt>
    <dgm:pt modelId="{B546B8FE-AA2F-4D3F-A410-58CAC5F06AC1}" type="parTrans" cxnId="{523FA1D9-2CC8-468D-ACDA-5A1320543AEA}">
      <dgm:prSet/>
      <dgm:spPr/>
      <dgm:t>
        <a:bodyPr/>
        <a:lstStyle/>
        <a:p>
          <a:endParaRPr lang="en-US"/>
        </a:p>
      </dgm:t>
    </dgm:pt>
    <dgm:pt modelId="{785792E7-CA37-4D91-834D-5A14BF547216}" type="sibTrans" cxnId="{523FA1D9-2CC8-468D-ACDA-5A1320543AEA}">
      <dgm:prSet/>
      <dgm:spPr/>
      <dgm:t>
        <a:bodyPr/>
        <a:lstStyle/>
        <a:p>
          <a:endParaRPr lang="en-US"/>
        </a:p>
      </dgm:t>
    </dgm:pt>
    <dgm:pt modelId="{DCB42F96-8CAD-40B0-89B1-E930AED4F1A6}">
      <dgm:prSet/>
      <dgm:spPr/>
      <dgm:t>
        <a:bodyPr/>
        <a:lstStyle/>
        <a:p>
          <a:r>
            <a:rPr lang="en-AU"/>
            <a:t>Collect multiple, diverse perspectives and challenge the conventional thinking</a:t>
          </a:r>
          <a:endParaRPr lang="en-US"/>
        </a:p>
      </dgm:t>
    </dgm:pt>
    <dgm:pt modelId="{0A89A64D-AAB2-47B5-989C-1EB5D9641926}" type="parTrans" cxnId="{B7D2039A-4EA9-4715-93B1-24D10786B4D6}">
      <dgm:prSet/>
      <dgm:spPr/>
      <dgm:t>
        <a:bodyPr/>
        <a:lstStyle/>
        <a:p>
          <a:endParaRPr lang="en-US"/>
        </a:p>
      </dgm:t>
    </dgm:pt>
    <dgm:pt modelId="{7DEF352D-1D10-451F-8B36-A6447E8039A9}" type="sibTrans" cxnId="{B7D2039A-4EA9-4715-93B1-24D10786B4D6}">
      <dgm:prSet/>
      <dgm:spPr/>
      <dgm:t>
        <a:bodyPr/>
        <a:lstStyle/>
        <a:p>
          <a:endParaRPr lang="en-US"/>
        </a:p>
      </dgm:t>
    </dgm:pt>
    <dgm:pt modelId="{433226A8-48BA-4297-968F-291BF664D3EB}">
      <dgm:prSet/>
      <dgm:spPr/>
      <dgm:t>
        <a:bodyPr/>
        <a:lstStyle/>
        <a:p>
          <a:r>
            <a:rPr lang="en-AU"/>
            <a:t>Consider adaptation strategies to build resilience</a:t>
          </a:r>
          <a:endParaRPr lang="en-US"/>
        </a:p>
      </dgm:t>
    </dgm:pt>
    <dgm:pt modelId="{6726F3FB-246B-43BC-B0DC-47B685EB13B5}" type="parTrans" cxnId="{D28B5438-05A6-4DAF-9825-09DD6F8C5250}">
      <dgm:prSet/>
      <dgm:spPr/>
      <dgm:t>
        <a:bodyPr/>
        <a:lstStyle/>
        <a:p>
          <a:endParaRPr lang="en-US"/>
        </a:p>
      </dgm:t>
    </dgm:pt>
    <dgm:pt modelId="{1433BDA3-4C0C-438C-A699-5DC40BE72859}" type="sibTrans" cxnId="{D28B5438-05A6-4DAF-9825-09DD6F8C5250}">
      <dgm:prSet/>
      <dgm:spPr/>
      <dgm:t>
        <a:bodyPr/>
        <a:lstStyle/>
        <a:p>
          <a:endParaRPr lang="en-US"/>
        </a:p>
      </dgm:t>
    </dgm:pt>
    <dgm:pt modelId="{B6678FCA-2E76-484D-85B8-2FF413F88D8D}">
      <dgm:prSet/>
      <dgm:spPr/>
      <dgm:t>
        <a:bodyPr/>
        <a:lstStyle/>
        <a:p>
          <a:r>
            <a:rPr lang="en-AU"/>
            <a:t>The set of scenarios should be:</a:t>
          </a:r>
          <a:endParaRPr lang="en-US"/>
        </a:p>
      </dgm:t>
    </dgm:pt>
    <dgm:pt modelId="{B1FB8FFA-7D7B-44FC-911B-6DA619A9594D}" type="parTrans" cxnId="{1FAC2B67-D375-422F-AC89-8A6A5DC2DE38}">
      <dgm:prSet/>
      <dgm:spPr/>
      <dgm:t>
        <a:bodyPr/>
        <a:lstStyle/>
        <a:p>
          <a:endParaRPr lang="en-US"/>
        </a:p>
      </dgm:t>
    </dgm:pt>
    <dgm:pt modelId="{1D21AA68-8BFB-450E-9684-8C297C0E5C6C}" type="sibTrans" cxnId="{1FAC2B67-D375-422F-AC89-8A6A5DC2DE38}">
      <dgm:prSet/>
      <dgm:spPr/>
      <dgm:t>
        <a:bodyPr/>
        <a:lstStyle/>
        <a:p>
          <a:endParaRPr lang="en-US"/>
        </a:p>
      </dgm:t>
    </dgm:pt>
    <dgm:pt modelId="{CF0EB423-6E90-4CB9-81E6-1B83152F756B}">
      <dgm:prSet/>
      <dgm:spPr/>
      <dgm:t>
        <a:bodyPr/>
        <a:lstStyle/>
        <a:p>
          <a:r>
            <a:rPr lang="en-AU"/>
            <a:t>Plausible</a:t>
          </a:r>
          <a:endParaRPr lang="en-US"/>
        </a:p>
      </dgm:t>
    </dgm:pt>
    <dgm:pt modelId="{C05B968E-B49F-4E48-B9EE-43AD1BE3B6A8}" type="parTrans" cxnId="{9C6A123A-3FEC-4FF2-85E4-BA1A94875784}">
      <dgm:prSet/>
      <dgm:spPr/>
      <dgm:t>
        <a:bodyPr/>
        <a:lstStyle/>
        <a:p>
          <a:endParaRPr lang="en-US"/>
        </a:p>
      </dgm:t>
    </dgm:pt>
    <dgm:pt modelId="{016442D8-5068-4B5D-B1E1-991168D1700A}" type="sibTrans" cxnId="{9C6A123A-3FEC-4FF2-85E4-BA1A94875784}">
      <dgm:prSet/>
      <dgm:spPr/>
      <dgm:t>
        <a:bodyPr/>
        <a:lstStyle/>
        <a:p>
          <a:endParaRPr lang="en-US"/>
        </a:p>
      </dgm:t>
    </dgm:pt>
    <dgm:pt modelId="{DFA3FDDD-1255-4B25-AC41-9E045696A5C4}">
      <dgm:prSet/>
      <dgm:spPr/>
      <dgm:t>
        <a:bodyPr/>
        <a:lstStyle/>
        <a:p>
          <a:r>
            <a:rPr lang="en-AU"/>
            <a:t>Distinctive</a:t>
          </a:r>
          <a:endParaRPr lang="en-US"/>
        </a:p>
      </dgm:t>
    </dgm:pt>
    <dgm:pt modelId="{CD9FA0E2-BC9B-470C-991F-E78C206FB011}" type="parTrans" cxnId="{ABBC1BBF-0795-4073-8A82-90C32C7179CF}">
      <dgm:prSet/>
      <dgm:spPr/>
      <dgm:t>
        <a:bodyPr/>
        <a:lstStyle/>
        <a:p>
          <a:endParaRPr lang="en-US"/>
        </a:p>
      </dgm:t>
    </dgm:pt>
    <dgm:pt modelId="{6C9F90DE-762E-47E1-8C66-C57EEBF658B1}" type="sibTrans" cxnId="{ABBC1BBF-0795-4073-8A82-90C32C7179CF}">
      <dgm:prSet/>
      <dgm:spPr/>
      <dgm:t>
        <a:bodyPr/>
        <a:lstStyle/>
        <a:p>
          <a:endParaRPr lang="en-US"/>
        </a:p>
      </dgm:t>
    </dgm:pt>
    <dgm:pt modelId="{BD3DC8DB-6D53-4452-BCA1-D96A404A6064}">
      <dgm:prSet/>
      <dgm:spPr/>
      <dgm:t>
        <a:bodyPr/>
        <a:lstStyle/>
        <a:p>
          <a:r>
            <a:rPr lang="en-AU"/>
            <a:t>Internally consistent</a:t>
          </a:r>
          <a:endParaRPr lang="en-US"/>
        </a:p>
      </dgm:t>
    </dgm:pt>
    <dgm:pt modelId="{D6FADD10-08DE-488C-9FF3-5434E072EBCB}" type="parTrans" cxnId="{97922C3D-941B-43D0-B1A0-E2366CDDE90B}">
      <dgm:prSet/>
      <dgm:spPr/>
      <dgm:t>
        <a:bodyPr/>
        <a:lstStyle/>
        <a:p>
          <a:endParaRPr lang="en-US"/>
        </a:p>
      </dgm:t>
    </dgm:pt>
    <dgm:pt modelId="{4E8AE3F6-3804-45AD-AB5F-F41A03B74963}" type="sibTrans" cxnId="{97922C3D-941B-43D0-B1A0-E2366CDDE90B}">
      <dgm:prSet/>
      <dgm:spPr/>
      <dgm:t>
        <a:bodyPr/>
        <a:lstStyle/>
        <a:p>
          <a:endParaRPr lang="en-US"/>
        </a:p>
      </dgm:t>
    </dgm:pt>
    <dgm:pt modelId="{A9DDA772-01F3-44A9-9147-E3EC0753A77E}">
      <dgm:prSet/>
      <dgm:spPr/>
      <dgm:t>
        <a:bodyPr/>
        <a:lstStyle/>
        <a:p>
          <a:r>
            <a:rPr lang="en-AU"/>
            <a:t>Cover the breadth of possible futures</a:t>
          </a:r>
          <a:endParaRPr lang="en-US"/>
        </a:p>
      </dgm:t>
    </dgm:pt>
    <dgm:pt modelId="{CA314038-E20E-4267-A4AE-4FD0D64CF33A}" type="parTrans" cxnId="{ACA977B5-C9A5-4F96-9F3A-D00EEECC1EF6}">
      <dgm:prSet/>
      <dgm:spPr/>
      <dgm:t>
        <a:bodyPr/>
        <a:lstStyle/>
        <a:p>
          <a:endParaRPr lang="en-AU"/>
        </a:p>
      </dgm:t>
    </dgm:pt>
    <dgm:pt modelId="{28BDF73B-CB34-45BD-BFBF-11053F7C8CDA}" type="sibTrans" cxnId="{ACA977B5-C9A5-4F96-9F3A-D00EEECC1EF6}">
      <dgm:prSet/>
      <dgm:spPr/>
      <dgm:t>
        <a:bodyPr/>
        <a:lstStyle/>
        <a:p>
          <a:endParaRPr lang="en-AU"/>
        </a:p>
      </dgm:t>
    </dgm:pt>
    <dgm:pt modelId="{293539F3-25EB-4C6D-801F-F1748638CA6B}">
      <dgm:prSet/>
      <dgm:spPr/>
      <dgm:t>
        <a:bodyPr/>
        <a:lstStyle/>
        <a:p>
          <a:r>
            <a:rPr lang="en-US"/>
            <a:t>Explore the risks of over- and under-investment</a:t>
          </a:r>
        </a:p>
      </dgm:t>
    </dgm:pt>
    <dgm:pt modelId="{E13EEC07-E83A-470B-8AC0-1455F64C07E7}" type="parTrans" cxnId="{81894CED-427C-492D-AB06-626F4244E7FA}">
      <dgm:prSet/>
      <dgm:spPr/>
    </dgm:pt>
    <dgm:pt modelId="{DCC0D3C0-8D22-48CD-BBE6-2213C7A5E163}" type="sibTrans" cxnId="{81894CED-427C-492D-AB06-626F4244E7FA}">
      <dgm:prSet/>
      <dgm:spPr/>
    </dgm:pt>
    <dgm:pt modelId="{B103C853-EEE5-4CD3-B930-5FF0A492E6D4}" type="pres">
      <dgm:prSet presAssocID="{9D090A73-907D-4921-9798-2861514C2A0D}" presName="linear" presStyleCnt="0">
        <dgm:presLayoutVars>
          <dgm:dir/>
          <dgm:animLvl val="lvl"/>
          <dgm:resizeHandles val="exact"/>
        </dgm:presLayoutVars>
      </dgm:prSet>
      <dgm:spPr/>
    </dgm:pt>
    <dgm:pt modelId="{12727F8D-6ED6-4383-BA57-D8776ADDFD79}" type="pres">
      <dgm:prSet presAssocID="{984C4846-7398-4706-BB5E-D816CFBC7898}" presName="parentLin" presStyleCnt="0"/>
      <dgm:spPr/>
    </dgm:pt>
    <dgm:pt modelId="{23A0FAB9-FF54-4C8A-B6C1-2860BB40396A}" type="pres">
      <dgm:prSet presAssocID="{984C4846-7398-4706-BB5E-D816CFBC7898}" presName="parentLeftMargin" presStyleLbl="node1" presStyleIdx="0" presStyleCnt="2"/>
      <dgm:spPr/>
    </dgm:pt>
    <dgm:pt modelId="{29C55B54-8891-4B17-AFFC-DF8EE95E9546}" type="pres">
      <dgm:prSet presAssocID="{984C4846-7398-4706-BB5E-D816CFBC7898}" presName="parentText" presStyleLbl="node1" presStyleIdx="0" presStyleCnt="2">
        <dgm:presLayoutVars>
          <dgm:chMax val="0"/>
          <dgm:bulletEnabled val="1"/>
        </dgm:presLayoutVars>
      </dgm:prSet>
      <dgm:spPr/>
    </dgm:pt>
    <dgm:pt modelId="{4F170F94-7745-43AE-ACA2-2E9D65E59A9D}" type="pres">
      <dgm:prSet presAssocID="{984C4846-7398-4706-BB5E-D816CFBC7898}" presName="negativeSpace" presStyleCnt="0"/>
      <dgm:spPr/>
    </dgm:pt>
    <dgm:pt modelId="{E4358B1A-34D5-413A-A0B0-BF724656D2A0}" type="pres">
      <dgm:prSet presAssocID="{984C4846-7398-4706-BB5E-D816CFBC7898}" presName="childText" presStyleLbl="conFgAcc1" presStyleIdx="0" presStyleCnt="2">
        <dgm:presLayoutVars>
          <dgm:bulletEnabled val="1"/>
        </dgm:presLayoutVars>
      </dgm:prSet>
      <dgm:spPr/>
    </dgm:pt>
    <dgm:pt modelId="{5EC9E465-C202-40C6-8FC4-B61F1AE5E497}" type="pres">
      <dgm:prSet presAssocID="{28EBFCD9-AD66-45B3-BE4A-417C14A6FAA6}" presName="spaceBetweenRectangles" presStyleCnt="0"/>
      <dgm:spPr/>
    </dgm:pt>
    <dgm:pt modelId="{046FC128-F84E-4C3D-A840-F11D4FEF4D53}" type="pres">
      <dgm:prSet presAssocID="{B6678FCA-2E76-484D-85B8-2FF413F88D8D}" presName="parentLin" presStyleCnt="0"/>
      <dgm:spPr/>
    </dgm:pt>
    <dgm:pt modelId="{7A751A5F-0774-435A-A62D-3E5701A6FD7E}" type="pres">
      <dgm:prSet presAssocID="{B6678FCA-2E76-484D-85B8-2FF413F88D8D}" presName="parentLeftMargin" presStyleLbl="node1" presStyleIdx="0" presStyleCnt="2"/>
      <dgm:spPr/>
    </dgm:pt>
    <dgm:pt modelId="{AC915402-693E-4AE3-BF77-FFEAA9BDB9F2}" type="pres">
      <dgm:prSet presAssocID="{B6678FCA-2E76-484D-85B8-2FF413F88D8D}" presName="parentText" presStyleLbl="node1" presStyleIdx="1" presStyleCnt="2">
        <dgm:presLayoutVars>
          <dgm:chMax val="0"/>
          <dgm:bulletEnabled val="1"/>
        </dgm:presLayoutVars>
      </dgm:prSet>
      <dgm:spPr/>
    </dgm:pt>
    <dgm:pt modelId="{4734AB2B-7BDC-42C8-BC51-1FF2E43C8AE6}" type="pres">
      <dgm:prSet presAssocID="{B6678FCA-2E76-484D-85B8-2FF413F88D8D}" presName="negativeSpace" presStyleCnt="0"/>
      <dgm:spPr/>
    </dgm:pt>
    <dgm:pt modelId="{535B8405-2020-4987-A294-228AB5AC4C07}" type="pres">
      <dgm:prSet presAssocID="{B6678FCA-2E76-484D-85B8-2FF413F88D8D}" presName="childText" presStyleLbl="conFgAcc1" presStyleIdx="1" presStyleCnt="2">
        <dgm:presLayoutVars>
          <dgm:bulletEnabled val="1"/>
        </dgm:presLayoutVars>
      </dgm:prSet>
      <dgm:spPr/>
    </dgm:pt>
  </dgm:ptLst>
  <dgm:cxnLst>
    <dgm:cxn modelId="{03647B00-B467-4DD7-82DC-1E566AFCBC87}" type="presOf" srcId="{B6678FCA-2E76-484D-85B8-2FF413F88D8D}" destId="{7A751A5F-0774-435A-A62D-3E5701A6FD7E}" srcOrd="0" destOrd="0" presId="urn:microsoft.com/office/officeart/2005/8/layout/list1"/>
    <dgm:cxn modelId="{76855907-2681-4F67-8E8D-04872B235F9F}" type="presOf" srcId="{984C4846-7398-4706-BB5E-D816CFBC7898}" destId="{29C55B54-8891-4B17-AFFC-DF8EE95E9546}" srcOrd="1" destOrd="0" presId="urn:microsoft.com/office/officeart/2005/8/layout/list1"/>
    <dgm:cxn modelId="{C66CE01D-0F4E-4C00-BD8E-433A56AC09F9}" type="presOf" srcId="{9D090A73-907D-4921-9798-2861514C2A0D}" destId="{B103C853-EEE5-4CD3-B930-5FF0A492E6D4}" srcOrd="0" destOrd="0" presId="urn:microsoft.com/office/officeart/2005/8/layout/list1"/>
    <dgm:cxn modelId="{14281B23-A6A4-4242-9634-C7CD7025B4B9}" type="presOf" srcId="{A9DDA772-01F3-44A9-9147-E3EC0753A77E}" destId="{535B8405-2020-4987-A294-228AB5AC4C07}" srcOrd="0" destOrd="3" presId="urn:microsoft.com/office/officeart/2005/8/layout/list1"/>
    <dgm:cxn modelId="{EA565D26-1456-493C-B7D2-801860F0A8FA}" type="presOf" srcId="{B6678FCA-2E76-484D-85B8-2FF413F88D8D}" destId="{AC915402-693E-4AE3-BF77-FFEAA9BDB9F2}" srcOrd="1" destOrd="0" presId="urn:microsoft.com/office/officeart/2005/8/layout/list1"/>
    <dgm:cxn modelId="{D28B5438-05A6-4DAF-9825-09DD6F8C5250}" srcId="{984C4846-7398-4706-BB5E-D816CFBC7898}" destId="{433226A8-48BA-4297-968F-291BF664D3EB}" srcOrd="3" destOrd="0" parTransId="{6726F3FB-246B-43BC-B0DC-47B685EB13B5}" sibTransId="{1433BDA3-4C0C-438C-A699-5DC40BE72859}"/>
    <dgm:cxn modelId="{9C6A123A-3FEC-4FF2-85E4-BA1A94875784}" srcId="{B6678FCA-2E76-484D-85B8-2FF413F88D8D}" destId="{CF0EB423-6E90-4CB9-81E6-1B83152F756B}" srcOrd="0" destOrd="0" parTransId="{C05B968E-B49F-4E48-B9EE-43AD1BE3B6A8}" sibTransId="{016442D8-5068-4B5D-B1E1-991168D1700A}"/>
    <dgm:cxn modelId="{97922C3D-941B-43D0-B1A0-E2366CDDE90B}" srcId="{B6678FCA-2E76-484D-85B8-2FF413F88D8D}" destId="{BD3DC8DB-6D53-4452-BCA1-D96A404A6064}" srcOrd="2" destOrd="0" parTransId="{D6FADD10-08DE-488C-9FF3-5434E072EBCB}" sibTransId="{4E8AE3F6-3804-45AD-AB5F-F41A03B74963}"/>
    <dgm:cxn modelId="{1FAC2B67-D375-422F-AC89-8A6A5DC2DE38}" srcId="{9D090A73-907D-4921-9798-2861514C2A0D}" destId="{B6678FCA-2E76-484D-85B8-2FF413F88D8D}" srcOrd="1" destOrd="0" parTransId="{B1FB8FFA-7D7B-44FC-911B-6DA619A9594D}" sibTransId="{1D21AA68-8BFB-450E-9684-8C297C0E5C6C}"/>
    <dgm:cxn modelId="{64B32C6A-02A3-4F8D-892F-B9B1C6BE6E15}" type="presOf" srcId="{DFA3FDDD-1255-4B25-AC41-9E045696A5C4}" destId="{535B8405-2020-4987-A294-228AB5AC4C07}" srcOrd="0" destOrd="1" presId="urn:microsoft.com/office/officeart/2005/8/layout/list1"/>
    <dgm:cxn modelId="{40E86E4A-BD06-4C95-BD3A-EB89548032B0}" type="presOf" srcId="{293539F3-25EB-4C6D-801F-F1748638CA6B}" destId="{535B8405-2020-4987-A294-228AB5AC4C07}" srcOrd="0" destOrd="4" presId="urn:microsoft.com/office/officeart/2005/8/layout/list1"/>
    <dgm:cxn modelId="{E0B4756B-0F2D-40CF-A992-9157A1090556}" type="presOf" srcId="{CF0EB423-6E90-4CB9-81E6-1B83152F756B}" destId="{535B8405-2020-4987-A294-228AB5AC4C07}" srcOrd="0" destOrd="0" presId="urn:microsoft.com/office/officeart/2005/8/layout/list1"/>
    <dgm:cxn modelId="{FC6BD34C-D1FE-4D86-A822-2B45DE4AB1DB}" type="presOf" srcId="{433226A8-48BA-4297-968F-291BF664D3EB}" destId="{E4358B1A-34D5-413A-A0B0-BF724656D2A0}" srcOrd="0" destOrd="3" presId="urn:microsoft.com/office/officeart/2005/8/layout/list1"/>
    <dgm:cxn modelId="{E27C7151-AE16-4157-942F-7A09372AC83F}" type="presOf" srcId="{DCB42F96-8CAD-40B0-89B1-E930AED4F1A6}" destId="{E4358B1A-34D5-413A-A0B0-BF724656D2A0}" srcOrd="0" destOrd="2" presId="urn:microsoft.com/office/officeart/2005/8/layout/list1"/>
    <dgm:cxn modelId="{22F72C73-C045-4896-8E27-88AE86AA713C}" type="presOf" srcId="{F327601F-0EDC-4021-938B-CE9C68A8DE30}" destId="{E4358B1A-34D5-413A-A0B0-BF724656D2A0}" srcOrd="0" destOrd="0" presId="urn:microsoft.com/office/officeart/2005/8/layout/list1"/>
    <dgm:cxn modelId="{9B3CAC57-05A7-425D-8999-57483CA608FA}" type="presOf" srcId="{BD3DC8DB-6D53-4452-BCA1-D96A404A6064}" destId="{535B8405-2020-4987-A294-228AB5AC4C07}" srcOrd="0" destOrd="2" presId="urn:microsoft.com/office/officeart/2005/8/layout/list1"/>
    <dgm:cxn modelId="{B7D2039A-4EA9-4715-93B1-24D10786B4D6}" srcId="{984C4846-7398-4706-BB5E-D816CFBC7898}" destId="{DCB42F96-8CAD-40B0-89B1-E930AED4F1A6}" srcOrd="2" destOrd="0" parTransId="{0A89A64D-AAB2-47B5-989C-1EB5D9641926}" sibTransId="{7DEF352D-1D10-451F-8B36-A6447E8039A9}"/>
    <dgm:cxn modelId="{A46BCCA2-286B-421E-85C0-EFE83A37AD15}" srcId="{984C4846-7398-4706-BB5E-D816CFBC7898}" destId="{F327601F-0EDC-4021-938B-CE9C68A8DE30}" srcOrd="0" destOrd="0" parTransId="{8ACE8598-88BD-4B7F-8212-B423351FE674}" sibTransId="{F656B593-FFE3-486F-9A52-853EA6883796}"/>
    <dgm:cxn modelId="{63371EAF-4CD2-45E2-8DDC-AF5E7433F34F}" type="presOf" srcId="{984C4846-7398-4706-BB5E-D816CFBC7898}" destId="{23A0FAB9-FF54-4C8A-B6C1-2860BB40396A}" srcOrd="0" destOrd="0" presId="urn:microsoft.com/office/officeart/2005/8/layout/list1"/>
    <dgm:cxn modelId="{ACA977B5-C9A5-4F96-9F3A-D00EEECC1EF6}" srcId="{B6678FCA-2E76-484D-85B8-2FF413F88D8D}" destId="{A9DDA772-01F3-44A9-9147-E3EC0753A77E}" srcOrd="3" destOrd="0" parTransId="{CA314038-E20E-4267-A4AE-4FD0D64CF33A}" sibTransId="{28BDF73B-CB34-45BD-BFBF-11053F7C8CDA}"/>
    <dgm:cxn modelId="{ABBC1BBF-0795-4073-8A82-90C32C7179CF}" srcId="{B6678FCA-2E76-484D-85B8-2FF413F88D8D}" destId="{DFA3FDDD-1255-4B25-AC41-9E045696A5C4}" srcOrd="1" destOrd="0" parTransId="{CD9FA0E2-BC9B-470C-991F-E78C206FB011}" sibTransId="{6C9F90DE-762E-47E1-8C66-C57EEBF658B1}"/>
    <dgm:cxn modelId="{523FA1D9-2CC8-468D-ACDA-5A1320543AEA}" srcId="{984C4846-7398-4706-BB5E-D816CFBC7898}" destId="{D2BA239B-2E83-4448-AA27-1ED194E7DCC4}" srcOrd="1" destOrd="0" parTransId="{B546B8FE-AA2F-4D3F-A410-58CAC5F06AC1}" sibTransId="{785792E7-CA37-4D91-834D-5A14BF547216}"/>
    <dgm:cxn modelId="{24A902DD-68C8-4224-8CEE-9701D6A4F0ED}" srcId="{9D090A73-907D-4921-9798-2861514C2A0D}" destId="{984C4846-7398-4706-BB5E-D816CFBC7898}" srcOrd="0" destOrd="0" parTransId="{4B152776-BF0E-4EA0-B70C-034AF9CC90D4}" sibTransId="{28EBFCD9-AD66-45B3-BE4A-417C14A6FAA6}"/>
    <dgm:cxn modelId="{81894CED-427C-492D-AB06-626F4244E7FA}" srcId="{B6678FCA-2E76-484D-85B8-2FF413F88D8D}" destId="{293539F3-25EB-4C6D-801F-F1748638CA6B}" srcOrd="4" destOrd="0" parTransId="{E13EEC07-E83A-470B-8AC0-1455F64C07E7}" sibTransId="{DCC0D3C0-8D22-48CD-BBE6-2213C7A5E163}"/>
    <dgm:cxn modelId="{D08097EF-A9AA-4CC2-96ED-B8999D045EC4}" type="presOf" srcId="{D2BA239B-2E83-4448-AA27-1ED194E7DCC4}" destId="{E4358B1A-34D5-413A-A0B0-BF724656D2A0}" srcOrd="0" destOrd="1" presId="urn:microsoft.com/office/officeart/2005/8/layout/list1"/>
    <dgm:cxn modelId="{90C91954-EEFF-47DC-813D-1803A0CC1BDA}" type="presParOf" srcId="{B103C853-EEE5-4CD3-B930-5FF0A492E6D4}" destId="{12727F8D-6ED6-4383-BA57-D8776ADDFD79}" srcOrd="0" destOrd="0" presId="urn:microsoft.com/office/officeart/2005/8/layout/list1"/>
    <dgm:cxn modelId="{2195D820-31C6-4257-819E-9788D81C6D24}" type="presParOf" srcId="{12727F8D-6ED6-4383-BA57-D8776ADDFD79}" destId="{23A0FAB9-FF54-4C8A-B6C1-2860BB40396A}" srcOrd="0" destOrd="0" presId="urn:microsoft.com/office/officeart/2005/8/layout/list1"/>
    <dgm:cxn modelId="{98EA5036-5D48-4334-8633-C90E440F7C9C}" type="presParOf" srcId="{12727F8D-6ED6-4383-BA57-D8776ADDFD79}" destId="{29C55B54-8891-4B17-AFFC-DF8EE95E9546}" srcOrd="1" destOrd="0" presId="urn:microsoft.com/office/officeart/2005/8/layout/list1"/>
    <dgm:cxn modelId="{1B8E1055-7BD4-4628-9F6A-05169B7F93DC}" type="presParOf" srcId="{B103C853-EEE5-4CD3-B930-5FF0A492E6D4}" destId="{4F170F94-7745-43AE-ACA2-2E9D65E59A9D}" srcOrd="1" destOrd="0" presId="urn:microsoft.com/office/officeart/2005/8/layout/list1"/>
    <dgm:cxn modelId="{99AF748F-FAD7-4CF0-8D94-F5D3026DB0C1}" type="presParOf" srcId="{B103C853-EEE5-4CD3-B930-5FF0A492E6D4}" destId="{E4358B1A-34D5-413A-A0B0-BF724656D2A0}" srcOrd="2" destOrd="0" presId="urn:microsoft.com/office/officeart/2005/8/layout/list1"/>
    <dgm:cxn modelId="{0D4B1CC3-76CF-4B40-91C7-660C7AC23A33}" type="presParOf" srcId="{B103C853-EEE5-4CD3-B930-5FF0A492E6D4}" destId="{5EC9E465-C202-40C6-8FC4-B61F1AE5E497}" srcOrd="3" destOrd="0" presId="urn:microsoft.com/office/officeart/2005/8/layout/list1"/>
    <dgm:cxn modelId="{2DB80C81-BAE1-4EA8-A78C-08AB8A958ED8}" type="presParOf" srcId="{B103C853-EEE5-4CD3-B930-5FF0A492E6D4}" destId="{046FC128-F84E-4C3D-A840-F11D4FEF4D53}" srcOrd="4" destOrd="0" presId="urn:microsoft.com/office/officeart/2005/8/layout/list1"/>
    <dgm:cxn modelId="{179CCDA2-2B92-4741-84D5-7220A22CF2D7}" type="presParOf" srcId="{046FC128-F84E-4C3D-A840-F11D4FEF4D53}" destId="{7A751A5F-0774-435A-A62D-3E5701A6FD7E}" srcOrd="0" destOrd="0" presId="urn:microsoft.com/office/officeart/2005/8/layout/list1"/>
    <dgm:cxn modelId="{EF39C562-BC68-4764-BFDE-010A7881F9DF}" type="presParOf" srcId="{046FC128-F84E-4C3D-A840-F11D4FEF4D53}" destId="{AC915402-693E-4AE3-BF77-FFEAA9BDB9F2}" srcOrd="1" destOrd="0" presId="urn:microsoft.com/office/officeart/2005/8/layout/list1"/>
    <dgm:cxn modelId="{5CA806C9-F4DF-4144-BA8D-110F8F0C56C8}" type="presParOf" srcId="{B103C853-EEE5-4CD3-B930-5FF0A492E6D4}" destId="{4734AB2B-7BDC-42C8-BC51-1FF2E43C8AE6}" srcOrd="5" destOrd="0" presId="urn:microsoft.com/office/officeart/2005/8/layout/list1"/>
    <dgm:cxn modelId="{4ED5F68D-079B-48CA-946F-80A2F47BECBA}" type="presParOf" srcId="{B103C853-EEE5-4CD3-B930-5FF0A492E6D4}" destId="{535B8405-2020-4987-A294-228AB5AC4C0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8B7A6B-2F8F-4918-A304-B54555CAB235}" type="doc">
      <dgm:prSet loTypeId="urn:microsoft.com/office/officeart/2005/8/layout/vList3" loCatId="list" qsTypeId="urn:microsoft.com/office/officeart/2005/8/quickstyle/simple1" qsCatId="simple" csTypeId="urn:microsoft.com/office/officeart/2005/8/colors/accent2_3" csCatId="accent2" phldr="1"/>
      <dgm:spPr/>
      <dgm:t>
        <a:bodyPr/>
        <a:lstStyle/>
        <a:p>
          <a:endParaRPr lang="en-AU"/>
        </a:p>
      </dgm:t>
    </dgm:pt>
    <dgm:pt modelId="{A8646A87-2992-4B89-B1DF-1EAB2D8FBC3E}">
      <dgm:prSet phldrT="[Text]" custT="1"/>
      <dgm:spPr/>
      <dgm:t>
        <a:bodyPr/>
        <a:lstStyle/>
        <a:p>
          <a:r>
            <a:rPr lang="en-AU" sz="1600"/>
            <a:t>Central with early Victorian coal closure, and no timely firm capacity replacement</a:t>
          </a:r>
        </a:p>
        <a:p>
          <a:r>
            <a:rPr lang="en-AU" sz="1600" i="1"/>
            <a:t>To explore the risks of a delay in replacing lost firm capacity.</a:t>
          </a:r>
          <a:endParaRPr lang="en-AU" sz="1600" i="1" dirty="0"/>
        </a:p>
      </dgm:t>
    </dgm:pt>
    <dgm:pt modelId="{B146B7CB-5680-443B-9822-933D86907D53}" type="parTrans" cxnId="{BCBE2F92-3F8D-41A2-94BB-FD75C24B957F}">
      <dgm:prSet/>
      <dgm:spPr/>
      <dgm:t>
        <a:bodyPr/>
        <a:lstStyle/>
        <a:p>
          <a:endParaRPr lang="en-AU"/>
        </a:p>
      </dgm:t>
    </dgm:pt>
    <dgm:pt modelId="{2F7F6A40-8A0B-4A8A-9D48-59C4C02353A1}" type="sibTrans" cxnId="{BCBE2F92-3F8D-41A2-94BB-FD75C24B957F}">
      <dgm:prSet/>
      <dgm:spPr/>
      <dgm:t>
        <a:bodyPr/>
        <a:lstStyle/>
        <a:p>
          <a:endParaRPr lang="en-AU"/>
        </a:p>
      </dgm:t>
    </dgm:pt>
    <dgm:pt modelId="{77630353-E5B2-4FD1-B3AA-7E3C5900F130}">
      <dgm:prSet phldrT="[Text]" custT="1"/>
      <dgm:spPr/>
      <dgm:t>
        <a:bodyPr/>
        <a:lstStyle/>
        <a:p>
          <a:r>
            <a:rPr lang="en-AU" sz="1600"/>
            <a:t>Central with delayed Snowy and/or Humelink</a:t>
          </a:r>
        </a:p>
        <a:p>
          <a:r>
            <a:rPr lang="en-AU" sz="1600" i="1"/>
            <a:t>To assess reliability impacts in NSW of delays in expected investment.</a:t>
          </a:r>
          <a:endParaRPr lang="en-AU" sz="1600" i="1" dirty="0"/>
        </a:p>
      </dgm:t>
    </dgm:pt>
    <dgm:pt modelId="{E357A537-E87C-49A6-81DC-34F2563192D8}" type="parTrans" cxnId="{1AC69EC0-598B-4627-AC10-503EB4857144}">
      <dgm:prSet/>
      <dgm:spPr/>
      <dgm:t>
        <a:bodyPr/>
        <a:lstStyle/>
        <a:p>
          <a:endParaRPr lang="en-AU"/>
        </a:p>
      </dgm:t>
    </dgm:pt>
    <dgm:pt modelId="{A3F59D1E-2256-4FDF-A3FA-F6BE1B30947C}" type="sibTrans" cxnId="{1AC69EC0-598B-4627-AC10-503EB4857144}">
      <dgm:prSet/>
      <dgm:spPr/>
      <dgm:t>
        <a:bodyPr/>
        <a:lstStyle/>
        <a:p>
          <a:endParaRPr lang="en-AU"/>
        </a:p>
      </dgm:t>
    </dgm:pt>
    <dgm:pt modelId="{EF3FA405-6CF1-4B22-8E01-B862EA2D0704}">
      <dgm:prSet phldrT="[Text]" custT="1"/>
      <dgm:spPr/>
      <dgm:t>
        <a:bodyPr/>
        <a:lstStyle/>
        <a:p>
          <a:r>
            <a:rPr lang="en-AU" sz="1600"/>
            <a:t>Central with early northern NSW coal closures</a:t>
          </a:r>
        </a:p>
        <a:p>
          <a:r>
            <a:rPr lang="en-AU" sz="1600" i="1"/>
            <a:t>To assess reliability impacts on NSW of a reduction in capacity north of Sydney.</a:t>
          </a:r>
          <a:endParaRPr lang="en-AU" sz="1600" dirty="0"/>
        </a:p>
      </dgm:t>
    </dgm:pt>
    <dgm:pt modelId="{9F987548-8D1C-4ACC-8369-4331F641158E}" type="parTrans" cxnId="{1881F555-A6FA-4757-B4B4-107C48877E91}">
      <dgm:prSet/>
      <dgm:spPr/>
      <dgm:t>
        <a:bodyPr/>
        <a:lstStyle/>
        <a:p>
          <a:endParaRPr lang="en-AU"/>
        </a:p>
      </dgm:t>
    </dgm:pt>
    <dgm:pt modelId="{7077F25A-4E64-4B6E-8EC4-8CF071E0AC04}" type="sibTrans" cxnId="{1881F555-A6FA-4757-B4B4-107C48877E91}">
      <dgm:prSet/>
      <dgm:spPr/>
      <dgm:t>
        <a:bodyPr/>
        <a:lstStyle/>
        <a:p>
          <a:endParaRPr lang="en-AU"/>
        </a:p>
      </dgm:t>
    </dgm:pt>
    <dgm:pt modelId="{DA9FA481-9331-4F49-A997-A8554E40C042}">
      <dgm:prSet phldrT="[Text]" custT="1"/>
      <dgm:spPr/>
      <dgm:t>
        <a:bodyPr/>
        <a:lstStyle/>
        <a:p>
          <a:r>
            <a:rPr lang="en-AU" sz="1600"/>
            <a:t>Central with the expanded TRET legislated</a:t>
          </a:r>
        </a:p>
        <a:p>
          <a:r>
            <a:rPr lang="en-AU" sz="1600" i="1"/>
            <a:t>To explore value of Marinus, flow-on impacts in the Mainland</a:t>
          </a:r>
        </a:p>
      </dgm:t>
    </dgm:pt>
    <dgm:pt modelId="{C4CDA1C4-9774-49FE-9DCC-837D22683EF9}" type="parTrans" cxnId="{CDC4764F-0B45-4841-91FF-C5250A706371}">
      <dgm:prSet/>
      <dgm:spPr/>
      <dgm:t>
        <a:bodyPr/>
        <a:lstStyle/>
        <a:p>
          <a:endParaRPr lang="en-AU"/>
        </a:p>
      </dgm:t>
    </dgm:pt>
    <dgm:pt modelId="{017042A8-A96E-4911-AD87-8B9308B2686B}" type="sibTrans" cxnId="{CDC4764F-0B45-4841-91FF-C5250A706371}">
      <dgm:prSet/>
      <dgm:spPr/>
      <dgm:t>
        <a:bodyPr/>
        <a:lstStyle/>
        <a:p>
          <a:endParaRPr lang="en-AU"/>
        </a:p>
      </dgm:t>
    </dgm:pt>
    <dgm:pt modelId="{46B1C9F6-9C1B-456D-94CF-32602F858169}">
      <dgm:prSet phldrT="[Text]" custT="1"/>
      <dgm:spPr/>
      <dgm:t>
        <a:bodyPr/>
        <a:lstStyle/>
        <a:p>
          <a:r>
            <a:rPr lang="en-AU" sz="1600" i="0" dirty="0"/>
            <a:t>Sustainable Growth scenario with Central DER uptake</a:t>
          </a:r>
        </a:p>
        <a:p>
          <a:r>
            <a:rPr lang="en-AU" sz="1600" i="1" dirty="0"/>
            <a:t>Compare the impact of a more transmission-focused decarbonising system.</a:t>
          </a:r>
        </a:p>
      </dgm:t>
    </dgm:pt>
    <dgm:pt modelId="{34DE7447-3328-4C97-B7F5-BF41321E1F85}" type="parTrans" cxnId="{090EBB8E-55EF-41D2-861C-F25CBF7DE8FF}">
      <dgm:prSet/>
      <dgm:spPr/>
      <dgm:t>
        <a:bodyPr/>
        <a:lstStyle/>
        <a:p>
          <a:endParaRPr lang="en-AU"/>
        </a:p>
      </dgm:t>
    </dgm:pt>
    <dgm:pt modelId="{8996A568-9AB9-4752-99C0-AE63DE463FFC}" type="sibTrans" cxnId="{090EBB8E-55EF-41D2-861C-F25CBF7DE8FF}">
      <dgm:prSet/>
      <dgm:spPr/>
      <dgm:t>
        <a:bodyPr/>
        <a:lstStyle/>
        <a:p>
          <a:endParaRPr lang="en-AU"/>
        </a:p>
      </dgm:t>
    </dgm:pt>
    <dgm:pt modelId="{9CA39215-A147-4875-8F79-9D3C83E5724A}">
      <dgm:prSet phldrT="[Text]" custT="1"/>
      <dgm:spPr/>
      <dgm:t>
        <a:bodyPr/>
        <a:lstStyle/>
        <a:p>
          <a:r>
            <a:rPr lang="en-AU" sz="1600" i="0" u="none" dirty="0"/>
            <a:t>Sensitivity to explore QLD specific risks</a:t>
          </a:r>
        </a:p>
        <a:p>
          <a:r>
            <a:rPr lang="en-AU" sz="1600" i="1" u="none" dirty="0"/>
            <a:t>Other sensitivities have stronger impacts in other regions, possible QLD issues?</a:t>
          </a:r>
        </a:p>
      </dgm:t>
    </dgm:pt>
    <dgm:pt modelId="{CE04AEFD-2C94-4DF5-BBFE-EBC4D495CA12}" type="parTrans" cxnId="{DC500FC0-D4B7-4613-99F3-C34146CEAC96}">
      <dgm:prSet/>
      <dgm:spPr/>
      <dgm:t>
        <a:bodyPr/>
        <a:lstStyle/>
        <a:p>
          <a:endParaRPr lang="en-AU"/>
        </a:p>
      </dgm:t>
    </dgm:pt>
    <dgm:pt modelId="{3ADBEC34-9FDD-4F57-850B-2B2E690B79E4}" type="sibTrans" cxnId="{DC500FC0-D4B7-4613-99F3-C34146CEAC96}">
      <dgm:prSet/>
      <dgm:spPr/>
      <dgm:t>
        <a:bodyPr/>
        <a:lstStyle/>
        <a:p>
          <a:endParaRPr lang="en-AU"/>
        </a:p>
      </dgm:t>
    </dgm:pt>
    <dgm:pt modelId="{FBB89002-CABF-45D2-A94E-7D7B59E63C56}" type="pres">
      <dgm:prSet presAssocID="{258B7A6B-2F8F-4918-A304-B54555CAB235}" presName="linearFlow" presStyleCnt="0">
        <dgm:presLayoutVars>
          <dgm:dir/>
          <dgm:resizeHandles val="exact"/>
        </dgm:presLayoutVars>
      </dgm:prSet>
      <dgm:spPr/>
    </dgm:pt>
    <dgm:pt modelId="{D41F7BB6-B567-4360-9B6C-F44319D0172D}" type="pres">
      <dgm:prSet presAssocID="{A8646A87-2992-4B89-B1DF-1EAB2D8FBC3E}" presName="composite" presStyleCnt="0"/>
      <dgm:spPr/>
    </dgm:pt>
    <dgm:pt modelId="{53C3747F-1080-4217-8423-12F09EE61779}" type="pres">
      <dgm:prSet presAssocID="{A8646A87-2992-4B89-B1DF-1EAB2D8FBC3E}" presName="imgShp" presStyleLbl="fgImgPlace1" presStyleIdx="0" presStyleCnt="6"/>
      <dgm:spPr>
        <a:blipFill rotWithShape="1">
          <a:blip xmlns:r="http://schemas.openxmlformats.org/officeDocument/2006/relationships" r:embed="rId1"/>
          <a:srcRect/>
          <a:stretch>
            <a:fillRect/>
          </a:stretch>
        </a:blipFill>
      </dgm:spPr>
    </dgm:pt>
    <dgm:pt modelId="{A6EAEAC1-47DB-4DDA-8DBB-DD79EB1F0B90}" type="pres">
      <dgm:prSet presAssocID="{A8646A87-2992-4B89-B1DF-1EAB2D8FBC3E}" presName="txShp" presStyleLbl="node1" presStyleIdx="0" presStyleCnt="6" custScaleX="103265">
        <dgm:presLayoutVars>
          <dgm:bulletEnabled val="1"/>
        </dgm:presLayoutVars>
      </dgm:prSet>
      <dgm:spPr/>
    </dgm:pt>
    <dgm:pt modelId="{DEDA0194-819A-4629-8088-C211278BCF26}" type="pres">
      <dgm:prSet presAssocID="{2F7F6A40-8A0B-4A8A-9D48-59C4C02353A1}" presName="spacing" presStyleCnt="0"/>
      <dgm:spPr/>
    </dgm:pt>
    <dgm:pt modelId="{B478F8A1-4975-4CA0-B682-77418D3C0195}" type="pres">
      <dgm:prSet presAssocID="{77630353-E5B2-4FD1-B3AA-7E3C5900F130}" presName="composite" presStyleCnt="0"/>
      <dgm:spPr/>
    </dgm:pt>
    <dgm:pt modelId="{E3295411-62E6-409F-87D2-C099F615675C}" type="pres">
      <dgm:prSet presAssocID="{77630353-E5B2-4FD1-B3AA-7E3C5900F130}" presName="imgShp" presStyleLbl="fgImgPlace1" presStyleIdx="1" presStyleCnt="6"/>
      <dgm:spPr>
        <a:blipFill rotWithShape="1">
          <a:blip xmlns:r="http://schemas.openxmlformats.org/officeDocument/2006/relationships" r:embed="rId2"/>
          <a:srcRect/>
          <a:stretch>
            <a:fillRect/>
          </a:stretch>
        </a:blipFill>
      </dgm:spPr>
    </dgm:pt>
    <dgm:pt modelId="{4B0AE2D7-EB2E-4CF9-A89C-CEA48F74E803}" type="pres">
      <dgm:prSet presAssocID="{77630353-E5B2-4FD1-B3AA-7E3C5900F130}" presName="txShp" presStyleLbl="node1" presStyleIdx="1" presStyleCnt="6" custScaleX="103265">
        <dgm:presLayoutVars>
          <dgm:bulletEnabled val="1"/>
        </dgm:presLayoutVars>
      </dgm:prSet>
      <dgm:spPr/>
    </dgm:pt>
    <dgm:pt modelId="{297530B2-16DE-40EE-AF31-C6B804710A59}" type="pres">
      <dgm:prSet presAssocID="{A3F59D1E-2256-4FDF-A3FA-F6BE1B30947C}" presName="spacing" presStyleCnt="0"/>
      <dgm:spPr/>
    </dgm:pt>
    <dgm:pt modelId="{85AF1218-158D-4293-A3D6-C534D1E565BC}" type="pres">
      <dgm:prSet presAssocID="{EF3FA405-6CF1-4B22-8E01-B862EA2D0704}" presName="composite" presStyleCnt="0"/>
      <dgm:spPr/>
    </dgm:pt>
    <dgm:pt modelId="{9C7FE00D-18AF-4B3D-824B-FF6E1619738E}" type="pres">
      <dgm:prSet presAssocID="{EF3FA405-6CF1-4B22-8E01-B862EA2D0704}" presName="imgShp" presStyleLbl="fgImgPlace1" presStyleIdx="2" presStyleCnt="6"/>
      <dgm:spPr>
        <a:blipFill rotWithShape="1">
          <a:blip xmlns:r="http://schemas.openxmlformats.org/officeDocument/2006/relationships" r:embed="rId3"/>
          <a:srcRect/>
          <a:stretch>
            <a:fillRect/>
          </a:stretch>
        </a:blipFill>
      </dgm:spPr>
    </dgm:pt>
    <dgm:pt modelId="{AB4E8428-D0CD-41AD-996B-AED4FDDB1275}" type="pres">
      <dgm:prSet presAssocID="{EF3FA405-6CF1-4B22-8E01-B862EA2D0704}" presName="txShp" presStyleLbl="node1" presStyleIdx="2" presStyleCnt="6" custScaleX="103265">
        <dgm:presLayoutVars>
          <dgm:bulletEnabled val="1"/>
        </dgm:presLayoutVars>
      </dgm:prSet>
      <dgm:spPr/>
    </dgm:pt>
    <dgm:pt modelId="{22EABFC7-BB99-4D51-86FD-0B596C5FB358}" type="pres">
      <dgm:prSet presAssocID="{7077F25A-4E64-4B6E-8EC4-8CF071E0AC04}" presName="spacing" presStyleCnt="0"/>
      <dgm:spPr/>
    </dgm:pt>
    <dgm:pt modelId="{081A798B-48BC-434C-898E-64DF4CC3A00F}" type="pres">
      <dgm:prSet presAssocID="{DA9FA481-9331-4F49-A997-A8554E40C042}" presName="composite" presStyleCnt="0"/>
      <dgm:spPr/>
    </dgm:pt>
    <dgm:pt modelId="{7759CED5-500F-4014-A98B-3668A39CFAED}" type="pres">
      <dgm:prSet presAssocID="{DA9FA481-9331-4F49-A997-A8554E40C042}" presName="imgShp" presStyleLbl="fgImgPlace1" presStyleIdx="3" presStyleCnt="6"/>
      <dgm:spPr>
        <a:blipFill rotWithShape="1">
          <a:blip xmlns:r="http://schemas.openxmlformats.org/officeDocument/2006/relationships" r:embed="rId4"/>
          <a:srcRect/>
          <a:stretch>
            <a:fillRect/>
          </a:stretch>
        </a:blipFill>
      </dgm:spPr>
    </dgm:pt>
    <dgm:pt modelId="{00DE3E17-3AF6-4FA8-9922-B97070DAE612}" type="pres">
      <dgm:prSet presAssocID="{DA9FA481-9331-4F49-A997-A8554E40C042}" presName="txShp" presStyleLbl="node1" presStyleIdx="3" presStyleCnt="6" custScaleX="103265">
        <dgm:presLayoutVars>
          <dgm:bulletEnabled val="1"/>
        </dgm:presLayoutVars>
      </dgm:prSet>
      <dgm:spPr/>
    </dgm:pt>
    <dgm:pt modelId="{1D3DA0AC-BF6F-4BD4-B45A-6EEE121F180A}" type="pres">
      <dgm:prSet presAssocID="{017042A8-A96E-4911-AD87-8B9308B2686B}" presName="spacing" presStyleCnt="0"/>
      <dgm:spPr/>
    </dgm:pt>
    <dgm:pt modelId="{90EDFE38-9199-4908-B009-EDBC3240893A}" type="pres">
      <dgm:prSet presAssocID="{46B1C9F6-9C1B-456D-94CF-32602F858169}" presName="composite" presStyleCnt="0"/>
      <dgm:spPr/>
    </dgm:pt>
    <dgm:pt modelId="{43EFDE28-17B6-4043-AA69-A3892A4B65AB}" type="pres">
      <dgm:prSet presAssocID="{46B1C9F6-9C1B-456D-94CF-32602F858169}" presName="imgShp" presStyleLbl="fgImgPlace1" presStyleIdx="4" presStyleCnt="6"/>
      <dgm:spPr>
        <a:blipFill rotWithShape="1">
          <a:blip xmlns:r="http://schemas.openxmlformats.org/officeDocument/2006/relationships" r:embed="rId5"/>
          <a:srcRect/>
          <a:stretch>
            <a:fillRect/>
          </a:stretch>
        </a:blipFill>
      </dgm:spPr>
    </dgm:pt>
    <dgm:pt modelId="{390BBF07-B904-4351-9FAE-0695863FE117}" type="pres">
      <dgm:prSet presAssocID="{46B1C9F6-9C1B-456D-94CF-32602F858169}" presName="txShp" presStyleLbl="node1" presStyleIdx="4" presStyleCnt="6" custScaleX="103265">
        <dgm:presLayoutVars>
          <dgm:bulletEnabled val="1"/>
        </dgm:presLayoutVars>
      </dgm:prSet>
      <dgm:spPr/>
    </dgm:pt>
    <dgm:pt modelId="{ABAD2C17-3B6D-46C3-84C7-11D8146BD9E5}" type="pres">
      <dgm:prSet presAssocID="{8996A568-9AB9-4752-99C0-AE63DE463FFC}" presName="spacing" presStyleCnt="0"/>
      <dgm:spPr/>
    </dgm:pt>
    <dgm:pt modelId="{90037C39-3BF5-4936-B4ED-C598986202F3}" type="pres">
      <dgm:prSet presAssocID="{9CA39215-A147-4875-8F79-9D3C83E5724A}" presName="composite" presStyleCnt="0"/>
      <dgm:spPr/>
    </dgm:pt>
    <dgm:pt modelId="{6C7C462E-1EFB-4633-A7F8-538C9F08AB77}" type="pres">
      <dgm:prSet presAssocID="{9CA39215-A147-4875-8F79-9D3C83E5724A}" presName="imgShp" presStyleLbl="fgImgPlace1" presStyleIdx="5" presStyleCnt="6" custLinFactNeighborX="-10409" custLinFactNeighborY="-6245"/>
      <dgm:spPr>
        <a:blipFill rotWithShape="1">
          <a:blip xmlns:r="http://schemas.openxmlformats.org/officeDocument/2006/relationships" r:embed="rId6"/>
          <a:srcRect/>
          <a:stretch>
            <a:fillRect/>
          </a:stretch>
        </a:blipFill>
      </dgm:spPr>
    </dgm:pt>
    <dgm:pt modelId="{3F431A8C-13FC-4D35-A4D2-075998E8B5DE}" type="pres">
      <dgm:prSet presAssocID="{9CA39215-A147-4875-8F79-9D3C83E5724A}" presName="txShp" presStyleLbl="node1" presStyleIdx="5" presStyleCnt="6">
        <dgm:presLayoutVars>
          <dgm:bulletEnabled val="1"/>
        </dgm:presLayoutVars>
      </dgm:prSet>
      <dgm:spPr/>
    </dgm:pt>
  </dgm:ptLst>
  <dgm:cxnLst>
    <dgm:cxn modelId="{09CEF83F-D834-4EA2-8EA1-9F6736CA29C9}" type="presOf" srcId="{77630353-E5B2-4FD1-B3AA-7E3C5900F130}" destId="{4B0AE2D7-EB2E-4CF9-A89C-CEA48F74E803}" srcOrd="0" destOrd="0" presId="urn:microsoft.com/office/officeart/2005/8/layout/vList3"/>
    <dgm:cxn modelId="{2E98315B-BFE0-45D1-A31C-D5F7BDC42DB3}" type="presOf" srcId="{EF3FA405-6CF1-4B22-8E01-B862EA2D0704}" destId="{AB4E8428-D0CD-41AD-996B-AED4FDDB1275}" srcOrd="0" destOrd="0" presId="urn:microsoft.com/office/officeart/2005/8/layout/vList3"/>
    <dgm:cxn modelId="{EA37386F-C6DF-457D-9831-7191F5101852}" type="presOf" srcId="{258B7A6B-2F8F-4918-A304-B54555CAB235}" destId="{FBB89002-CABF-45D2-A94E-7D7B59E63C56}" srcOrd="0" destOrd="0" presId="urn:microsoft.com/office/officeart/2005/8/layout/vList3"/>
    <dgm:cxn modelId="{CDC4764F-0B45-4841-91FF-C5250A706371}" srcId="{258B7A6B-2F8F-4918-A304-B54555CAB235}" destId="{DA9FA481-9331-4F49-A997-A8554E40C042}" srcOrd="3" destOrd="0" parTransId="{C4CDA1C4-9774-49FE-9DCC-837D22683EF9}" sibTransId="{017042A8-A96E-4911-AD87-8B9308B2686B}"/>
    <dgm:cxn modelId="{1881F555-A6FA-4757-B4B4-107C48877E91}" srcId="{258B7A6B-2F8F-4918-A304-B54555CAB235}" destId="{EF3FA405-6CF1-4B22-8E01-B862EA2D0704}" srcOrd="2" destOrd="0" parTransId="{9F987548-8D1C-4ACC-8369-4331F641158E}" sibTransId="{7077F25A-4E64-4B6E-8EC4-8CF071E0AC04}"/>
    <dgm:cxn modelId="{090EBB8E-55EF-41D2-861C-F25CBF7DE8FF}" srcId="{258B7A6B-2F8F-4918-A304-B54555CAB235}" destId="{46B1C9F6-9C1B-456D-94CF-32602F858169}" srcOrd="4" destOrd="0" parTransId="{34DE7447-3328-4C97-B7F5-BF41321E1F85}" sibTransId="{8996A568-9AB9-4752-99C0-AE63DE463FFC}"/>
    <dgm:cxn modelId="{D5EF648F-EF9C-4217-950A-49BCA6C9DBAC}" type="presOf" srcId="{DA9FA481-9331-4F49-A997-A8554E40C042}" destId="{00DE3E17-3AF6-4FA8-9922-B97070DAE612}" srcOrd="0" destOrd="0" presId="urn:microsoft.com/office/officeart/2005/8/layout/vList3"/>
    <dgm:cxn modelId="{BCBE2F92-3F8D-41A2-94BB-FD75C24B957F}" srcId="{258B7A6B-2F8F-4918-A304-B54555CAB235}" destId="{A8646A87-2992-4B89-B1DF-1EAB2D8FBC3E}" srcOrd="0" destOrd="0" parTransId="{B146B7CB-5680-443B-9822-933D86907D53}" sibTransId="{2F7F6A40-8A0B-4A8A-9D48-59C4C02353A1}"/>
    <dgm:cxn modelId="{F02276B7-F1D4-4364-8812-CBABF1177FE9}" type="presOf" srcId="{A8646A87-2992-4B89-B1DF-1EAB2D8FBC3E}" destId="{A6EAEAC1-47DB-4DDA-8DBB-DD79EB1F0B90}" srcOrd="0" destOrd="0" presId="urn:microsoft.com/office/officeart/2005/8/layout/vList3"/>
    <dgm:cxn modelId="{DC500FC0-D4B7-4613-99F3-C34146CEAC96}" srcId="{258B7A6B-2F8F-4918-A304-B54555CAB235}" destId="{9CA39215-A147-4875-8F79-9D3C83E5724A}" srcOrd="5" destOrd="0" parTransId="{CE04AEFD-2C94-4DF5-BBFE-EBC4D495CA12}" sibTransId="{3ADBEC34-9FDD-4F57-850B-2B2E690B79E4}"/>
    <dgm:cxn modelId="{1AC69EC0-598B-4627-AC10-503EB4857144}" srcId="{258B7A6B-2F8F-4918-A304-B54555CAB235}" destId="{77630353-E5B2-4FD1-B3AA-7E3C5900F130}" srcOrd="1" destOrd="0" parTransId="{E357A537-E87C-49A6-81DC-34F2563192D8}" sibTransId="{A3F59D1E-2256-4FDF-A3FA-F6BE1B30947C}"/>
    <dgm:cxn modelId="{5C5274D1-7D8B-4306-BAD0-CF25A4E8BD07}" type="presOf" srcId="{46B1C9F6-9C1B-456D-94CF-32602F858169}" destId="{390BBF07-B904-4351-9FAE-0695863FE117}" srcOrd="0" destOrd="0" presId="urn:microsoft.com/office/officeart/2005/8/layout/vList3"/>
    <dgm:cxn modelId="{2E0A63E1-8E06-46DF-AB5E-EA63FFF9F311}" type="presOf" srcId="{9CA39215-A147-4875-8F79-9D3C83E5724A}" destId="{3F431A8C-13FC-4D35-A4D2-075998E8B5DE}" srcOrd="0" destOrd="0" presId="urn:microsoft.com/office/officeart/2005/8/layout/vList3"/>
    <dgm:cxn modelId="{1DF0E797-48D9-4B4B-B522-BEC570E2A72D}" type="presParOf" srcId="{FBB89002-CABF-45D2-A94E-7D7B59E63C56}" destId="{D41F7BB6-B567-4360-9B6C-F44319D0172D}" srcOrd="0" destOrd="0" presId="urn:microsoft.com/office/officeart/2005/8/layout/vList3"/>
    <dgm:cxn modelId="{572F8FBA-726D-4549-8483-3D598D077DFA}" type="presParOf" srcId="{D41F7BB6-B567-4360-9B6C-F44319D0172D}" destId="{53C3747F-1080-4217-8423-12F09EE61779}" srcOrd="0" destOrd="0" presId="urn:microsoft.com/office/officeart/2005/8/layout/vList3"/>
    <dgm:cxn modelId="{606542CC-3630-4E96-A268-72E7A7789B91}" type="presParOf" srcId="{D41F7BB6-B567-4360-9B6C-F44319D0172D}" destId="{A6EAEAC1-47DB-4DDA-8DBB-DD79EB1F0B90}" srcOrd="1" destOrd="0" presId="urn:microsoft.com/office/officeart/2005/8/layout/vList3"/>
    <dgm:cxn modelId="{6335CB4A-B39C-468A-8B7A-DD383AA43559}" type="presParOf" srcId="{FBB89002-CABF-45D2-A94E-7D7B59E63C56}" destId="{DEDA0194-819A-4629-8088-C211278BCF26}" srcOrd="1" destOrd="0" presId="urn:microsoft.com/office/officeart/2005/8/layout/vList3"/>
    <dgm:cxn modelId="{811041AE-1B67-46C0-8D91-827356C74428}" type="presParOf" srcId="{FBB89002-CABF-45D2-A94E-7D7B59E63C56}" destId="{B478F8A1-4975-4CA0-B682-77418D3C0195}" srcOrd="2" destOrd="0" presId="urn:microsoft.com/office/officeart/2005/8/layout/vList3"/>
    <dgm:cxn modelId="{1CE1464D-2CEB-45C0-9B6F-F7E91EED4047}" type="presParOf" srcId="{B478F8A1-4975-4CA0-B682-77418D3C0195}" destId="{E3295411-62E6-409F-87D2-C099F615675C}" srcOrd="0" destOrd="0" presId="urn:microsoft.com/office/officeart/2005/8/layout/vList3"/>
    <dgm:cxn modelId="{92D65630-7DD1-4D18-9F82-B72E930E1453}" type="presParOf" srcId="{B478F8A1-4975-4CA0-B682-77418D3C0195}" destId="{4B0AE2D7-EB2E-4CF9-A89C-CEA48F74E803}" srcOrd="1" destOrd="0" presId="urn:microsoft.com/office/officeart/2005/8/layout/vList3"/>
    <dgm:cxn modelId="{456B483E-5B7C-47C0-A20B-7F94F69E879B}" type="presParOf" srcId="{FBB89002-CABF-45D2-A94E-7D7B59E63C56}" destId="{297530B2-16DE-40EE-AF31-C6B804710A59}" srcOrd="3" destOrd="0" presId="urn:microsoft.com/office/officeart/2005/8/layout/vList3"/>
    <dgm:cxn modelId="{1C90E6AC-BF85-4E17-B718-329A53602AAF}" type="presParOf" srcId="{FBB89002-CABF-45D2-A94E-7D7B59E63C56}" destId="{85AF1218-158D-4293-A3D6-C534D1E565BC}" srcOrd="4" destOrd="0" presId="urn:microsoft.com/office/officeart/2005/8/layout/vList3"/>
    <dgm:cxn modelId="{2D44F081-8159-4A83-A92B-8F27A346AEE1}" type="presParOf" srcId="{85AF1218-158D-4293-A3D6-C534D1E565BC}" destId="{9C7FE00D-18AF-4B3D-824B-FF6E1619738E}" srcOrd="0" destOrd="0" presId="urn:microsoft.com/office/officeart/2005/8/layout/vList3"/>
    <dgm:cxn modelId="{7FDC7AC4-14C9-4231-A3B0-FE8D464D568B}" type="presParOf" srcId="{85AF1218-158D-4293-A3D6-C534D1E565BC}" destId="{AB4E8428-D0CD-41AD-996B-AED4FDDB1275}" srcOrd="1" destOrd="0" presId="urn:microsoft.com/office/officeart/2005/8/layout/vList3"/>
    <dgm:cxn modelId="{ABF2C901-51B7-4E47-9653-E4EE00A69D11}" type="presParOf" srcId="{FBB89002-CABF-45D2-A94E-7D7B59E63C56}" destId="{22EABFC7-BB99-4D51-86FD-0B596C5FB358}" srcOrd="5" destOrd="0" presId="urn:microsoft.com/office/officeart/2005/8/layout/vList3"/>
    <dgm:cxn modelId="{C9D85C61-6994-4FAF-81A4-96D53539F4AB}" type="presParOf" srcId="{FBB89002-CABF-45D2-A94E-7D7B59E63C56}" destId="{081A798B-48BC-434C-898E-64DF4CC3A00F}" srcOrd="6" destOrd="0" presId="urn:microsoft.com/office/officeart/2005/8/layout/vList3"/>
    <dgm:cxn modelId="{DB304B96-8798-4844-BBB3-518542644E78}" type="presParOf" srcId="{081A798B-48BC-434C-898E-64DF4CC3A00F}" destId="{7759CED5-500F-4014-A98B-3668A39CFAED}" srcOrd="0" destOrd="0" presId="urn:microsoft.com/office/officeart/2005/8/layout/vList3"/>
    <dgm:cxn modelId="{DC2C447D-4142-4FA2-973D-9FF3D28857DC}" type="presParOf" srcId="{081A798B-48BC-434C-898E-64DF4CC3A00F}" destId="{00DE3E17-3AF6-4FA8-9922-B97070DAE612}" srcOrd="1" destOrd="0" presId="urn:microsoft.com/office/officeart/2005/8/layout/vList3"/>
    <dgm:cxn modelId="{288F46E0-1CAB-4421-9E18-D13E2D9B4427}" type="presParOf" srcId="{FBB89002-CABF-45D2-A94E-7D7B59E63C56}" destId="{1D3DA0AC-BF6F-4BD4-B45A-6EEE121F180A}" srcOrd="7" destOrd="0" presId="urn:microsoft.com/office/officeart/2005/8/layout/vList3"/>
    <dgm:cxn modelId="{DAE66D98-F7A1-481E-A8F4-1FEBDAE58A7D}" type="presParOf" srcId="{FBB89002-CABF-45D2-A94E-7D7B59E63C56}" destId="{90EDFE38-9199-4908-B009-EDBC3240893A}" srcOrd="8" destOrd="0" presId="urn:microsoft.com/office/officeart/2005/8/layout/vList3"/>
    <dgm:cxn modelId="{2EB6D741-92B7-4FC6-8860-063D4DA69555}" type="presParOf" srcId="{90EDFE38-9199-4908-B009-EDBC3240893A}" destId="{43EFDE28-17B6-4043-AA69-A3892A4B65AB}" srcOrd="0" destOrd="0" presId="urn:microsoft.com/office/officeart/2005/8/layout/vList3"/>
    <dgm:cxn modelId="{7B332E82-39D1-421C-A8BB-B3F487F9E7E7}" type="presParOf" srcId="{90EDFE38-9199-4908-B009-EDBC3240893A}" destId="{390BBF07-B904-4351-9FAE-0695863FE117}" srcOrd="1" destOrd="0" presId="urn:microsoft.com/office/officeart/2005/8/layout/vList3"/>
    <dgm:cxn modelId="{59C79653-F199-4587-9AAD-BB847F4286BA}" type="presParOf" srcId="{FBB89002-CABF-45D2-A94E-7D7B59E63C56}" destId="{ABAD2C17-3B6D-46C3-84C7-11D8146BD9E5}" srcOrd="9" destOrd="0" presId="urn:microsoft.com/office/officeart/2005/8/layout/vList3"/>
    <dgm:cxn modelId="{94112F02-D35B-47EF-926E-5076B3348D59}" type="presParOf" srcId="{FBB89002-CABF-45D2-A94E-7D7B59E63C56}" destId="{90037C39-3BF5-4936-B4ED-C598986202F3}" srcOrd="10" destOrd="0" presId="urn:microsoft.com/office/officeart/2005/8/layout/vList3"/>
    <dgm:cxn modelId="{0C93BA38-188C-4025-BF0C-5952F89EDF90}" type="presParOf" srcId="{90037C39-3BF5-4936-B4ED-C598986202F3}" destId="{6C7C462E-1EFB-4633-A7F8-538C9F08AB77}" srcOrd="0" destOrd="0" presId="urn:microsoft.com/office/officeart/2005/8/layout/vList3"/>
    <dgm:cxn modelId="{44F524BC-B11B-4D78-BEEB-3F974EFB4947}" type="presParOf" srcId="{90037C39-3BF5-4936-B4ED-C598986202F3}" destId="{3F431A8C-13FC-4D35-A4D2-075998E8B5D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58B1A-34D5-413A-A0B0-BF724656D2A0}">
      <dsp:nvSpPr>
        <dsp:cNvPr id="0" name=""/>
        <dsp:cNvSpPr/>
      </dsp:nvSpPr>
      <dsp:spPr>
        <a:xfrm>
          <a:off x="0" y="327912"/>
          <a:ext cx="9796951" cy="1827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0352" tIns="416560" rIns="760352" bIns="142240" numCol="1" spcCol="1270" anchor="t" anchorCtr="0">
          <a:noAutofit/>
        </a:bodyPr>
        <a:lstStyle/>
        <a:p>
          <a:pPr marL="228600" lvl="1" indent="-228600" algn="l" defTabSz="889000">
            <a:lnSpc>
              <a:spcPct val="90000"/>
            </a:lnSpc>
            <a:spcBef>
              <a:spcPct val="0"/>
            </a:spcBef>
            <a:spcAft>
              <a:spcPct val="15000"/>
            </a:spcAft>
            <a:buChar char="•"/>
          </a:pPr>
          <a:r>
            <a:rPr lang="en-AU" sz="2000" kern="1200"/>
            <a:t>Imagine possible future worlds</a:t>
          </a:r>
          <a:endParaRPr lang="en-US" sz="2000" kern="1200"/>
        </a:p>
        <a:p>
          <a:pPr marL="228600" lvl="1" indent="-228600" algn="l" defTabSz="889000">
            <a:lnSpc>
              <a:spcPct val="90000"/>
            </a:lnSpc>
            <a:spcBef>
              <a:spcPct val="0"/>
            </a:spcBef>
            <a:spcAft>
              <a:spcPct val="15000"/>
            </a:spcAft>
            <a:buChar char="•"/>
          </a:pPr>
          <a:r>
            <a:rPr lang="en-AU" sz="2000" kern="1200"/>
            <a:t>Recognise uncertainties, risks and opportunities</a:t>
          </a:r>
          <a:endParaRPr lang="en-US" sz="2000" kern="1200"/>
        </a:p>
        <a:p>
          <a:pPr marL="228600" lvl="1" indent="-228600" algn="l" defTabSz="889000">
            <a:lnSpc>
              <a:spcPct val="90000"/>
            </a:lnSpc>
            <a:spcBef>
              <a:spcPct val="0"/>
            </a:spcBef>
            <a:spcAft>
              <a:spcPct val="15000"/>
            </a:spcAft>
            <a:buChar char="•"/>
          </a:pPr>
          <a:r>
            <a:rPr lang="en-AU" sz="2000" kern="1200"/>
            <a:t>Collect multiple, diverse perspectives and challenge the conventional thinking</a:t>
          </a:r>
          <a:endParaRPr lang="en-US" sz="2000" kern="1200"/>
        </a:p>
        <a:p>
          <a:pPr marL="228600" lvl="1" indent="-228600" algn="l" defTabSz="889000">
            <a:lnSpc>
              <a:spcPct val="90000"/>
            </a:lnSpc>
            <a:spcBef>
              <a:spcPct val="0"/>
            </a:spcBef>
            <a:spcAft>
              <a:spcPct val="15000"/>
            </a:spcAft>
            <a:buChar char="•"/>
          </a:pPr>
          <a:r>
            <a:rPr lang="en-AU" sz="2000" kern="1200"/>
            <a:t>Consider adaptation strategies to build resilience</a:t>
          </a:r>
          <a:endParaRPr lang="en-US" sz="2000" kern="1200"/>
        </a:p>
      </dsp:txBody>
      <dsp:txXfrm>
        <a:off x="0" y="327912"/>
        <a:ext cx="9796951" cy="1827000"/>
      </dsp:txXfrm>
    </dsp:sp>
    <dsp:sp modelId="{29C55B54-8891-4B17-AFFC-DF8EE95E9546}">
      <dsp:nvSpPr>
        <dsp:cNvPr id="0" name=""/>
        <dsp:cNvSpPr/>
      </dsp:nvSpPr>
      <dsp:spPr>
        <a:xfrm>
          <a:off x="489847" y="32712"/>
          <a:ext cx="6857865" cy="590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9211" tIns="0" rIns="259211" bIns="0" numCol="1" spcCol="1270" anchor="ctr" anchorCtr="0">
          <a:noAutofit/>
        </a:bodyPr>
        <a:lstStyle/>
        <a:p>
          <a:pPr marL="0" lvl="0" indent="0" algn="l" defTabSz="889000">
            <a:lnSpc>
              <a:spcPct val="90000"/>
            </a:lnSpc>
            <a:spcBef>
              <a:spcPct val="0"/>
            </a:spcBef>
            <a:spcAft>
              <a:spcPct val="35000"/>
            </a:spcAft>
            <a:buNone/>
          </a:pPr>
          <a:r>
            <a:rPr lang="en-AU" sz="2000" kern="1200"/>
            <a:t>Scenarios, developed as narratives, allow us to:</a:t>
          </a:r>
          <a:endParaRPr lang="en-US" sz="2000" kern="1200"/>
        </a:p>
      </dsp:txBody>
      <dsp:txXfrm>
        <a:off x="518668" y="61533"/>
        <a:ext cx="6800223" cy="532758"/>
      </dsp:txXfrm>
    </dsp:sp>
    <dsp:sp modelId="{535B8405-2020-4987-A294-228AB5AC4C07}">
      <dsp:nvSpPr>
        <dsp:cNvPr id="0" name=""/>
        <dsp:cNvSpPr/>
      </dsp:nvSpPr>
      <dsp:spPr>
        <a:xfrm>
          <a:off x="0" y="2558112"/>
          <a:ext cx="9796951" cy="2142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0352" tIns="416560" rIns="760352" bIns="142240" numCol="1" spcCol="1270" anchor="t" anchorCtr="0">
          <a:noAutofit/>
        </a:bodyPr>
        <a:lstStyle/>
        <a:p>
          <a:pPr marL="228600" lvl="1" indent="-228600" algn="l" defTabSz="889000">
            <a:lnSpc>
              <a:spcPct val="90000"/>
            </a:lnSpc>
            <a:spcBef>
              <a:spcPct val="0"/>
            </a:spcBef>
            <a:spcAft>
              <a:spcPct val="15000"/>
            </a:spcAft>
            <a:buChar char="•"/>
          </a:pPr>
          <a:r>
            <a:rPr lang="en-AU" sz="2000" kern="1200"/>
            <a:t>Plausible</a:t>
          </a:r>
          <a:endParaRPr lang="en-US" sz="2000" kern="1200"/>
        </a:p>
        <a:p>
          <a:pPr marL="228600" lvl="1" indent="-228600" algn="l" defTabSz="889000">
            <a:lnSpc>
              <a:spcPct val="90000"/>
            </a:lnSpc>
            <a:spcBef>
              <a:spcPct val="0"/>
            </a:spcBef>
            <a:spcAft>
              <a:spcPct val="15000"/>
            </a:spcAft>
            <a:buChar char="•"/>
          </a:pPr>
          <a:r>
            <a:rPr lang="en-AU" sz="2000" kern="1200"/>
            <a:t>Distinctive</a:t>
          </a:r>
          <a:endParaRPr lang="en-US" sz="2000" kern="1200"/>
        </a:p>
        <a:p>
          <a:pPr marL="228600" lvl="1" indent="-228600" algn="l" defTabSz="889000">
            <a:lnSpc>
              <a:spcPct val="90000"/>
            </a:lnSpc>
            <a:spcBef>
              <a:spcPct val="0"/>
            </a:spcBef>
            <a:spcAft>
              <a:spcPct val="15000"/>
            </a:spcAft>
            <a:buChar char="•"/>
          </a:pPr>
          <a:r>
            <a:rPr lang="en-AU" sz="2000" kern="1200"/>
            <a:t>Internally consistent</a:t>
          </a:r>
          <a:endParaRPr lang="en-US" sz="2000" kern="1200"/>
        </a:p>
        <a:p>
          <a:pPr marL="228600" lvl="1" indent="-228600" algn="l" defTabSz="889000">
            <a:lnSpc>
              <a:spcPct val="90000"/>
            </a:lnSpc>
            <a:spcBef>
              <a:spcPct val="0"/>
            </a:spcBef>
            <a:spcAft>
              <a:spcPct val="15000"/>
            </a:spcAft>
            <a:buChar char="•"/>
          </a:pPr>
          <a:r>
            <a:rPr lang="en-AU" sz="2000" kern="1200"/>
            <a:t>Cover the breadth of possible futures</a:t>
          </a:r>
          <a:endParaRPr lang="en-US" sz="2000" kern="1200"/>
        </a:p>
        <a:p>
          <a:pPr marL="228600" lvl="1" indent="-228600" algn="l" defTabSz="889000">
            <a:lnSpc>
              <a:spcPct val="90000"/>
            </a:lnSpc>
            <a:spcBef>
              <a:spcPct val="0"/>
            </a:spcBef>
            <a:spcAft>
              <a:spcPct val="15000"/>
            </a:spcAft>
            <a:buChar char="•"/>
          </a:pPr>
          <a:r>
            <a:rPr lang="en-US" sz="2000" kern="1200"/>
            <a:t>Explore the risks of over- and under-investment</a:t>
          </a:r>
        </a:p>
      </dsp:txBody>
      <dsp:txXfrm>
        <a:off x="0" y="2558112"/>
        <a:ext cx="9796951" cy="2142000"/>
      </dsp:txXfrm>
    </dsp:sp>
    <dsp:sp modelId="{AC915402-693E-4AE3-BF77-FFEAA9BDB9F2}">
      <dsp:nvSpPr>
        <dsp:cNvPr id="0" name=""/>
        <dsp:cNvSpPr/>
      </dsp:nvSpPr>
      <dsp:spPr>
        <a:xfrm>
          <a:off x="489847" y="2262912"/>
          <a:ext cx="6857865" cy="590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9211" tIns="0" rIns="259211" bIns="0" numCol="1" spcCol="1270" anchor="ctr" anchorCtr="0">
          <a:noAutofit/>
        </a:bodyPr>
        <a:lstStyle/>
        <a:p>
          <a:pPr marL="0" lvl="0" indent="0" algn="l" defTabSz="889000">
            <a:lnSpc>
              <a:spcPct val="90000"/>
            </a:lnSpc>
            <a:spcBef>
              <a:spcPct val="0"/>
            </a:spcBef>
            <a:spcAft>
              <a:spcPct val="35000"/>
            </a:spcAft>
            <a:buNone/>
          </a:pPr>
          <a:r>
            <a:rPr lang="en-AU" sz="2000" kern="1200"/>
            <a:t>The set of scenarios should be:</a:t>
          </a:r>
          <a:endParaRPr lang="en-US" sz="2000" kern="1200"/>
        </a:p>
      </dsp:txBody>
      <dsp:txXfrm>
        <a:off x="518668" y="2291733"/>
        <a:ext cx="6800223"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AEAC1-47DB-4DDA-8DBB-DD79EB1F0B90}">
      <dsp:nvSpPr>
        <dsp:cNvPr id="0" name=""/>
        <dsp:cNvSpPr/>
      </dsp:nvSpPr>
      <dsp:spPr>
        <a:xfrm rot="10800000">
          <a:off x="1925353" y="1209"/>
          <a:ext cx="8031177" cy="627470"/>
        </a:xfrm>
        <a:prstGeom prst="homePlat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kern="1200"/>
            <a:t>Central with early Victorian coal closure, and no timely firm capacity replacement</a:t>
          </a:r>
        </a:p>
        <a:p>
          <a:pPr marL="0" lvl="0" indent="0" algn="ctr" defTabSz="711200">
            <a:lnSpc>
              <a:spcPct val="90000"/>
            </a:lnSpc>
            <a:spcBef>
              <a:spcPct val="0"/>
            </a:spcBef>
            <a:spcAft>
              <a:spcPct val="35000"/>
            </a:spcAft>
            <a:buNone/>
          </a:pPr>
          <a:r>
            <a:rPr lang="en-AU" sz="1600" i="1" kern="1200"/>
            <a:t>To explore the risks of a delay in replacing lost firm capacity.</a:t>
          </a:r>
          <a:endParaRPr lang="en-AU" sz="1600" i="1" kern="1200" dirty="0"/>
        </a:p>
      </dsp:txBody>
      <dsp:txXfrm rot="10800000">
        <a:off x="2082220" y="1209"/>
        <a:ext cx="7874310" cy="627470"/>
      </dsp:txXfrm>
    </dsp:sp>
    <dsp:sp modelId="{53C3747F-1080-4217-8423-12F09EE61779}">
      <dsp:nvSpPr>
        <dsp:cNvPr id="0" name=""/>
        <dsp:cNvSpPr/>
      </dsp:nvSpPr>
      <dsp:spPr>
        <a:xfrm>
          <a:off x="1738582" y="1209"/>
          <a:ext cx="627470" cy="627470"/>
        </a:xfrm>
        <a:prstGeom prst="ellipse">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0AE2D7-EB2E-4CF9-A89C-CEA48F74E803}">
      <dsp:nvSpPr>
        <dsp:cNvPr id="0" name=""/>
        <dsp:cNvSpPr/>
      </dsp:nvSpPr>
      <dsp:spPr>
        <a:xfrm rot="10800000">
          <a:off x="1925353" y="815984"/>
          <a:ext cx="8031177" cy="627470"/>
        </a:xfrm>
        <a:prstGeom prst="homePlate">
          <a:avLst/>
        </a:prstGeom>
        <a:solidFill>
          <a:schemeClr val="accent2">
            <a:shade val="80000"/>
            <a:hueOff val="-48883"/>
            <a:satOff val="-11851"/>
            <a:lumOff val="93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kern="1200"/>
            <a:t>Central with delayed Snowy and/or Humelink</a:t>
          </a:r>
        </a:p>
        <a:p>
          <a:pPr marL="0" lvl="0" indent="0" algn="ctr" defTabSz="711200">
            <a:lnSpc>
              <a:spcPct val="90000"/>
            </a:lnSpc>
            <a:spcBef>
              <a:spcPct val="0"/>
            </a:spcBef>
            <a:spcAft>
              <a:spcPct val="35000"/>
            </a:spcAft>
            <a:buNone/>
          </a:pPr>
          <a:r>
            <a:rPr lang="en-AU" sz="1600" i="1" kern="1200"/>
            <a:t>To assess reliability impacts in NSW of delays in expected investment.</a:t>
          </a:r>
          <a:endParaRPr lang="en-AU" sz="1600" i="1" kern="1200" dirty="0"/>
        </a:p>
      </dsp:txBody>
      <dsp:txXfrm rot="10800000">
        <a:off x="2082220" y="815984"/>
        <a:ext cx="7874310" cy="627470"/>
      </dsp:txXfrm>
    </dsp:sp>
    <dsp:sp modelId="{E3295411-62E6-409F-87D2-C099F615675C}">
      <dsp:nvSpPr>
        <dsp:cNvPr id="0" name=""/>
        <dsp:cNvSpPr/>
      </dsp:nvSpPr>
      <dsp:spPr>
        <a:xfrm>
          <a:off x="1738582" y="815984"/>
          <a:ext cx="627470" cy="627470"/>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4E8428-D0CD-41AD-996B-AED4FDDB1275}">
      <dsp:nvSpPr>
        <dsp:cNvPr id="0" name=""/>
        <dsp:cNvSpPr/>
      </dsp:nvSpPr>
      <dsp:spPr>
        <a:xfrm rot="10800000">
          <a:off x="1925353" y="1630759"/>
          <a:ext cx="8031177" cy="627470"/>
        </a:xfrm>
        <a:prstGeom prst="homePlate">
          <a:avLst/>
        </a:prstGeom>
        <a:solidFill>
          <a:schemeClr val="accent2">
            <a:shade val="80000"/>
            <a:hueOff val="-97765"/>
            <a:satOff val="-23702"/>
            <a:lumOff val="18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kern="1200"/>
            <a:t>Central with early northern NSW coal closures</a:t>
          </a:r>
        </a:p>
        <a:p>
          <a:pPr marL="0" lvl="0" indent="0" algn="ctr" defTabSz="711200">
            <a:lnSpc>
              <a:spcPct val="90000"/>
            </a:lnSpc>
            <a:spcBef>
              <a:spcPct val="0"/>
            </a:spcBef>
            <a:spcAft>
              <a:spcPct val="35000"/>
            </a:spcAft>
            <a:buNone/>
          </a:pPr>
          <a:r>
            <a:rPr lang="en-AU" sz="1600" i="1" kern="1200"/>
            <a:t>To assess reliability impacts on NSW of a reduction in capacity north of Sydney.</a:t>
          </a:r>
          <a:endParaRPr lang="en-AU" sz="1600" kern="1200" dirty="0"/>
        </a:p>
      </dsp:txBody>
      <dsp:txXfrm rot="10800000">
        <a:off x="2082220" y="1630759"/>
        <a:ext cx="7874310" cy="627470"/>
      </dsp:txXfrm>
    </dsp:sp>
    <dsp:sp modelId="{9C7FE00D-18AF-4B3D-824B-FF6E1619738E}">
      <dsp:nvSpPr>
        <dsp:cNvPr id="0" name=""/>
        <dsp:cNvSpPr/>
      </dsp:nvSpPr>
      <dsp:spPr>
        <a:xfrm>
          <a:off x="1738582" y="1630759"/>
          <a:ext cx="627470" cy="627470"/>
        </a:xfrm>
        <a:prstGeom prst="ellipse">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DE3E17-3AF6-4FA8-9922-B97070DAE612}">
      <dsp:nvSpPr>
        <dsp:cNvPr id="0" name=""/>
        <dsp:cNvSpPr/>
      </dsp:nvSpPr>
      <dsp:spPr>
        <a:xfrm rot="10800000">
          <a:off x="1925353" y="2445533"/>
          <a:ext cx="8031177" cy="627470"/>
        </a:xfrm>
        <a:prstGeom prst="homePlate">
          <a:avLst/>
        </a:prstGeom>
        <a:solidFill>
          <a:schemeClr val="accent2">
            <a:shade val="80000"/>
            <a:hueOff val="-146648"/>
            <a:satOff val="-35552"/>
            <a:lumOff val="28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kern="1200"/>
            <a:t>Central with the expanded TRET legislated</a:t>
          </a:r>
        </a:p>
        <a:p>
          <a:pPr marL="0" lvl="0" indent="0" algn="ctr" defTabSz="711200">
            <a:lnSpc>
              <a:spcPct val="90000"/>
            </a:lnSpc>
            <a:spcBef>
              <a:spcPct val="0"/>
            </a:spcBef>
            <a:spcAft>
              <a:spcPct val="35000"/>
            </a:spcAft>
            <a:buNone/>
          </a:pPr>
          <a:r>
            <a:rPr lang="en-AU" sz="1600" i="1" kern="1200"/>
            <a:t>To explore value of Marinus, flow-on impacts in the Mainland</a:t>
          </a:r>
        </a:p>
      </dsp:txBody>
      <dsp:txXfrm rot="10800000">
        <a:off x="2082220" y="2445533"/>
        <a:ext cx="7874310" cy="627470"/>
      </dsp:txXfrm>
    </dsp:sp>
    <dsp:sp modelId="{7759CED5-500F-4014-A98B-3668A39CFAED}">
      <dsp:nvSpPr>
        <dsp:cNvPr id="0" name=""/>
        <dsp:cNvSpPr/>
      </dsp:nvSpPr>
      <dsp:spPr>
        <a:xfrm>
          <a:off x="1738582" y="2445533"/>
          <a:ext cx="627470" cy="627470"/>
        </a:xfrm>
        <a:prstGeom prst="ellipse">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0BBF07-B904-4351-9FAE-0695863FE117}">
      <dsp:nvSpPr>
        <dsp:cNvPr id="0" name=""/>
        <dsp:cNvSpPr/>
      </dsp:nvSpPr>
      <dsp:spPr>
        <a:xfrm rot="10800000">
          <a:off x="1925353" y="3260308"/>
          <a:ext cx="8031177" cy="627470"/>
        </a:xfrm>
        <a:prstGeom prst="homePlate">
          <a:avLst/>
        </a:prstGeom>
        <a:solidFill>
          <a:schemeClr val="accent2">
            <a:shade val="80000"/>
            <a:hueOff val="-195530"/>
            <a:satOff val="-47403"/>
            <a:lumOff val="375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i="0" kern="1200" dirty="0"/>
            <a:t>Sustainable Growth scenario with Central DER uptake</a:t>
          </a:r>
        </a:p>
        <a:p>
          <a:pPr marL="0" lvl="0" indent="0" algn="ctr" defTabSz="711200">
            <a:lnSpc>
              <a:spcPct val="90000"/>
            </a:lnSpc>
            <a:spcBef>
              <a:spcPct val="0"/>
            </a:spcBef>
            <a:spcAft>
              <a:spcPct val="35000"/>
            </a:spcAft>
            <a:buNone/>
          </a:pPr>
          <a:r>
            <a:rPr lang="en-AU" sz="1600" i="1" kern="1200" dirty="0"/>
            <a:t>Compare the impact of a more transmission-focused decarbonising system.</a:t>
          </a:r>
        </a:p>
      </dsp:txBody>
      <dsp:txXfrm rot="10800000">
        <a:off x="2082220" y="3260308"/>
        <a:ext cx="7874310" cy="627470"/>
      </dsp:txXfrm>
    </dsp:sp>
    <dsp:sp modelId="{43EFDE28-17B6-4043-AA69-A3892A4B65AB}">
      <dsp:nvSpPr>
        <dsp:cNvPr id="0" name=""/>
        <dsp:cNvSpPr/>
      </dsp:nvSpPr>
      <dsp:spPr>
        <a:xfrm>
          <a:off x="1738582" y="3260308"/>
          <a:ext cx="627470" cy="627470"/>
        </a:xfrm>
        <a:prstGeom prst="ellipse">
          <a:avLst/>
        </a:prstGeom>
        <a:blipFill rotWithShape="1">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431A8C-13FC-4D35-A4D2-075998E8B5DE}">
      <dsp:nvSpPr>
        <dsp:cNvPr id="0" name=""/>
        <dsp:cNvSpPr/>
      </dsp:nvSpPr>
      <dsp:spPr>
        <a:xfrm rot="10800000">
          <a:off x="2115798" y="4075083"/>
          <a:ext cx="7777250" cy="627470"/>
        </a:xfrm>
        <a:prstGeom prst="homePlate">
          <a:avLst/>
        </a:prstGeom>
        <a:solidFill>
          <a:schemeClr val="accent2">
            <a:shade val="80000"/>
            <a:hueOff val="-244413"/>
            <a:satOff val="-59254"/>
            <a:lumOff val="46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97"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i="0" u="none" kern="1200" dirty="0"/>
            <a:t>Sensitivity to explore QLD specific risks</a:t>
          </a:r>
        </a:p>
        <a:p>
          <a:pPr marL="0" lvl="0" indent="0" algn="ctr" defTabSz="711200">
            <a:lnSpc>
              <a:spcPct val="90000"/>
            </a:lnSpc>
            <a:spcBef>
              <a:spcPct val="0"/>
            </a:spcBef>
            <a:spcAft>
              <a:spcPct val="35000"/>
            </a:spcAft>
            <a:buNone/>
          </a:pPr>
          <a:r>
            <a:rPr lang="en-AU" sz="1600" i="1" u="none" kern="1200" dirty="0"/>
            <a:t>Other sensitivities have stronger impacts in other regions, possible QLD issues?</a:t>
          </a:r>
        </a:p>
      </dsp:txBody>
      <dsp:txXfrm rot="10800000">
        <a:off x="2272665" y="4075083"/>
        <a:ext cx="7620383" cy="627470"/>
      </dsp:txXfrm>
    </dsp:sp>
    <dsp:sp modelId="{6C7C462E-1EFB-4633-A7F8-538C9F08AB77}">
      <dsp:nvSpPr>
        <dsp:cNvPr id="0" name=""/>
        <dsp:cNvSpPr/>
      </dsp:nvSpPr>
      <dsp:spPr>
        <a:xfrm>
          <a:off x="1736750" y="4035897"/>
          <a:ext cx="627470" cy="627470"/>
        </a:xfrm>
        <a:prstGeom prst="ellipse">
          <a:avLst/>
        </a:prstGeom>
        <a:blipFill rotWithShape="1">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9C13B-41E9-4FBB-B696-70554020B083}" type="datetimeFigureOut">
              <a:rPr lang="en-AU" smtClean="0"/>
              <a:t>26/01/2021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E66B66-53E3-4BF8-A421-E541A50C3AA6}" type="slidenum">
              <a:rPr lang="en-AU" smtClean="0"/>
              <a:t>‹#›</a:t>
            </a:fld>
            <a:endParaRPr lang="en-AU"/>
          </a:p>
        </p:txBody>
      </p:sp>
    </p:spTree>
    <p:extLst>
      <p:ext uri="{BB962C8B-B14F-4D97-AF65-F5344CB8AC3E}">
        <p14:creationId xmlns:p14="http://schemas.microsoft.com/office/powerpoint/2010/main" val="57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7E66B66-53E3-4BF8-A421-E541A50C3AA6}" type="slidenum">
              <a:rPr lang="en-AU" smtClean="0"/>
              <a:t>2</a:t>
            </a:fld>
            <a:endParaRPr lang="en-AU"/>
          </a:p>
        </p:txBody>
      </p:sp>
    </p:spTree>
    <p:extLst>
      <p:ext uri="{BB962C8B-B14F-4D97-AF65-F5344CB8AC3E}">
        <p14:creationId xmlns:p14="http://schemas.microsoft.com/office/powerpoint/2010/main" val="25664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8B63518-A865-4D37-8A89-7825A69793E0}" type="slidenum">
              <a:rPr lang="en-AU" smtClean="0"/>
              <a:t>4</a:t>
            </a:fld>
            <a:endParaRPr lang="en-AU"/>
          </a:p>
        </p:txBody>
      </p:sp>
    </p:spTree>
    <p:extLst>
      <p:ext uri="{BB962C8B-B14F-4D97-AF65-F5344CB8AC3E}">
        <p14:creationId xmlns:p14="http://schemas.microsoft.com/office/powerpoint/2010/main" val="2383187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ct val="20000"/>
              </a:spcBef>
              <a:buFont typeface="Arial" panose="020B0604020202020204" pitchFamily="34" charset="0"/>
              <a:buNone/>
              <a:defRPr/>
            </a:pPr>
            <a:endParaRPr lang="en-AU" sz="1200" b="0" dirty="0">
              <a:latin typeface="+mn-lt"/>
            </a:endParaRPr>
          </a:p>
        </p:txBody>
      </p:sp>
      <p:sp>
        <p:nvSpPr>
          <p:cNvPr id="4" name="Slide Number Placeholder 3"/>
          <p:cNvSpPr>
            <a:spLocks noGrp="1"/>
          </p:cNvSpPr>
          <p:nvPr>
            <p:ph type="sldNum" sz="quarter" idx="10"/>
          </p:nvPr>
        </p:nvSpPr>
        <p:spPr/>
        <p:txBody>
          <a:bodyPr/>
          <a:lstStyle/>
          <a:p>
            <a:fld id="{6A81E3B3-7F36-45A3-89BF-D08B33E04214}" type="slidenum">
              <a:rPr lang="en-AU" smtClean="0"/>
              <a:t>5</a:t>
            </a:fld>
            <a:endParaRPr lang="en-AU"/>
          </a:p>
        </p:txBody>
      </p:sp>
    </p:spTree>
    <p:extLst>
      <p:ext uri="{BB962C8B-B14F-4D97-AF65-F5344CB8AC3E}">
        <p14:creationId xmlns:p14="http://schemas.microsoft.com/office/powerpoint/2010/main" val="1923198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D67EBCB-BBE4-46B8-A344-BEE78ED4EAD5}" type="slidenum">
              <a:rPr lang="en-AU" smtClean="0"/>
              <a:t>6</a:t>
            </a:fld>
            <a:endParaRPr lang="en-AU" dirty="0"/>
          </a:p>
        </p:txBody>
      </p:sp>
    </p:spTree>
    <p:extLst>
      <p:ext uri="{BB962C8B-B14F-4D97-AF65-F5344CB8AC3E}">
        <p14:creationId xmlns:p14="http://schemas.microsoft.com/office/powerpoint/2010/main" val="4130123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600"/>
              </a:spcBef>
              <a:spcAft>
                <a:spcPts val="600"/>
              </a:spcAft>
            </a:pPr>
            <a:endParaRPr lang="en-AU" dirty="0"/>
          </a:p>
        </p:txBody>
      </p:sp>
      <p:sp>
        <p:nvSpPr>
          <p:cNvPr id="4" name="Slide Number Placeholder 3"/>
          <p:cNvSpPr>
            <a:spLocks noGrp="1"/>
          </p:cNvSpPr>
          <p:nvPr>
            <p:ph type="sldNum" sz="quarter" idx="10"/>
          </p:nvPr>
        </p:nvSpPr>
        <p:spPr/>
        <p:txBody>
          <a:bodyPr/>
          <a:lstStyle/>
          <a:p>
            <a:fld id="{1AE0D04A-2A0A-4305-B467-569823AADF4D}" type="slidenum">
              <a:rPr lang="en-AU" smtClean="0"/>
              <a:t>10</a:t>
            </a:fld>
            <a:endParaRPr lang="en-AU"/>
          </a:p>
        </p:txBody>
      </p:sp>
    </p:spTree>
    <p:extLst>
      <p:ext uri="{BB962C8B-B14F-4D97-AF65-F5344CB8AC3E}">
        <p14:creationId xmlns:p14="http://schemas.microsoft.com/office/powerpoint/2010/main" val="138845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13</a:t>
            </a:fld>
            <a:endParaRPr lang="en-AU"/>
          </a:p>
        </p:txBody>
      </p:sp>
    </p:spTree>
    <p:extLst>
      <p:ext uri="{BB962C8B-B14F-4D97-AF65-F5344CB8AC3E}">
        <p14:creationId xmlns:p14="http://schemas.microsoft.com/office/powerpoint/2010/main" val="433911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B8501EE-6A1F-4EAC-8D8D-38B69F70A44A}" type="slidenum">
              <a:rPr lang="en-AU" smtClean="0"/>
              <a:t>16</a:t>
            </a:fld>
            <a:endParaRPr lang="en-AU"/>
          </a:p>
        </p:txBody>
      </p:sp>
    </p:spTree>
    <p:extLst>
      <p:ext uri="{BB962C8B-B14F-4D97-AF65-F5344CB8AC3E}">
        <p14:creationId xmlns:p14="http://schemas.microsoft.com/office/powerpoint/2010/main" val="2221688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8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33569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18</a:t>
            </a:fld>
            <a:endParaRPr lang="en-AU"/>
          </a:p>
        </p:txBody>
      </p:sp>
    </p:spTree>
    <p:extLst>
      <p:ext uri="{BB962C8B-B14F-4D97-AF65-F5344CB8AC3E}">
        <p14:creationId xmlns:p14="http://schemas.microsoft.com/office/powerpoint/2010/main" val="2881040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19</a:t>
            </a:fld>
            <a:endParaRPr lang="en-AU"/>
          </a:p>
        </p:txBody>
      </p:sp>
    </p:spTree>
    <p:extLst>
      <p:ext uri="{BB962C8B-B14F-4D97-AF65-F5344CB8AC3E}">
        <p14:creationId xmlns:p14="http://schemas.microsoft.com/office/powerpoint/2010/main" val="1285427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20</a:t>
            </a:fld>
            <a:endParaRPr lang="en-AU"/>
          </a:p>
        </p:txBody>
      </p:sp>
    </p:spTree>
    <p:extLst>
      <p:ext uri="{BB962C8B-B14F-4D97-AF65-F5344CB8AC3E}">
        <p14:creationId xmlns:p14="http://schemas.microsoft.com/office/powerpoint/2010/main" val="917926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21</a:t>
            </a:fld>
            <a:endParaRPr lang="en-AU"/>
          </a:p>
        </p:txBody>
      </p:sp>
    </p:spTree>
    <p:extLst>
      <p:ext uri="{BB962C8B-B14F-4D97-AF65-F5344CB8AC3E}">
        <p14:creationId xmlns:p14="http://schemas.microsoft.com/office/powerpoint/2010/main" val="1821920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450ED9-4DEB-4B01-BE5D-41A2E4C45F12}" type="slidenum">
              <a:rPr lang="en-AU" smtClean="0"/>
              <a:t>22</a:t>
            </a:fld>
            <a:endParaRPr lang="en-AU"/>
          </a:p>
        </p:txBody>
      </p:sp>
    </p:spTree>
    <p:extLst>
      <p:ext uri="{BB962C8B-B14F-4D97-AF65-F5344CB8AC3E}">
        <p14:creationId xmlns:p14="http://schemas.microsoft.com/office/powerpoint/2010/main" val="2755852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10 factors</a:t>
            </a:r>
          </a:p>
        </p:txBody>
      </p:sp>
      <p:sp>
        <p:nvSpPr>
          <p:cNvPr id="4" name="Slide Number Placeholder 3"/>
          <p:cNvSpPr>
            <a:spLocks noGrp="1"/>
          </p:cNvSpPr>
          <p:nvPr>
            <p:ph type="sldNum" sz="quarter" idx="5"/>
          </p:nvPr>
        </p:nvSpPr>
        <p:spPr/>
        <p:txBody>
          <a:bodyPr/>
          <a:lstStyle/>
          <a:p>
            <a:fld id="{57E66B66-53E3-4BF8-A421-E541A50C3AA6}" type="slidenum">
              <a:rPr lang="en-AU" smtClean="0"/>
              <a:t>25</a:t>
            </a:fld>
            <a:endParaRPr lang="en-AU"/>
          </a:p>
        </p:txBody>
      </p:sp>
    </p:spTree>
    <p:extLst>
      <p:ext uri="{BB962C8B-B14F-4D97-AF65-F5344CB8AC3E}">
        <p14:creationId xmlns:p14="http://schemas.microsoft.com/office/powerpoint/2010/main" val="768210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E0D04A-2A0A-4305-B467-569823AADF4D}" type="slidenum">
              <a:rPr lang="en-AU" smtClean="0"/>
              <a:t>26</a:t>
            </a:fld>
            <a:endParaRPr lang="en-AU"/>
          </a:p>
        </p:txBody>
      </p:sp>
    </p:spTree>
    <p:extLst>
      <p:ext uri="{BB962C8B-B14F-4D97-AF65-F5344CB8AC3E}">
        <p14:creationId xmlns:p14="http://schemas.microsoft.com/office/powerpoint/2010/main" val="2274981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7E66B66-53E3-4BF8-A421-E541A50C3AA6}" type="slidenum">
              <a:rPr lang="en-AU" smtClean="0"/>
              <a:t>27</a:t>
            </a:fld>
            <a:endParaRPr lang="en-AU"/>
          </a:p>
        </p:txBody>
      </p:sp>
    </p:spTree>
    <p:extLst>
      <p:ext uri="{BB962C8B-B14F-4D97-AF65-F5344CB8AC3E}">
        <p14:creationId xmlns:p14="http://schemas.microsoft.com/office/powerpoint/2010/main" val="1911009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7E66B66-53E3-4BF8-A421-E541A50C3AA6}" type="slidenum">
              <a:rPr lang="en-AU" smtClean="0"/>
              <a:t>29</a:t>
            </a:fld>
            <a:endParaRPr lang="en-AU"/>
          </a:p>
        </p:txBody>
      </p:sp>
    </p:spTree>
    <p:extLst>
      <p:ext uri="{BB962C8B-B14F-4D97-AF65-F5344CB8AC3E}">
        <p14:creationId xmlns:p14="http://schemas.microsoft.com/office/powerpoint/2010/main" val="3690905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7E66B66-53E3-4BF8-A421-E541A50C3AA6}" type="slidenum">
              <a:rPr lang="en-AU" smtClean="0"/>
              <a:t>30</a:t>
            </a:fld>
            <a:endParaRPr lang="en-AU"/>
          </a:p>
        </p:txBody>
      </p:sp>
    </p:spTree>
    <p:extLst>
      <p:ext uri="{BB962C8B-B14F-4D97-AF65-F5344CB8AC3E}">
        <p14:creationId xmlns:p14="http://schemas.microsoft.com/office/powerpoint/2010/main" val="1621710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Dane</a:t>
            </a:r>
          </a:p>
        </p:txBody>
      </p:sp>
      <p:sp>
        <p:nvSpPr>
          <p:cNvPr id="4" name="Slide Number Placeholder 3"/>
          <p:cNvSpPr>
            <a:spLocks noGrp="1"/>
          </p:cNvSpPr>
          <p:nvPr>
            <p:ph type="sldNum" sz="quarter" idx="5"/>
          </p:nvPr>
        </p:nvSpPr>
        <p:spPr/>
        <p:txBody>
          <a:bodyPr/>
          <a:lstStyle/>
          <a:p>
            <a:fld id="{57E66B66-53E3-4BF8-A421-E541A50C3AA6}" type="slidenum">
              <a:rPr lang="en-AU" smtClean="0"/>
              <a:t>31</a:t>
            </a:fld>
            <a:endParaRPr lang="en-AU"/>
          </a:p>
        </p:txBody>
      </p:sp>
    </p:spTree>
    <p:extLst>
      <p:ext uri="{BB962C8B-B14F-4D97-AF65-F5344CB8AC3E}">
        <p14:creationId xmlns:p14="http://schemas.microsoft.com/office/powerpoint/2010/main" val="881299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5A90067-2361-4840-83F8-CBD421F060F8}"/>
              </a:ext>
            </a:extLst>
          </p:cNvPr>
          <p:cNvGrpSpPr/>
          <p:nvPr/>
        </p:nvGrpSpPr>
        <p:grpSpPr>
          <a:xfrm>
            <a:off x="-2876496" y="4709597"/>
            <a:ext cx="15259379" cy="2863277"/>
            <a:chOff x="-2935513" y="4064389"/>
            <a:chExt cx="15659100" cy="3693368"/>
          </a:xfrm>
        </p:grpSpPr>
        <p:sp>
          <p:nvSpPr>
            <p:cNvPr id="14" name="Freeform 15">
              <a:extLst>
                <a:ext uri="{FF2B5EF4-FFF2-40B4-BE49-F238E27FC236}">
                  <a16:creationId xmlns:a16="http://schemas.microsoft.com/office/drawing/2014/main" id="{DEBCA1C5-5795-4F26-B880-05CD7CA9A5B0}"/>
                </a:ext>
              </a:extLst>
            </p:cNvPr>
            <p:cNvSpPr>
              <a:spLocks/>
            </p:cNvSpPr>
            <p:nvPr/>
          </p:nvSpPr>
          <p:spPr bwMode="auto">
            <a:xfrm flipH="1">
              <a:off x="-2935513" y="4166205"/>
              <a:ext cx="11139999" cy="3591552"/>
            </a:xfrm>
            <a:custGeom>
              <a:avLst/>
              <a:gdLst>
                <a:gd name="T0" fmla="*/ 6807 w 8055"/>
                <a:gd name="T1" fmla="*/ 1082 h 2594"/>
                <a:gd name="T2" fmla="*/ 3279 w 8055"/>
                <a:gd name="T3" fmla="*/ 786 h 2594"/>
                <a:gd name="T4" fmla="*/ 1046 w 8055"/>
                <a:gd name="T5" fmla="*/ 5 h 2594"/>
                <a:gd name="T6" fmla="*/ 1063 w 8055"/>
                <a:gd name="T7" fmla="*/ 6 h 2594"/>
                <a:gd name="T8" fmla="*/ 0 w 8055"/>
                <a:gd name="T9" fmla="*/ 292 h 2594"/>
                <a:gd name="T10" fmla="*/ 1311 w 8055"/>
                <a:gd name="T11" fmla="*/ 482 h 2594"/>
                <a:gd name="T12" fmla="*/ 3231 w 8055"/>
                <a:gd name="T13" fmla="*/ 1898 h 2594"/>
                <a:gd name="T14" fmla="*/ 5831 w 8055"/>
                <a:gd name="T15" fmla="*/ 1722 h 2594"/>
                <a:gd name="T16" fmla="*/ 8055 w 8055"/>
                <a:gd name="T17" fmla="*/ 1346 h 2594"/>
                <a:gd name="T18" fmla="*/ 8055 w 8055"/>
                <a:gd name="T19" fmla="*/ 1098 h 2594"/>
                <a:gd name="T20" fmla="*/ 6807 w 8055"/>
                <a:gd name="T21" fmla="*/ 1082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55" h="2594">
                  <a:moveTo>
                    <a:pt x="6807" y="1082"/>
                  </a:moveTo>
                  <a:cubicBezTo>
                    <a:pt x="5911" y="1330"/>
                    <a:pt x="4872" y="1860"/>
                    <a:pt x="3279" y="786"/>
                  </a:cubicBezTo>
                  <a:cubicBezTo>
                    <a:pt x="2364" y="169"/>
                    <a:pt x="1673" y="0"/>
                    <a:pt x="1046" y="5"/>
                  </a:cubicBezTo>
                  <a:cubicBezTo>
                    <a:pt x="1057" y="6"/>
                    <a:pt x="1063" y="6"/>
                    <a:pt x="1063" y="6"/>
                  </a:cubicBezTo>
                  <a:cubicBezTo>
                    <a:pt x="1063" y="6"/>
                    <a:pt x="530" y="57"/>
                    <a:pt x="0" y="292"/>
                  </a:cubicBezTo>
                  <a:cubicBezTo>
                    <a:pt x="399" y="260"/>
                    <a:pt x="917" y="274"/>
                    <a:pt x="1311" y="482"/>
                  </a:cubicBezTo>
                  <a:cubicBezTo>
                    <a:pt x="2055" y="874"/>
                    <a:pt x="2783" y="1610"/>
                    <a:pt x="3231" y="1898"/>
                  </a:cubicBezTo>
                  <a:cubicBezTo>
                    <a:pt x="3598" y="2134"/>
                    <a:pt x="4463" y="2594"/>
                    <a:pt x="5831" y="1722"/>
                  </a:cubicBezTo>
                  <a:cubicBezTo>
                    <a:pt x="7199" y="850"/>
                    <a:pt x="8055" y="1346"/>
                    <a:pt x="8055" y="1346"/>
                  </a:cubicBezTo>
                  <a:cubicBezTo>
                    <a:pt x="8055" y="1098"/>
                    <a:pt x="8055" y="1098"/>
                    <a:pt x="8055" y="1098"/>
                  </a:cubicBezTo>
                  <a:cubicBezTo>
                    <a:pt x="8055" y="1098"/>
                    <a:pt x="7703" y="834"/>
                    <a:pt x="6807" y="1082"/>
                  </a:cubicBezTo>
                  <a:close/>
                </a:path>
              </a:pathLst>
            </a:custGeom>
            <a:gradFill flip="none" rotWithShape="1">
              <a:gsLst>
                <a:gs pos="17000">
                  <a:srgbClr val="360F3C">
                    <a:alpha val="70000"/>
                  </a:srgbClr>
                </a:gs>
                <a:gs pos="57000">
                  <a:srgbClr val="5C1C8C">
                    <a:alpha val="20000"/>
                  </a:srgbClr>
                </a:gs>
                <a:gs pos="94000">
                  <a:srgbClr val="C72032">
                    <a:alpha val="50000"/>
                  </a:srgbClr>
                </a:gs>
              </a:gsLst>
              <a:lin ang="10800000" scaled="1"/>
              <a:tileRect/>
            </a:gradFill>
            <a:ln>
              <a:noFill/>
            </a:ln>
            <a:effectLst/>
          </p:spPr>
          <p:txBody>
            <a:bodyPr vert="horz" wrap="square" lIns="91440" tIns="45720" rIns="91440" bIns="45720" numCol="1" anchor="t" anchorCtr="0" compatLnSpc="1">
              <a:prstTxWarp prst="textNoShape">
                <a:avLst/>
              </a:prstTxWarp>
            </a:bodyPr>
            <a:lstStyle/>
            <a:p>
              <a:pPr marL="0" marR="0" lvl="0" indent="0" algn="l" defTabSz="829544"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srgbClr val="222324"/>
                </a:solidFill>
                <a:effectLst/>
                <a:uLnTx/>
                <a:uFillTx/>
                <a:latin typeface="Futura Std Light"/>
                <a:ea typeface="+mn-ea"/>
                <a:cs typeface="+mn-cs"/>
                <a:sym typeface="Futura Std Light"/>
              </a:endParaRPr>
            </a:p>
          </p:txBody>
        </p:sp>
        <p:sp>
          <p:nvSpPr>
            <p:cNvPr id="15" name="Freeform 16">
              <a:extLst>
                <a:ext uri="{FF2B5EF4-FFF2-40B4-BE49-F238E27FC236}">
                  <a16:creationId xmlns:a16="http://schemas.microsoft.com/office/drawing/2014/main" id="{F253B752-9D1D-46A8-B0EA-628BFC103A70}"/>
                </a:ext>
              </a:extLst>
            </p:cNvPr>
            <p:cNvSpPr>
              <a:spLocks/>
            </p:cNvSpPr>
            <p:nvPr/>
          </p:nvSpPr>
          <p:spPr bwMode="auto">
            <a:xfrm flipH="1">
              <a:off x="6738333" y="4064389"/>
              <a:ext cx="5985254" cy="2631276"/>
            </a:xfrm>
            <a:custGeom>
              <a:avLst/>
              <a:gdLst>
                <a:gd name="T0" fmla="*/ 2196 w 4328"/>
                <a:gd name="T1" fmla="*/ 1896 h 1900"/>
                <a:gd name="T2" fmla="*/ 2448 w 4328"/>
                <a:gd name="T3" fmla="*/ 992 h 1900"/>
                <a:gd name="T4" fmla="*/ 4328 w 4328"/>
                <a:gd name="T5" fmla="*/ 80 h 1900"/>
                <a:gd name="T6" fmla="*/ 1632 w 4328"/>
                <a:gd name="T7" fmla="*/ 420 h 1900"/>
                <a:gd name="T8" fmla="*/ 248 w 4328"/>
                <a:gd name="T9" fmla="*/ 1900 h 1900"/>
                <a:gd name="T10" fmla="*/ 2196 w 4328"/>
                <a:gd name="T11" fmla="*/ 1896 h 1900"/>
              </a:gdLst>
              <a:ahLst/>
              <a:cxnLst>
                <a:cxn ang="0">
                  <a:pos x="T0" y="T1"/>
                </a:cxn>
                <a:cxn ang="0">
                  <a:pos x="T2" y="T3"/>
                </a:cxn>
                <a:cxn ang="0">
                  <a:pos x="T4" y="T5"/>
                </a:cxn>
                <a:cxn ang="0">
                  <a:pos x="T6" y="T7"/>
                </a:cxn>
                <a:cxn ang="0">
                  <a:pos x="T8" y="T9"/>
                </a:cxn>
                <a:cxn ang="0">
                  <a:pos x="T10" y="T11"/>
                </a:cxn>
              </a:cxnLst>
              <a:rect l="0" t="0" r="r" b="b"/>
              <a:pathLst>
                <a:path w="4328" h="1900">
                  <a:moveTo>
                    <a:pt x="2196" y="1896"/>
                  </a:moveTo>
                  <a:cubicBezTo>
                    <a:pt x="2196" y="1896"/>
                    <a:pt x="2113" y="1475"/>
                    <a:pt x="2448" y="992"/>
                  </a:cubicBezTo>
                  <a:cubicBezTo>
                    <a:pt x="2992" y="208"/>
                    <a:pt x="4328" y="80"/>
                    <a:pt x="4328" y="80"/>
                  </a:cubicBezTo>
                  <a:cubicBezTo>
                    <a:pt x="4328" y="80"/>
                    <a:pt x="3161" y="0"/>
                    <a:pt x="1632" y="420"/>
                  </a:cubicBezTo>
                  <a:cubicBezTo>
                    <a:pt x="0" y="868"/>
                    <a:pt x="248" y="1900"/>
                    <a:pt x="248" y="1900"/>
                  </a:cubicBezTo>
                  <a:lnTo>
                    <a:pt x="2196" y="1896"/>
                  </a:lnTo>
                  <a:close/>
                </a:path>
              </a:pathLst>
            </a:custGeom>
            <a:gradFill flip="none" rotWithShape="1">
              <a:gsLst>
                <a:gs pos="37000">
                  <a:srgbClr val="D93B50">
                    <a:alpha val="50000"/>
                  </a:srgbClr>
                </a:gs>
                <a:gs pos="0">
                  <a:srgbClr val="C72032">
                    <a:alpha val="80000"/>
                  </a:srgbClr>
                </a:gs>
                <a:gs pos="95575">
                  <a:srgbClr val="5C1C8C">
                    <a:alpha val="35000"/>
                  </a:srgbClr>
                </a:gs>
              </a:gsLst>
              <a:lin ang="189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829544"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srgbClr val="222324"/>
                </a:solidFill>
                <a:effectLst/>
                <a:uLnTx/>
                <a:uFillTx/>
                <a:latin typeface="Futura Std Light"/>
                <a:ea typeface="+mn-ea"/>
                <a:cs typeface="+mn-cs"/>
                <a:sym typeface="Futura Std Light"/>
              </a:endParaRPr>
            </a:p>
          </p:txBody>
        </p:sp>
      </p:grpSp>
      <p:sp>
        <p:nvSpPr>
          <p:cNvPr id="10" name="Freeform: Shape 9">
            <a:extLst>
              <a:ext uri="{FF2B5EF4-FFF2-40B4-BE49-F238E27FC236}">
                <a16:creationId xmlns:a16="http://schemas.microsoft.com/office/drawing/2014/main" id="{7B9E9ED6-D0E9-4818-A55E-FEFC2F0CD672}"/>
              </a:ext>
            </a:extLst>
          </p:cNvPr>
          <p:cNvSpPr/>
          <p:nvPr/>
        </p:nvSpPr>
        <p:spPr>
          <a:xfrm>
            <a:off x="1" y="0"/>
            <a:ext cx="12192000" cy="6858000"/>
          </a:xfrm>
          <a:custGeom>
            <a:avLst/>
            <a:gdLst>
              <a:gd name="connsiteX0" fmla="*/ 263525 w 12192000"/>
              <a:gd name="connsiteY0" fmla="*/ 260350 h 6858000"/>
              <a:gd name="connsiteX1" fmla="*/ 263525 w 12192000"/>
              <a:gd name="connsiteY1" fmla="*/ 6597650 h 6858000"/>
              <a:gd name="connsiteX2" fmla="*/ 11928475 w 12192000"/>
              <a:gd name="connsiteY2" fmla="*/ 6597650 h 6858000"/>
              <a:gd name="connsiteX3" fmla="*/ 11928475 w 12192000"/>
              <a:gd name="connsiteY3" fmla="*/ 2603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63525" y="260350"/>
                </a:moveTo>
                <a:lnTo>
                  <a:pt x="263525" y="6597650"/>
                </a:lnTo>
                <a:lnTo>
                  <a:pt x="11928475" y="6597650"/>
                </a:lnTo>
                <a:lnTo>
                  <a:pt x="11928475" y="260350"/>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27510" rtl="0" eaLnBrk="1" fontAlgn="auto" latinLnBrk="0" hangingPunct="1">
              <a:lnSpc>
                <a:spcPct val="100000"/>
              </a:lnSpc>
              <a:spcBef>
                <a:spcPts val="0"/>
              </a:spcBef>
              <a:spcAft>
                <a:spcPts val="0"/>
              </a:spcAft>
              <a:buClrTx/>
              <a:buSzTx/>
              <a:buFontTx/>
              <a:buNone/>
              <a:tabLst/>
              <a:defRPr/>
            </a:pPr>
            <a:endParaRPr kumimoji="0" lang="en-US" sz="1432" b="0" i="0" u="none" strike="noStrike" kern="1200" cap="none" spc="0" normalizeH="0" baseline="0" noProof="0">
              <a:ln>
                <a:noFill/>
              </a:ln>
              <a:solidFill>
                <a:prstClr val="white"/>
              </a:solidFill>
              <a:effectLst/>
              <a:uLnTx/>
              <a:uFillTx/>
              <a:latin typeface="Futura Std Light"/>
              <a:ea typeface="+mn-ea"/>
              <a:cs typeface="+mn-cs"/>
              <a:sym typeface="Futura Std Light"/>
            </a:endParaRPr>
          </a:p>
        </p:txBody>
      </p:sp>
      <p:sp>
        <p:nvSpPr>
          <p:cNvPr id="2" name="Title 1">
            <a:extLst>
              <a:ext uri="{FF2B5EF4-FFF2-40B4-BE49-F238E27FC236}">
                <a16:creationId xmlns:a16="http://schemas.microsoft.com/office/drawing/2014/main" id="{AD559B4D-39E2-4A2E-8A5C-95726E785FF9}"/>
              </a:ext>
            </a:extLst>
          </p:cNvPr>
          <p:cNvSpPr>
            <a:spLocks noGrp="1"/>
          </p:cNvSpPr>
          <p:nvPr>
            <p:ph type="ctrTitle"/>
          </p:nvPr>
        </p:nvSpPr>
        <p:spPr>
          <a:xfrm>
            <a:off x="838800" y="2350801"/>
            <a:ext cx="9144000" cy="2387600"/>
          </a:xfrm>
        </p:spPr>
        <p:txBody>
          <a:bodyPr anchor="b"/>
          <a:lstStyle>
            <a:lvl1pPr algn="l">
              <a:defRPr sz="4774"/>
            </a:lvl1pPr>
          </a:lstStyle>
          <a:p>
            <a:r>
              <a:rPr lang="en-US"/>
              <a:t>Click to edit Master title style</a:t>
            </a:r>
            <a:endParaRPr lang="en-AU"/>
          </a:p>
        </p:txBody>
      </p:sp>
      <p:sp>
        <p:nvSpPr>
          <p:cNvPr id="3" name="Subtitle 2">
            <a:extLst>
              <a:ext uri="{FF2B5EF4-FFF2-40B4-BE49-F238E27FC236}">
                <a16:creationId xmlns:a16="http://schemas.microsoft.com/office/drawing/2014/main" id="{4F9AB51E-A732-4105-AAF9-C4C491281C8E}"/>
              </a:ext>
            </a:extLst>
          </p:cNvPr>
          <p:cNvSpPr>
            <a:spLocks noGrp="1"/>
          </p:cNvSpPr>
          <p:nvPr>
            <p:ph type="subTitle" idx="1"/>
          </p:nvPr>
        </p:nvSpPr>
        <p:spPr>
          <a:xfrm>
            <a:off x="838800" y="4899600"/>
            <a:ext cx="9144000" cy="626400"/>
          </a:xfrm>
        </p:spPr>
        <p:txBody>
          <a:bodyPr>
            <a:normAutofit/>
          </a:bodyPr>
          <a:lstStyle>
            <a:lvl1pPr marL="0" indent="0" algn="l">
              <a:buNone/>
              <a:defRPr sz="2228">
                <a:solidFill>
                  <a:schemeClr val="bg1"/>
                </a:solidFill>
              </a:defRPr>
            </a:lvl1pPr>
            <a:lvl2pPr marL="363755" indent="0" algn="ctr">
              <a:buNone/>
              <a:defRPr sz="1591"/>
            </a:lvl2pPr>
            <a:lvl3pPr marL="727510" indent="0" algn="ctr">
              <a:buNone/>
              <a:defRPr sz="1432"/>
            </a:lvl3pPr>
            <a:lvl4pPr marL="1091265" indent="0" algn="ctr">
              <a:buNone/>
              <a:defRPr sz="1273"/>
            </a:lvl4pPr>
            <a:lvl5pPr marL="1455020" indent="0" algn="ctr">
              <a:buNone/>
              <a:defRPr sz="1273"/>
            </a:lvl5pPr>
            <a:lvl6pPr marL="1818775" indent="0" algn="ctr">
              <a:buNone/>
              <a:defRPr sz="1273"/>
            </a:lvl6pPr>
            <a:lvl7pPr marL="2182529" indent="0" algn="ctr">
              <a:buNone/>
              <a:defRPr sz="1273"/>
            </a:lvl7pPr>
            <a:lvl8pPr marL="2546285" indent="0" algn="ctr">
              <a:buNone/>
              <a:defRPr sz="1273"/>
            </a:lvl8pPr>
            <a:lvl9pPr marL="2910039" indent="0" algn="ctr">
              <a:buNone/>
              <a:defRPr sz="1273"/>
            </a:lvl9pPr>
          </a:lstStyle>
          <a:p>
            <a:r>
              <a:rPr lang="en-US"/>
              <a:t>Click to edit Master subtitle style</a:t>
            </a:r>
            <a:endParaRPr lang="en-AU"/>
          </a:p>
        </p:txBody>
      </p:sp>
      <p:sp>
        <p:nvSpPr>
          <p:cNvPr id="6" name="Slide Number Placeholder 5">
            <a:extLst>
              <a:ext uri="{FF2B5EF4-FFF2-40B4-BE49-F238E27FC236}">
                <a16:creationId xmlns:a16="http://schemas.microsoft.com/office/drawing/2014/main" id="{5B9216FF-48D2-43CC-A7A2-6B66955AF4F4}"/>
              </a:ext>
            </a:extLst>
          </p:cNvPr>
          <p:cNvSpPr>
            <a:spLocks noGrp="1"/>
          </p:cNvSpPr>
          <p:nvPr>
            <p:ph type="sldNum" sz="quarter" idx="12"/>
          </p:nvPr>
        </p:nvSpPr>
        <p:spPr>
          <a:xfrm>
            <a:off x="11335871" y="6230848"/>
            <a:ext cx="576108" cy="365125"/>
          </a:xfrm>
        </p:spPr>
        <p:txBody>
          <a:bodyPr/>
          <a:lstStyle>
            <a:lvl1pPr>
              <a:defRPr>
                <a:solidFill>
                  <a:schemeClr val="bg1"/>
                </a:solidFill>
              </a:defRPr>
            </a:lvl1pPr>
          </a:lstStyle>
          <a:p>
            <a:fld id="{21D3960A-6011-4D1D-BD96-0DF9B17B3A28}" type="slidenum">
              <a:rPr lang="en-AU" smtClean="0"/>
              <a:t>‹#›</a:t>
            </a:fld>
            <a:endParaRPr lang="en-AU"/>
          </a:p>
        </p:txBody>
      </p:sp>
      <p:sp>
        <p:nvSpPr>
          <p:cNvPr id="4" name="Date Placeholder 3">
            <a:extLst>
              <a:ext uri="{FF2B5EF4-FFF2-40B4-BE49-F238E27FC236}">
                <a16:creationId xmlns:a16="http://schemas.microsoft.com/office/drawing/2014/main" id="{FCDF4901-5DA8-4CDF-9DD6-0DFA0044C2F9}"/>
              </a:ext>
            </a:extLst>
          </p:cNvPr>
          <p:cNvSpPr>
            <a:spLocks noGrp="1"/>
          </p:cNvSpPr>
          <p:nvPr>
            <p:ph type="dt" sz="half" idx="10"/>
          </p:nvPr>
        </p:nvSpPr>
        <p:spPr>
          <a:xfrm>
            <a:off x="9478497" y="6230848"/>
            <a:ext cx="1736066" cy="365125"/>
          </a:xfrm>
        </p:spPr>
        <p:txBody>
          <a:bodyPr/>
          <a:lstStyle>
            <a:lvl1pPr>
              <a:defRPr>
                <a:solidFill>
                  <a:schemeClr val="bg1"/>
                </a:solidFill>
              </a:defRPr>
            </a:lvl1pPr>
          </a:lstStyle>
          <a:p>
            <a:fld id="{1AE69A7E-B392-4060-BFB6-EF0D1AA405D7}" type="datetime1">
              <a:rPr lang="en-AU" smtClean="0"/>
              <a:t>26/01/2021</a:t>
            </a:fld>
            <a:endParaRPr lang="en-AU"/>
          </a:p>
        </p:txBody>
      </p:sp>
      <p:sp>
        <p:nvSpPr>
          <p:cNvPr id="5" name="Footer Placeholder 4">
            <a:extLst>
              <a:ext uri="{FF2B5EF4-FFF2-40B4-BE49-F238E27FC236}">
                <a16:creationId xmlns:a16="http://schemas.microsoft.com/office/drawing/2014/main" id="{4A27B57D-1C5A-4936-973A-C09D58DAEA00}"/>
              </a:ext>
            </a:extLst>
          </p:cNvPr>
          <p:cNvSpPr>
            <a:spLocks noGrp="1"/>
          </p:cNvSpPr>
          <p:nvPr>
            <p:ph type="ftr" sz="quarter" idx="11"/>
          </p:nvPr>
        </p:nvSpPr>
        <p:spPr>
          <a:xfrm>
            <a:off x="4020671" y="6230848"/>
            <a:ext cx="5336508" cy="365125"/>
          </a:xfrm>
        </p:spPr>
        <p:txBody>
          <a:bodyPr/>
          <a:lstStyle>
            <a:lvl1pPr>
              <a:defRPr>
                <a:solidFill>
                  <a:schemeClr val="bg1"/>
                </a:solidFill>
              </a:defRPr>
            </a:lvl1pPr>
          </a:lstStyle>
          <a:p>
            <a:endParaRPr lang="en-AU"/>
          </a:p>
        </p:txBody>
      </p:sp>
      <p:pic>
        <p:nvPicPr>
          <p:cNvPr id="11" name="Picture 10">
            <a:extLst>
              <a:ext uri="{FF2B5EF4-FFF2-40B4-BE49-F238E27FC236}">
                <a16:creationId xmlns:a16="http://schemas.microsoft.com/office/drawing/2014/main" id="{5DF909FA-3722-4F31-ACE2-78B291F153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437" y="756601"/>
            <a:ext cx="3448686" cy="903782"/>
          </a:xfrm>
          <a:prstGeom prst="rect">
            <a:avLst/>
          </a:prstGeom>
        </p:spPr>
      </p:pic>
    </p:spTree>
    <p:extLst>
      <p:ext uri="{BB962C8B-B14F-4D97-AF65-F5344CB8AC3E}">
        <p14:creationId xmlns:p14="http://schemas.microsoft.com/office/powerpoint/2010/main" val="390769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CABBF1-340C-406B-8C6D-79AE564C0DDF}"/>
              </a:ext>
            </a:extLst>
          </p:cNvPr>
          <p:cNvSpPr/>
          <p:nvPr/>
        </p:nvSpPr>
        <p:spPr>
          <a:xfrm>
            <a:off x="1" y="0"/>
            <a:ext cx="3935413" cy="6858000"/>
          </a:xfrm>
          <a:prstGeom prst="rect">
            <a:avLst/>
          </a:prstGeom>
          <a:gradFill>
            <a:gsLst>
              <a:gs pos="0">
                <a:srgbClr val="360F3C"/>
              </a:gs>
              <a:gs pos="99000">
                <a:srgbClr val="7717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32"/>
          </a:p>
        </p:txBody>
      </p:sp>
      <p:sp>
        <p:nvSpPr>
          <p:cNvPr id="2" name="Title 1">
            <a:extLst>
              <a:ext uri="{FF2B5EF4-FFF2-40B4-BE49-F238E27FC236}">
                <a16:creationId xmlns:a16="http://schemas.microsoft.com/office/drawing/2014/main" id="{94B8A512-F5E2-4729-A3C7-D3CBFFA81415}"/>
              </a:ext>
            </a:extLst>
          </p:cNvPr>
          <p:cNvSpPr>
            <a:spLocks noGrp="1"/>
          </p:cNvSpPr>
          <p:nvPr>
            <p:ph type="title"/>
          </p:nvPr>
        </p:nvSpPr>
        <p:spPr>
          <a:xfrm>
            <a:off x="266400" y="457200"/>
            <a:ext cx="3315600" cy="1324800"/>
          </a:xfrm>
        </p:spPr>
        <p:txBody>
          <a:bodyPr anchor="t" anchorCtr="0">
            <a:noAutofit/>
          </a:bodyPr>
          <a:lstStyle>
            <a:lvl1pPr>
              <a:defRPr sz="3501"/>
            </a:lvl1pPr>
          </a:lstStyle>
          <a:p>
            <a:r>
              <a:rPr lang="en-US"/>
              <a:t>Click to edit Master title style</a:t>
            </a:r>
            <a:endParaRPr lang="en-AU"/>
          </a:p>
        </p:txBody>
      </p:sp>
      <p:sp>
        <p:nvSpPr>
          <p:cNvPr id="5" name="Date Placeholder 4">
            <a:extLst>
              <a:ext uri="{FF2B5EF4-FFF2-40B4-BE49-F238E27FC236}">
                <a16:creationId xmlns:a16="http://schemas.microsoft.com/office/drawing/2014/main" id="{AEB08899-091A-4986-B914-D309D6491E2A}"/>
              </a:ext>
            </a:extLst>
          </p:cNvPr>
          <p:cNvSpPr>
            <a:spLocks noGrp="1"/>
          </p:cNvSpPr>
          <p:nvPr>
            <p:ph type="dt" sz="half" idx="10"/>
          </p:nvPr>
        </p:nvSpPr>
        <p:spPr/>
        <p:txBody>
          <a:bodyPr/>
          <a:lstStyle/>
          <a:p>
            <a:fld id="{02244B35-BC3A-49F9-83CF-118D36552C03}" type="datetime1">
              <a:rPr lang="en-AU" smtClean="0"/>
              <a:t>26/01/2021</a:t>
            </a:fld>
            <a:endParaRPr lang="en-AU"/>
          </a:p>
        </p:txBody>
      </p:sp>
      <p:sp>
        <p:nvSpPr>
          <p:cNvPr id="6" name="Footer Placeholder 5">
            <a:extLst>
              <a:ext uri="{FF2B5EF4-FFF2-40B4-BE49-F238E27FC236}">
                <a16:creationId xmlns:a16="http://schemas.microsoft.com/office/drawing/2014/main" id="{B935479A-D9D2-45B0-9A87-66C743FAB20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7E2F7D9-6D72-472F-9761-0399665077CA}"/>
              </a:ext>
            </a:extLst>
          </p:cNvPr>
          <p:cNvSpPr>
            <a:spLocks noGrp="1"/>
          </p:cNvSpPr>
          <p:nvPr>
            <p:ph type="sldNum" sz="quarter" idx="12"/>
          </p:nvPr>
        </p:nvSpPr>
        <p:spPr/>
        <p:txBody>
          <a:bodyPr/>
          <a:lstStyle/>
          <a:p>
            <a:fld id="{21D3960A-6011-4D1D-BD96-0DF9B17B3A28}" type="slidenum">
              <a:rPr lang="en-AU" smtClean="0"/>
              <a:t>‹#›</a:t>
            </a:fld>
            <a:endParaRPr lang="en-AU"/>
          </a:p>
        </p:txBody>
      </p:sp>
      <p:sp>
        <p:nvSpPr>
          <p:cNvPr id="9" name="Text Placeholder 8">
            <a:extLst>
              <a:ext uri="{FF2B5EF4-FFF2-40B4-BE49-F238E27FC236}">
                <a16:creationId xmlns:a16="http://schemas.microsoft.com/office/drawing/2014/main" id="{96966F1C-22DB-47A8-8E30-240A14932D3A}"/>
              </a:ext>
            </a:extLst>
          </p:cNvPr>
          <p:cNvSpPr>
            <a:spLocks noGrp="1"/>
          </p:cNvSpPr>
          <p:nvPr>
            <p:ph type="body" sz="quarter" idx="13"/>
          </p:nvPr>
        </p:nvSpPr>
        <p:spPr>
          <a:xfrm>
            <a:off x="4203645" y="456527"/>
            <a:ext cx="7725840" cy="5627068"/>
          </a:xfrm>
        </p:spPr>
        <p:txBody>
          <a:bodyPr/>
          <a:lstStyle>
            <a:lvl1pPr marL="326921" indent="-326921">
              <a:buFont typeface="+mj-lt"/>
              <a:buAutoNum type="arabicPeriod"/>
              <a:defRPr/>
            </a:lvl1pPr>
            <a:lvl2pPr marL="778527" indent="-414772">
              <a:buFont typeface="+mj-lt"/>
              <a:buAutoNum type="arabicPeriod"/>
              <a:defRPr/>
            </a:lvl2pPr>
            <a:lvl3pPr marL="1038589" indent="-311079">
              <a:buFont typeface="+mj-lt"/>
              <a:buAutoNum type="arabicPeriod"/>
              <a:defRPr/>
            </a:lvl3pPr>
            <a:lvl4pPr marL="1402343" indent="-311079">
              <a:buFont typeface="+mj-lt"/>
              <a:buAutoNum type="arabicPeriod"/>
              <a:defRPr/>
            </a:lvl4pPr>
            <a:lvl5pPr marL="1766099" indent="-311079">
              <a:buFont typeface="+mj-lt"/>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919871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8D73-741E-4A3A-B8C4-124CE6BAC49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D4DF620-32AE-46C9-9F22-DDE369B504A5}"/>
              </a:ext>
            </a:extLst>
          </p:cNvPr>
          <p:cNvSpPr>
            <a:spLocks noGrp="1"/>
          </p:cNvSpPr>
          <p:nvPr>
            <p:ph idx="1"/>
          </p:nvPr>
        </p:nvSpPr>
        <p:spPr>
          <a:xfrm>
            <a:off x="235527" y="1825625"/>
            <a:ext cx="116943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E8A0033-3118-46E0-9F01-3652AE36EBE3}"/>
              </a:ext>
            </a:extLst>
          </p:cNvPr>
          <p:cNvSpPr>
            <a:spLocks noGrp="1"/>
          </p:cNvSpPr>
          <p:nvPr>
            <p:ph type="dt" sz="half" idx="10"/>
          </p:nvPr>
        </p:nvSpPr>
        <p:spPr/>
        <p:txBody>
          <a:bodyPr/>
          <a:lstStyle/>
          <a:p>
            <a:fld id="{76091E2F-4936-44DF-BBB0-5629C6DD12CC}" type="datetime1">
              <a:rPr lang="en-AU" smtClean="0"/>
              <a:t>26/01/2021</a:t>
            </a:fld>
            <a:endParaRPr lang="en-AU"/>
          </a:p>
        </p:txBody>
      </p:sp>
      <p:sp>
        <p:nvSpPr>
          <p:cNvPr id="5" name="Footer Placeholder 4">
            <a:extLst>
              <a:ext uri="{FF2B5EF4-FFF2-40B4-BE49-F238E27FC236}">
                <a16:creationId xmlns:a16="http://schemas.microsoft.com/office/drawing/2014/main" id="{947995D5-0AEB-4D1D-8A60-9100F1F0453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B05ED6E-F140-4083-9570-EFDF8AAE9C49}"/>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32884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7475-FEE0-40F3-B487-DB82C280664C}"/>
              </a:ext>
            </a:extLst>
          </p:cNvPr>
          <p:cNvSpPr>
            <a:spLocks noGrp="1"/>
          </p:cNvSpPr>
          <p:nvPr>
            <p:ph type="title"/>
          </p:nvPr>
        </p:nvSpPr>
        <p:spPr>
          <a:xfrm>
            <a:off x="831850" y="1709738"/>
            <a:ext cx="10515600" cy="2852737"/>
          </a:xfrm>
        </p:spPr>
        <p:txBody>
          <a:bodyPr anchor="b"/>
          <a:lstStyle>
            <a:lvl1pPr>
              <a:defRPr sz="4774"/>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A56FD0D-B4CE-41F4-9879-E575CB28F436}"/>
              </a:ext>
            </a:extLst>
          </p:cNvPr>
          <p:cNvSpPr>
            <a:spLocks noGrp="1"/>
          </p:cNvSpPr>
          <p:nvPr>
            <p:ph type="body" idx="1"/>
          </p:nvPr>
        </p:nvSpPr>
        <p:spPr>
          <a:xfrm>
            <a:off x="831850" y="4589464"/>
            <a:ext cx="10515600" cy="1500187"/>
          </a:xfrm>
        </p:spPr>
        <p:txBody>
          <a:bodyPr/>
          <a:lstStyle>
            <a:lvl1pPr marL="0" indent="0">
              <a:buNone/>
              <a:defRPr sz="1910">
                <a:solidFill>
                  <a:schemeClr val="bg1"/>
                </a:solidFill>
              </a:defRPr>
            </a:lvl1pPr>
            <a:lvl2pPr marL="363755" indent="0">
              <a:buNone/>
              <a:defRPr sz="1591">
                <a:solidFill>
                  <a:schemeClr val="tx1">
                    <a:tint val="75000"/>
                  </a:schemeClr>
                </a:solidFill>
              </a:defRPr>
            </a:lvl2pPr>
            <a:lvl3pPr marL="727510" indent="0">
              <a:buNone/>
              <a:defRPr sz="1432">
                <a:solidFill>
                  <a:schemeClr val="tx1">
                    <a:tint val="75000"/>
                  </a:schemeClr>
                </a:solidFill>
              </a:defRPr>
            </a:lvl3pPr>
            <a:lvl4pPr marL="1091265" indent="0">
              <a:buNone/>
              <a:defRPr sz="1273">
                <a:solidFill>
                  <a:schemeClr val="tx1">
                    <a:tint val="75000"/>
                  </a:schemeClr>
                </a:solidFill>
              </a:defRPr>
            </a:lvl4pPr>
            <a:lvl5pPr marL="1455020" indent="0">
              <a:buNone/>
              <a:defRPr sz="1273">
                <a:solidFill>
                  <a:schemeClr val="tx1">
                    <a:tint val="75000"/>
                  </a:schemeClr>
                </a:solidFill>
              </a:defRPr>
            </a:lvl5pPr>
            <a:lvl6pPr marL="1818775" indent="0">
              <a:buNone/>
              <a:defRPr sz="1273">
                <a:solidFill>
                  <a:schemeClr val="tx1">
                    <a:tint val="75000"/>
                  </a:schemeClr>
                </a:solidFill>
              </a:defRPr>
            </a:lvl6pPr>
            <a:lvl7pPr marL="2182529" indent="0">
              <a:buNone/>
              <a:defRPr sz="1273">
                <a:solidFill>
                  <a:schemeClr val="tx1">
                    <a:tint val="75000"/>
                  </a:schemeClr>
                </a:solidFill>
              </a:defRPr>
            </a:lvl7pPr>
            <a:lvl8pPr marL="2546285" indent="0">
              <a:buNone/>
              <a:defRPr sz="1273">
                <a:solidFill>
                  <a:schemeClr val="tx1">
                    <a:tint val="75000"/>
                  </a:schemeClr>
                </a:solidFill>
              </a:defRPr>
            </a:lvl8pPr>
            <a:lvl9pPr marL="2910039" indent="0">
              <a:buNone/>
              <a:defRPr sz="127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BDB86D-BED8-4F4E-A228-4A9502398278}"/>
              </a:ext>
            </a:extLst>
          </p:cNvPr>
          <p:cNvSpPr>
            <a:spLocks noGrp="1"/>
          </p:cNvSpPr>
          <p:nvPr>
            <p:ph type="dt" sz="half" idx="10"/>
          </p:nvPr>
        </p:nvSpPr>
        <p:spPr/>
        <p:txBody>
          <a:bodyPr/>
          <a:lstStyle>
            <a:lvl1pPr>
              <a:defRPr>
                <a:solidFill>
                  <a:schemeClr val="bg1"/>
                </a:solidFill>
              </a:defRPr>
            </a:lvl1pPr>
          </a:lstStyle>
          <a:p>
            <a:fld id="{871158CB-AC4F-4131-B1C8-96334CAEDF70}" type="datetime1">
              <a:rPr lang="en-AU" smtClean="0"/>
              <a:t>26/01/2021</a:t>
            </a:fld>
            <a:endParaRPr lang="en-AU"/>
          </a:p>
        </p:txBody>
      </p:sp>
      <p:sp>
        <p:nvSpPr>
          <p:cNvPr id="5" name="Footer Placeholder 4">
            <a:extLst>
              <a:ext uri="{FF2B5EF4-FFF2-40B4-BE49-F238E27FC236}">
                <a16:creationId xmlns:a16="http://schemas.microsoft.com/office/drawing/2014/main" id="{8C4C2DBD-604C-465E-B9D8-B4B22647CF29}"/>
              </a:ext>
            </a:extLst>
          </p:cNvPr>
          <p:cNvSpPr>
            <a:spLocks noGrp="1"/>
          </p:cNvSpPr>
          <p:nvPr>
            <p:ph type="ftr" sz="quarter" idx="11"/>
          </p:nvPr>
        </p:nvSpPr>
        <p:spPr/>
        <p:txBody>
          <a:bodyPr/>
          <a:lstStyle>
            <a:lvl1pPr>
              <a:defRPr>
                <a:solidFill>
                  <a:schemeClr val="bg1"/>
                </a:solidFill>
              </a:defRPr>
            </a:lvl1pPr>
          </a:lstStyle>
          <a:p>
            <a:endParaRPr lang="en-AU"/>
          </a:p>
        </p:txBody>
      </p:sp>
      <p:sp>
        <p:nvSpPr>
          <p:cNvPr id="6" name="Slide Number Placeholder 5">
            <a:extLst>
              <a:ext uri="{FF2B5EF4-FFF2-40B4-BE49-F238E27FC236}">
                <a16:creationId xmlns:a16="http://schemas.microsoft.com/office/drawing/2014/main" id="{DFD5CE2D-E898-480E-8C7D-50D7E3781CA3}"/>
              </a:ext>
            </a:extLst>
          </p:cNvPr>
          <p:cNvSpPr>
            <a:spLocks noGrp="1"/>
          </p:cNvSpPr>
          <p:nvPr>
            <p:ph type="sldNum" sz="quarter" idx="12"/>
          </p:nvPr>
        </p:nvSpPr>
        <p:spPr/>
        <p:txBody>
          <a:bodyPr/>
          <a:lstStyle>
            <a:lvl1pPr>
              <a:defRPr>
                <a:solidFill>
                  <a:schemeClr val="bg1"/>
                </a:solidFill>
              </a:defRPr>
            </a:lvl1pPr>
          </a:lstStyle>
          <a:p>
            <a:fld id="{21D3960A-6011-4D1D-BD96-0DF9B17B3A28}" type="slidenum">
              <a:rPr lang="en-AU" smtClean="0"/>
              <a:t>‹#›</a:t>
            </a:fld>
            <a:endParaRPr lang="en-AU"/>
          </a:p>
        </p:txBody>
      </p:sp>
    </p:spTree>
    <p:extLst>
      <p:ext uri="{BB962C8B-B14F-4D97-AF65-F5344CB8AC3E}">
        <p14:creationId xmlns:p14="http://schemas.microsoft.com/office/powerpoint/2010/main" val="377953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75BD-C264-4D14-9F9C-5E355E6152C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050E30A-9FDC-436A-82DC-AF6B205EB45E}"/>
              </a:ext>
            </a:extLst>
          </p:cNvPr>
          <p:cNvSpPr>
            <a:spLocks noGrp="1"/>
          </p:cNvSpPr>
          <p:nvPr>
            <p:ph sz="half" idx="1"/>
          </p:nvPr>
        </p:nvSpPr>
        <p:spPr>
          <a:xfrm>
            <a:off x="235528" y="1825625"/>
            <a:ext cx="5756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6E30723-81C3-4A18-9021-A93A3C56F363}"/>
              </a:ext>
            </a:extLst>
          </p:cNvPr>
          <p:cNvSpPr>
            <a:spLocks noGrp="1"/>
          </p:cNvSpPr>
          <p:nvPr>
            <p:ph sz="half" idx="2"/>
          </p:nvPr>
        </p:nvSpPr>
        <p:spPr>
          <a:xfrm>
            <a:off x="6172199" y="1825625"/>
            <a:ext cx="575770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C43672F-28FD-447E-B5A2-6040CEC9D790}"/>
              </a:ext>
            </a:extLst>
          </p:cNvPr>
          <p:cNvSpPr>
            <a:spLocks noGrp="1"/>
          </p:cNvSpPr>
          <p:nvPr>
            <p:ph type="dt" sz="half" idx="10"/>
          </p:nvPr>
        </p:nvSpPr>
        <p:spPr/>
        <p:txBody>
          <a:bodyPr/>
          <a:lstStyle/>
          <a:p>
            <a:fld id="{372E9BA9-5D1C-45F4-BC25-D1829D6FF614}" type="datetime1">
              <a:rPr lang="en-AU" smtClean="0"/>
              <a:t>26/01/2021</a:t>
            </a:fld>
            <a:endParaRPr lang="en-AU"/>
          </a:p>
        </p:txBody>
      </p:sp>
      <p:sp>
        <p:nvSpPr>
          <p:cNvPr id="6" name="Footer Placeholder 5">
            <a:extLst>
              <a:ext uri="{FF2B5EF4-FFF2-40B4-BE49-F238E27FC236}">
                <a16:creationId xmlns:a16="http://schemas.microsoft.com/office/drawing/2014/main" id="{69EE0952-34FB-4217-8FBC-774BE000F6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1122B44-2702-4DE0-8F4B-297ACA78CA11}"/>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1056418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46C0-76B2-4261-BBDE-BA8E98953FAE}"/>
              </a:ext>
            </a:extLst>
          </p:cNvPr>
          <p:cNvSpPr>
            <a:spLocks noGrp="1"/>
          </p:cNvSpPr>
          <p:nvPr>
            <p:ph type="title"/>
          </p:nvPr>
        </p:nvSpPr>
        <p:spPr>
          <a:xfrm>
            <a:off x="234000" y="136800"/>
            <a:ext cx="9003601" cy="1188000"/>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26F9673-06A6-4883-87B9-AEFCC485B9D1}"/>
              </a:ext>
            </a:extLst>
          </p:cNvPr>
          <p:cNvSpPr>
            <a:spLocks noGrp="1"/>
          </p:cNvSpPr>
          <p:nvPr>
            <p:ph type="body" idx="1"/>
          </p:nvPr>
        </p:nvSpPr>
        <p:spPr>
          <a:xfrm>
            <a:off x="234001" y="1681163"/>
            <a:ext cx="5763575" cy="823912"/>
          </a:xfrm>
        </p:spPr>
        <p:txBody>
          <a:bodyPr anchor="b"/>
          <a:lstStyle>
            <a:lvl1pPr marL="0" indent="0">
              <a:buNone/>
              <a:defRPr sz="1910" b="1"/>
            </a:lvl1pPr>
            <a:lvl2pPr marL="363755" indent="0">
              <a:buNone/>
              <a:defRPr sz="1591" b="1"/>
            </a:lvl2pPr>
            <a:lvl3pPr marL="727510" indent="0">
              <a:buNone/>
              <a:defRPr sz="1432" b="1"/>
            </a:lvl3pPr>
            <a:lvl4pPr marL="1091265" indent="0">
              <a:buNone/>
              <a:defRPr sz="1273" b="1"/>
            </a:lvl4pPr>
            <a:lvl5pPr marL="1455020" indent="0">
              <a:buNone/>
              <a:defRPr sz="1273" b="1"/>
            </a:lvl5pPr>
            <a:lvl6pPr marL="1818775" indent="0">
              <a:buNone/>
              <a:defRPr sz="1273" b="1"/>
            </a:lvl6pPr>
            <a:lvl7pPr marL="2182529" indent="0">
              <a:buNone/>
              <a:defRPr sz="1273" b="1"/>
            </a:lvl7pPr>
            <a:lvl8pPr marL="2546285" indent="0">
              <a:buNone/>
              <a:defRPr sz="1273" b="1"/>
            </a:lvl8pPr>
            <a:lvl9pPr marL="2910039" indent="0">
              <a:buNone/>
              <a:defRPr sz="1273" b="1"/>
            </a:lvl9pPr>
          </a:lstStyle>
          <a:p>
            <a:pPr lvl="0"/>
            <a:r>
              <a:rPr lang="en-US"/>
              <a:t>Click to edit Master text styles</a:t>
            </a:r>
          </a:p>
        </p:txBody>
      </p:sp>
      <p:sp>
        <p:nvSpPr>
          <p:cNvPr id="4" name="Content Placeholder 3">
            <a:extLst>
              <a:ext uri="{FF2B5EF4-FFF2-40B4-BE49-F238E27FC236}">
                <a16:creationId xmlns:a16="http://schemas.microsoft.com/office/drawing/2014/main" id="{25ECD162-0697-49BE-8899-05FCFB71539C}"/>
              </a:ext>
            </a:extLst>
          </p:cNvPr>
          <p:cNvSpPr>
            <a:spLocks noGrp="1"/>
          </p:cNvSpPr>
          <p:nvPr>
            <p:ph sz="half" idx="2"/>
          </p:nvPr>
        </p:nvSpPr>
        <p:spPr>
          <a:xfrm>
            <a:off x="234001" y="2505075"/>
            <a:ext cx="576357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A69E6007-785B-41D0-B932-2B4BFF073755}"/>
              </a:ext>
            </a:extLst>
          </p:cNvPr>
          <p:cNvSpPr>
            <a:spLocks noGrp="1"/>
          </p:cNvSpPr>
          <p:nvPr>
            <p:ph type="body" sz="quarter" idx="3"/>
          </p:nvPr>
        </p:nvSpPr>
        <p:spPr>
          <a:xfrm>
            <a:off x="6172200" y="1681163"/>
            <a:ext cx="5763600" cy="823912"/>
          </a:xfrm>
        </p:spPr>
        <p:txBody>
          <a:bodyPr anchor="b"/>
          <a:lstStyle>
            <a:lvl1pPr marL="0" indent="0">
              <a:buNone/>
              <a:defRPr sz="1910" b="1"/>
            </a:lvl1pPr>
            <a:lvl2pPr marL="363755" indent="0">
              <a:buNone/>
              <a:defRPr sz="1591" b="1"/>
            </a:lvl2pPr>
            <a:lvl3pPr marL="727510" indent="0">
              <a:buNone/>
              <a:defRPr sz="1432" b="1"/>
            </a:lvl3pPr>
            <a:lvl4pPr marL="1091265" indent="0">
              <a:buNone/>
              <a:defRPr sz="1273" b="1"/>
            </a:lvl4pPr>
            <a:lvl5pPr marL="1455020" indent="0">
              <a:buNone/>
              <a:defRPr sz="1273" b="1"/>
            </a:lvl5pPr>
            <a:lvl6pPr marL="1818775" indent="0">
              <a:buNone/>
              <a:defRPr sz="1273" b="1"/>
            </a:lvl6pPr>
            <a:lvl7pPr marL="2182529" indent="0">
              <a:buNone/>
              <a:defRPr sz="1273" b="1"/>
            </a:lvl7pPr>
            <a:lvl8pPr marL="2546285" indent="0">
              <a:buNone/>
              <a:defRPr sz="1273" b="1"/>
            </a:lvl8pPr>
            <a:lvl9pPr marL="2910039" indent="0">
              <a:buNone/>
              <a:defRPr sz="1273" b="1"/>
            </a:lvl9pPr>
          </a:lstStyle>
          <a:p>
            <a:pPr lvl="0"/>
            <a:r>
              <a:rPr lang="en-US"/>
              <a:t>Click to edit Master text styles</a:t>
            </a:r>
          </a:p>
        </p:txBody>
      </p:sp>
      <p:sp>
        <p:nvSpPr>
          <p:cNvPr id="6" name="Content Placeholder 5">
            <a:extLst>
              <a:ext uri="{FF2B5EF4-FFF2-40B4-BE49-F238E27FC236}">
                <a16:creationId xmlns:a16="http://schemas.microsoft.com/office/drawing/2014/main" id="{E35DF337-0335-4780-B1BA-0BBD0A42EA5C}"/>
              </a:ext>
            </a:extLst>
          </p:cNvPr>
          <p:cNvSpPr>
            <a:spLocks noGrp="1"/>
          </p:cNvSpPr>
          <p:nvPr>
            <p:ph sz="quarter" idx="4"/>
          </p:nvPr>
        </p:nvSpPr>
        <p:spPr>
          <a:xfrm>
            <a:off x="6172200" y="2505075"/>
            <a:ext cx="57636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0D2C4F8-CFFF-463C-BEA7-03012D7F8516}"/>
              </a:ext>
            </a:extLst>
          </p:cNvPr>
          <p:cNvSpPr>
            <a:spLocks noGrp="1"/>
          </p:cNvSpPr>
          <p:nvPr>
            <p:ph type="dt" sz="half" idx="10"/>
          </p:nvPr>
        </p:nvSpPr>
        <p:spPr/>
        <p:txBody>
          <a:bodyPr/>
          <a:lstStyle/>
          <a:p>
            <a:fld id="{82CDEA5D-DF22-45A6-B053-C09C698BF44F}" type="datetime1">
              <a:rPr lang="en-AU" smtClean="0"/>
              <a:t>26/01/2021</a:t>
            </a:fld>
            <a:endParaRPr lang="en-AU"/>
          </a:p>
        </p:txBody>
      </p:sp>
      <p:sp>
        <p:nvSpPr>
          <p:cNvPr id="8" name="Footer Placeholder 7">
            <a:extLst>
              <a:ext uri="{FF2B5EF4-FFF2-40B4-BE49-F238E27FC236}">
                <a16:creationId xmlns:a16="http://schemas.microsoft.com/office/drawing/2014/main" id="{45F5B21B-D917-4C2D-A86B-12BB20BCDC1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ED006EB-F623-4403-A677-A9921610C0AE}"/>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912871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57A25-6280-4D1F-8222-2DE5D168B25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F5B11E6-D675-4EEF-978E-E387831969B1}"/>
              </a:ext>
            </a:extLst>
          </p:cNvPr>
          <p:cNvSpPr>
            <a:spLocks noGrp="1"/>
          </p:cNvSpPr>
          <p:nvPr>
            <p:ph type="dt" sz="half" idx="10"/>
          </p:nvPr>
        </p:nvSpPr>
        <p:spPr/>
        <p:txBody>
          <a:bodyPr/>
          <a:lstStyle/>
          <a:p>
            <a:fld id="{85A13570-932F-47B1-8612-491B65F45C50}" type="datetime1">
              <a:rPr lang="en-AU" smtClean="0"/>
              <a:t>26/01/2021</a:t>
            </a:fld>
            <a:endParaRPr lang="en-AU"/>
          </a:p>
        </p:txBody>
      </p:sp>
      <p:sp>
        <p:nvSpPr>
          <p:cNvPr id="4" name="Footer Placeholder 3">
            <a:extLst>
              <a:ext uri="{FF2B5EF4-FFF2-40B4-BE49-F238E27FC236}">
                <a16:creationId xmlns:a16="http://schemas.microsoft.com/office/drawing/2014/main" id="{495CDF87-D029-4429-9F21-882389F5C0E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170BC53C-4C4B-4FB5-B43A-F9255C94B3E5}"/>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3564439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ABD13F-814C-4D3A-8EB6-2F0288292708}"/>
              </a:ext>
            </a:extLst>
          </p:cNvPr>
          <p:cNvSpPr>
            <a:spLocks noGrp="1"/>
          </p:cNvSpPr>
          <p:nvPr>
            <p:ph type="dt" sz="half" idx="10"/>
          </p:nvPr>
        </p:nvSpPr>
        <p:spPr/>
        <p:txBody>
          <a:bodyPr/>
          <a:lstStyle/>
          <a:p>
            <a:fld id="{9B2688C8-08F2-4BDA-92C1-D9D657FC12A8}" type="datetime1">
              <a:rPr lang="en-AU" smtClean="0"/>
              <a:t>26/01/2021</a:t>
            </a:fld>
            <a:endParaRPr lang="en-AU"/>
          </a:p>
        </p:txBody>
      </p:sp>
      <p:sp>
        <p:nvSpPr>
          <p:cNvPr id="3" name="Footer Placeholder 2">
            <a:extLst>
              <a:ext uri="{FF2B5EF4-FFF2-40B4-BE49-F238E27FC236}">
                <a16:creationId xmlns:a16="http://schemas.microsoft.com/office/drawing/2014/main" id="{A6DB036C-D370-4FDE-B942-8258769CEEC3}"/>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00CCFD27-C193-40B6-BAF5-5C073FCA20A5}"/>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2304784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CABBF1-340C-406B-8C6D-79AE564C0DDF}"/>
              </a:ext>
            </a:extLst>
          </p:cNvPr>
          <p:cNvSpPr/>
          <p:nvPr/>
        </p:nvSpPr>
        <p:spPr>
          <a:xfrm>
            <a:off x="1" y="0"/>
            <a:ext cx="3935413" cy="6858000"/>
          </a:xfrm>
          <a:prstGeom prst="rect">
            <a:avLst/>
          </a:prstGeom>
          <a:gradFill>
            <a:gsLst>
              <a:gs pos="0">
                <a:srgbClr val="360F3C"/>
              </a:gs>
              <a:gs pos="99000">
                <a:srgbClr val="7717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32"/>
          </a:p>
        </p:txBody>
      </p:sp>
      <p:sp>
        <p:nvSpPr>
          <p:cNvPr id="2" name="Title 1">
            <a:extLst>
              <a:ext uri="{FF2B5EF4-FFF2-40B4-BE49-F238E27FC236}">
                <a16:creationId xmlns:a16="http://schemas.microsoft.com/office/drawing/2014/main" id="{94B8A512-F5E2-4729-A3C7-D3CBFFA81415}"/>
              </a:ext>
            </a:extLst>
          </p:cNvPr>
          <p:cNvSpPr>
            <a:spLocks noGrp="1"/>
          </p:cNvSpPr>
          <p:nvPr>
            <p:ph type="title"/>
          </p:nvPr>
        </p:nvSpPr>
        <p:spPr>
          <a:xfrm>
            <a:off x="266400" y="457200"/>
            <a:ext cx="3315600" cy="1324800"/>
          </a:xfrm>
        </p:spPr>
        <p:txBody>
          <a:bodyPr anchor="t" anchorCtr="0">
            <a:noAutofit/>
          </a:bodyPr>
          <a:lstStyle>
            <a:lvl1pPr>
              <a:defRPr sz="3501"/>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5AE116F7-0AE7-40B0-9C9D-0F9CBF82DF85}"/>
              </a:ext>
            </a:extLst>
          </p:cNvPr>
          <p:cNvSpPr>
            <a:spLocks noGrp="1"/>
          </p:cNvSpPr>
          <p:nvPr>
            <p:ph idx="1"/>
          </p:nvPr>
        </p:nvSpPr>
        <p:spPr>
          <a:xfrm>
            <a:off x="4201813" y="457200"/>
            <a:ext cx="7724987" cy="5626800"/>
          </a:xfrm>
        </p:spPr>
        <p:txBody>
          <a:bodyPr/>
          <a:lstStyle>
            <a:lvl1pPr>
              <a:defRPr sz="2546"/>
            </a:lvl1pPr>
            <a:lvl2pPr>
              <a:defRPr sz="2228"/>
            </a:lvl2pPr>
            <a:lvl3pPr>
              <a:defRPr sz="1910"/>
            </a:lvl3pPr>
            <a:lvl4pPr>
              <a:defRPr sz="1591"/>
            </a:lvl4pPr>
            <a:lvl5pPr>
              <a:defRPr sz="1591"/>
            </a:lvl5pPr>
            <a:lvl6pPr>
              <a:defRPr sz="1591"/>
            </a:lvl6pPr>
            <a:lvl7pPr>
              <a:defRPr sz="1591"/>
            </a:lvl7pPr>
            <a:lvl8pPr>
              <a:defRPr sz="1591"/>
            </a:lvl8pPr>
            <a:lvl9pPr>
              <a:defRPr sz="159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4A46DFC6-B1F9-4548-AD13-D6EEFAE6DD0C}"/>
              </a:ext>
            </a:extLst>
          </p:cNvPr>
          <p:cNvSpPr>
            <a:spLocks noGrp="1"/>
          </p:cNvSpPr>
          <p:nvPr>
            <p:ph type="body" sz="half" idx="2"/>
          </p:nvPr>
        </p:nvSpPr>
        <p:spPr>
          <a:xfrm>
            <a:off x="266400" y="3117601"/>
            <a:ext cx="3315600" cy="1846800"/>
          </a:xfrm>
        </p:spPr>
        <p:txBody>
          <a:bodyPr>
            <a:normAutofit/>
          </a:bodyPr>
          <a:lstStyle>
            <a:lvl1pPr marL="0" indent="0">
              <a:buNone/>
              <a:defRPr sz="2228">
                <a:solidFill>
                  <a:schemeClr val="bg1"/>
                </a:solidFill>
              </a:defRPr>
            </a:lvl1pPr>
            <a:lvl2pPr marL="363755" indent="0">
              <a:buNone/>
              <a:defRPr sz="1114"/>
            </a:lvl2pPr>
            <a:lvl3pPr marL="727510" indent="0">
              <a:buNone/>
              <a:defRPr sz="954"/>
            </a:lvl3pPr>
            <a:lvl4pPr marL="1091265" indent="0">
              <a:buNone/>
              <a:defRPr sz="796"/>
            </a:lvl4pPr>
            <a:lvl5pPr marL="1455020" indent="0">
              <a:buNone/>
              <a:defRPr sz="796"/>
            </a:lvl5pPr>
            <a:lvl6pPr marL="1818775" indent="0">
              <a:buNone/>
              <a:defRPr sz="796"/>
            </a:lvl6pPr>
            <a:lvl7pPr marL="2182529" indent="0">
              <a:buNone/>
              <a:defRPr sz="796"/>
            </a:lvl7pPr>
            <a:lvl8pPr marL="2546285" indent="0">
              <a:buNone/>
              <a:defRPr sz="796"/>
            </a:lvl8pPr>
            <a:lvl9pPr marL="2910039" indent="0">
              <a:buNone/>
              <a:defRPr sz="796"/>
            </a:lvl9pPr>
          </a:lstStyle>
          <a:p>
            <a:pPr lvl="0"/>
            <a:r>
              <a:rPr lang="en-US"/>
              <a:t>Click to edit Master text styles</a:t>
            </a:r>
          </a:p>
        </p:txBody>
      </p:sp>
      <p:sp>
        <p:nvSpPr>
          <p:cNvPr id="5" name="Date Placeholder 4">
            <a:extLst>
              <a:ext uri="{FF2B5EF4-FFF2-40B4-BE49-F238E27FC236}">
                <a16:creationId xmlns:a16="http://schemas.microsoft.com/office/drawing/2014/main" id="{AEB08899-091A-4986-B914-D309D6491E2A}"/>
              </a:ext>
            </a:extLst>
          </p:cNvPr>
          <p:cNvSpPr>
            <a:spLocks noGrp="1"/>
          </p:cNvSpPr>
          <p:nvPr>
            <p:ph type="dt" sz="half" idx="10"/>
          </p:nvPr>
        </p:nvSpPr>
        <p:spPr/>
        <p:txBody>
          <a:bodyPr/>
          <a:lstStyle/>
          <a:p>
            <a:fld id="{909D63CB-4136-4488-ADA2-60925DD5E2F8}" type="datetime1">
              <a:rPr lang="en-AU" smtClean="0"/>
              <a:t>26/01/2021</a:t>
            </a:fld>
            <a:endParaRPr lang="en-AU"/>
          </a:p>
        </p:txBody>
      </p:sp>
      <p:sp>
        <p:nvSpPr>
          <p:cNvPr id="6" name="Footer Placeholder 5">
            <a:extLst>
              <a:ext uri="{FF2B5EF4-FFF2-40B4-BE49-F238E27FC236}">
                <a16:creationId xmlns:a16="http://schemas.microsoft.com/office/drawing/2014/main" id="{B935479A-D9D2-45B0-9A87-66C743FAB20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7E2F7D9-6D72-472F-9761-0399665077CA}"/>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4063258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B70B14-71BF-4D10-B3DA-12193BF02EE1}"/>
              </a:ext>
            </a:extLst>
          </p:cNvPr>
          <p:cNvSpPr/>
          <p:nvPr/>
        </p:nvSpPr>
        <p:spPr>
          <a:xfrm>
            <a:off x="1" y="0"/>
            <a:ext cx="3935413" cy="6858000"/>
          </a:xfrm>
          <a:prstGeom prst="rect">
            <a:avLst/>
          </a:prstGeom>
          <a:gradFill>
            <a:gsLst>
              <a:gs pos="0">
                <a:srgbClr val="360F3C"/>
              </a:gs>
              <a:gs pos="99000">
                <a:srgbClr val="7717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32"/>
          </a:p>
        </p:txBody>
      </p:sp>
      <p:sp>
        <p:nvSpPr>
          <p:cNvPr id="2" name="Title 1">
            <a:extLst>
              <a:ext uri="{FF2B5EF4-FFF2-40B4-BE49-F238E27FC236}">
                <a16:creationId xmlns:a16="http://schemas.microsoft.com/office/drawing/2014/main" id="{93A023EC-89BA-427F-B659-C9BA6F7C97BD}"/>
              </a:ext>
            </a:extLst>
          </p:cNvPr>
          <p:cNvSpPr>
            <a:spLocks noGrp="1"/>
          </p:cNvSpPr>
          <p:nvPr>
            <p:ph type="title"/>
          </p:nvPr>
        </p:nvSpPr>
        <p:spPr>
          <a:xfrm>
            <a:off x="266400" y="457200"/>
            <a:ext cx="3315600" cy="1324800"/>
          </a:xfrm>
        </p:spPr>
        <p:txBody>
          <a:bodyPr anchor="t" anchorCtr="0">
            <a:noAutofit/>
          </a:bodyPr>
          <a:lstStyle>
            <a:lvl1pPr>
              <a:defRPr sz="3501"/>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E2789DB-5346-49A4-93BC-CE824ABD6F0D}"/>
              </a:ext>
            </a:extLst>
          </p:cNvPr>
          <p:cNvSpPr>
            <a:spLocks noGrp="1"/>
          </p:cNvSpPr>
          <p:nvPr>
            <p:ph type="pic" idx="1"/>
          </p:nvPr>
        </p:nvSpPr>
        <p:spPr>
          <a:xfrm>
            <a:off x="4201813" y="457200"/>
            <a:ext cx="7724987" cy="5626800"/>
          </a:xfrm>
        </p:spPr>
        <p:txBody>
          <a:bodyPr/>
          <a:lstStyle>
            <a:lvl1pPr marL="0" indent="0">
              <a:buNone/>
              <a:defRPr sz="2546"/>
            </a:lvl1pPr>
            <a:lvl2pPr marL="363755" indent="0">
              <a:buNone/>
              <a:defRPr sz="2228"/>
            </a:lvl2pPr>
            <a:lvl3pPr marL="727510" indent="0">
              <a:buNone/>
              <a:defRPr sz="1910"/>
            </a:lvl3pPr>
            <a:lvl4pPr marL="1091265" indent="0">
              <a:buNone/>
              <a:defRPr sz="1591"/>
            </a:lvl4pPr>
            <a:lvl5pPr marL="1455020" indent="0">
              <a:buNone/>
              <a:defRPr sz="1591"/>
            </a:lvl5pPr>
            <a:lvl6pPr marL="1818775" indent="0">
              <a:buNone/>
              <a:defRPr sz="1591"/>
            </a:lvl6pPr>
            <a:lvl7pPr marL="2182529" indent="0">
              <a:buNone/>
              <a:defRPr sz="1591"/>
            </a:lvl7pPr>
            <a:lvl8pPr marL="2546285" indent="0">
              <a:buNone/>
              <a:defRPr sz="1591"/>
            </a:lvl8pPr>
            <a:lvl9pPr marL="2910039" indent="0">
              <a:buNone/>
              <a:defRPr sz="1591"/>
            </a:lvl9pPr>
          </a:lstStyle>
          <a:p>
            <a:r>
              <a:rPr lang="en-US"/>
              <a:t>Click icon to add picture</a:t>
            </a:r>
            <a:endParaRPr lang="en-AU"/>
          </a:p>
        </p:txBody>
      </p:sp>
      <p:sp>
        <p:nvSpPr>
          <p:cNvPr id="4" name="Text Placeholder 3">
            <a:extLst>
              <a:ext uri="{FF2B5EF4-FFF2-40B4-BE49-F238E27FC236}">
                <a16:creationId xmlns:a16="http://schemas.microsoft.com/office/drawing/2014/main" id="{227ED3C4-6241-480A-9C80-94FA28B6BFD3}"/>
              </a:ext>
            </a:extLst>
          </p:cNvPr>
          <p:cNvSpPr>
            <a:spLocks noGrp="1"/>
          </p:cNvSpPr>
          <p:nvPr>
            <p:ph type="body" sz="half" idx="2"/>
          </p:nvPr>
        </p:nvSpPr>
        <p:spPr>
          <a:xfrm>
            <a:off x="266400" y="3117601"/>
            <a:ext cx="3315600" cy="1846800"/>
          </a:xfrm>
        </p:spPr>
        <p:txBody>
          <a:bodyPr/>
          <a:lstStyle>
            <a:lvl1pPr marL="0" indent="0">
              <a:buNone/>
              <a:defRPr sz="2228">
                <a:solidFill>
                  <a:schemeClr val="bg1"/>
                </a:solidFill>
              </a:defRPr>
            </a:lvl1pPr>
            <a:lvl2pPr marL="363755" indent="0">
              <a:buNone/>
              <a:defRPr sz="1114"/>
            </a:lvl2pPr>
            <a:lvl3pPr marL="727510" indent="0">
              <a:buNone/>
              <a:defRPr sz="954"/>
            </a:lvl3pPr>
            <a:lvl4pPr marL="1091265" indent="0">
              <a:buNone/>
              <a:defRPr sz="796"/>
            </a:lvl4pPr>
            <a:lvl5pPr marL="1455020" indent="0">
              <a:buNone/>
              <a:defRPr sz="796"/>
            </a:lvl5pPr>
            <a:lvl6pPr marL="1818775" indent="0">
              <a:buNone/>
              <a:defRPr sz="796"/>
            </a:lvl6pPr>
            <a:lvl7pPr marL="2182529" indent="0">
              <a:buNone/>
              <a:defRPr sz="796"/>
            </a:lvl7pPr>
            <a:lvl8pPr marL="2546285" indent="0">
              <a:buNone/>
              <a:defRPr sz="796"/>
            </a:lvl8pPr>
            <a:lvl9pPr marL="2910039" indent="0">
              <a:buNone/>
              <a:defRPr sz="796"/>
            </a:lvl9pPr>
          </a:lstStyle>
          <a:p>
            <a:pPr lvl="0"/>
            <a:r>
              <a:rPr lang="en-US"/>
              <a:t>Click to edit Master text styles</a:t>
            </a:r>
          </a:p>
        </p:txBody>
      </p:sp>
      <p:sp>
        <p:nvSpPr>
          <p:cNvPr id="5" name="Date Placeholder 4">
            <a:extLst>
              <a:ext uri="{FF2B5EF4-FFF2-40B4-BE49-F238E27FC236}">
                <a16:creationId xmlns:a16="http://schemas.microsoft.com/office/drawing/2014/main" id="{9A2BE93A-F35B-437B-B683-A13F8549B11A}"/>
              </a:ext>
            </a:extLst>
          </p:cNvPr>
          <p:cNvSpPr>
            <a:spLocks noGrp="1"/>
          </p:cNvSpPr>
          <p:nvPr>
            <p:ph type="dt" sz="half" idx="10"/>
          </p:nvPr>
        </p:nvSpPr>
        <p:spPr/>
        <p:txBody>
          <a:bodyPr/>
          <a:lstStyle/>
          <a:p>
            <a:fld id="{DE30160A-BE3D-425B-99C7-4DB4D8624644}" type="datetime1">
              <a:rPr lang="en-AU" smtClean="0"/>
              <a:t>26/01/2021</a:t>
            </a:fld>
            <a:endParaRPr lang="en-AU"/>
          </a:p>
        </p:txBody>
      </p:sp>
      <p:sp>
        <p:nvSpPr>
          <p:cNvPr id="6" name="Footer Placeholder 5">
            <a:extLst>
              <a:ext uri="{FF2B5EF4-FFF2-40B4-BE49-F238E27FC236}">
                <a16:creationId xmlns:a16="http://schemas.microsoft.com/office/drawing/2014/main" id="{F94D30DB-3BC0-4933-B267-A5A1205AA3B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67EDBB3-96E6-4EEA-931F-DB7B9E145130}"/>
              </a:ext>
            </a:extLst>
          </p:cNvPr>
          <p:cNvSpPr>
            <a:spLocks noGrp="1"/>
          </p:cNvSpPr>
          <p:nvPr>
            <p:ph type="sldNum" sz="quarter" idx="12"/>
          </p:nvPr>
        </p:nvSpPr>
        <p:spPr/>
        <p:txBody>
          <a:bodyPr/>
          <a:lstStyle/>
          <a:p>
            <a:fld id="{21D3960A-6011-4D1D-BD96-0DF9B17B3A28}" type="slidenum">
              <a:rPr lang="en-AU" smtClean="0"/>
              <a:t>‹#›</a:t>
            </a:fld>
            <a:endParaRPr lang="en-AU"/>
          </a:p>
        </p:txBody>
      </p:sp>
    </p:spTree>
    <p:extLst>
      <p:ext uri="{BB962C8B-B14F-4D97-AF65-F5344CB8AC3E}">
        <p14:creationId xmlns:p14="http://schemas.microsoft.com/office/powerpoint/2010/main" val="514950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inal Slide">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B963A3D-4158-4862-80EF-B6397DC9CE90}"/>
              </a:ext>
            </a:extLst>
          </p:cNvPr>
          <p:cNvGrpSpPr/>
          <p:nvPr/>
        </p:nvGrpSpPr>
        <p:grpSpPr>
          <a:xfrm>
            <a:off x="-2371959" y="4816634"/>
            <a:ext cx="15259379" cy="2863277"/>
            <a:chOff x="-2935513" y="4064389"/>
            <a:chExt cx="15659100" cy="3693368"/>
          </a:xfrm>
        </p:grpSpPr>
        <p:sp>
          <p:nvSpPr>
            <p:cNvPr id="6" name="Freeform 15">
              <a:extLst>
                <a:ext uri="{FF2B5EF4-FFF2-40B4-BE49-F238E27FC236}">
                  <a16:creationId xmlns:a16="http://schemas.microsoft.com/office/drawing/2014/main" id="{847E1A0B-CD25-493E-BBD2-63F153442D8D}"/>
                </a:ext>
              </a:extLst>
            </p:cNvPr>
            <p:cNvSpPr>
              <a:spLocks/>
            </p:cNvSpPr>
            <p:nvPr/>
          </p:nvSpPr>
          <p:spPr bwMode="auto">
            <a:xfrm flipH="1">
              <a:off x="-2935513" y="4166205"/>
              <a:ext cx="11139999" cy="3591552"/>
            </a:xfrm>
            <a:custGeom>
              <a:avLst/>
              <a:gdLst>
                <a:gd name="T0" fmla="*/ 6807 w 8055"/>
                <a:gd name="T1" fmla="*/ 1082 h 2594"/>
                <a:gd name="T2" fmla="*/ 3279 w 8055"/>
                <a:gd name="T3" fmla="*/ 786 h 2594"/>
                <a:gd name="T4" fmla="*/ 1046 w 8055"/>
                <a:gd name="T5" fmla="*/ 5 h 2594"/>
                <a:gd name="T6" fmla="*/ 1063 w 8055"/>
                <a:gd name="T7" fmla="*/ 6 h 2594"/>
                <a:gd name="T8" fmla="*/ 0 w 8055"/>
                <a:gd name="T9" fmla="*/ 292 h 2594"/>
                <a:gd name="T10" fmla="*/ 1311 w 8055"/>
                <a:gd name="T11" fmla="*/ 482 h 2594"/>
                <a:gd name="T12" fmla="*/ 3231 w 8055"/>
                <a:gd name="T13" fmla="*/ 1898 h 2594"/>
                <a:gd name="T14" fmla="*/ 5831 w 8055"/>
                <a:gd name="T15" fmla="*/ 1722 h 2594"/>
                <a:gd name="T16" fmla="*/ 8055 w 8055"/>
                <a:gd name="T17" fmla="*/ 1346 h 2594"/>
                <a:gd name="T18" fmla="*/ 8055 w 8055"/>
                <a:gd name="T19" fmla="*/ 1098 h 2594"/>
                <a:gd name="T20" fmla="*/ 6807 w 8055"/>
                <a:gd name="T21" fmla="*/ 1082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55" h="2594">
                  <a:moveTo>
                    <a:pt x="6807" y="1082"/>
                  </a:moveTo>
                  <a:cubicBezTo>
                    <a:pt x="5911" y="1330"/>
                    <a:pt x="4872" y="1860"/>
                    <a:pt x="3279" y="786"/>
                  </a:cubicBezTo>
                  <a:cubicBezTo>
                    <a:pt x="2364" y="169"/>
                    <a:pt x="1673" y="0"/>
                    <a:pt x="1046" y="5"/>
                  </a:cubicBezTo>
                  <a:cubicBezTo>
                    <a:pt x="1057" y="6"/>
                    <a:pt x="1063" y="6"/>
                    <a:pt x="1063" y="6"/>
                  </a:cubicBezTo>
                  <a:cubicBezTo>
                    <a:pt x="1063" y="6"/>
                    <a:pt x="530" y="57"/>
                    <a:pt x="0" y="292"/>
                  </a:cubicBezTo>
                  <a:cubicBezTo>
                    <a:pt x="399" y="260"/>
                    <a:pt x="917" y="274"/>
                    <a:pt x="1311" y="482"/>
                  </a:cubicBezTo>
                  <a:cubicBezTo>
                    <a:pt x="2055" y="874"/>
                    <a:pt x="2783" y="1610"/>
                    <a:pt x="3231" y="1898"/>
                  </a:cubicBezTo>
                  <a:cubicBezTo>
                    <a:pt x="3598" y="2134"/>
                    <a:pt x="4463" y="2594"/>
                    <a:pt x="5831" y="1722"/>
                  </a:cubicBezTo>
                  <a:cubicBezTo>
                    <a:pt x="7199" y="850"/>
                    <a:pt x="8055" y="1346"/>
                    <a:pt x="8055" y="1346"/>
                  </a:cubicBezTo>
                  <a:cubicBezTo>
                    <a:pt x="8055" y="1098"/>
                    <a:pt x="8055" y="1098"/>
                    <a:pt x="8055" y="1098"/>
                  </a:cubicBezTo>
                  <a:cubicBezTo>
                    <a:pt x="8055" y="1098"/>
                    <a:pt x="7703" y="834"/>
                    <a:pt x="6807" y="1082"/>
                  </a:cubicBezTo>
                  <a:close/>
                </a:path>
              </a:pathLst>
            </a:custGeom>
            <a:gradFill flip="none" rotWithShape="1">
              <a:gsLst>
                <a:gs pos="17000">
                  <a:srgbClr val="360F3C">
                    <a:alpha val="70000"/>
                  </a:srgbClr>
                </a:gs>
                <a:gs pos="57000">
                  <a:srgbClr val="5C1C8C">
                    <a:alpha val="20000"/>
                  </a:srgbClr>
                </a:gs>
                <a:gs pos="94000">
                  <a:srgbClr val="C72032">
                    <a:alpha val="50000"/>
                  </a:srgbClr>
                </a:gs>
              </a:gsLst>
              <a:lin ang="10800000" scaled="1"/>
              <a:tileRect/>
            </a:gradFill>
            <a:ln>
              <a:noFill/>
            </a:ln>
            <a:effectLst/>
          </p:spPr>
          <p:txBody>
            <a:bodyPr vert="horz" wrap="square" lIns="91440" tIns="45720" rIns="91440" bIns="45720" numCol="1" anchor="t" anchorCtr="0" compatLnSpc="1">
              <a:prstTxWarp prst="textNoShape">
                <a:avLst/>
              </a:prstTxWarp>
            </a:bodyPr>
            <a:lstStyle/>
            <a:p>
              <a:pPr marL="0" marR="0" lvl="0" indent="0" algn="l" defTabSz="829544"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srgbClr val="222324"/>
                </a:solidFill>
                <a:effectLst/>
                <a:uLnTx/>
                <a:uFillTx/>
                <a:latin typeface="Futura Std Light"/>
                <a:ea typeface="+mn-ea"/>
                <a:cs typeface="+mn-cs"/>
                <a:sym typeface="Futura Std Light"/>
              </a:endParaRPr>
            </a:p>
          </p:txBody>
        </p:sp>
        <p:sp>
          <p:nvSpPr>
            <p:cNvPr id="8" name="Freeform 16">
              <a:extLst>
                <a:ext uri="{FF2B5EF4-FFF2-40B4-BE49-F238E27FC236}">
                  <a16:creationId xmlns:a16="http://schemas.microsoft.com/office/drawing/2014/main" id="{5E2C415D-48A1-4209-A679-82D52AD61504}"/>
                </a:ext>
              </a:extLst>
            </p:cNvPr>
            <p:cNvSpPr>
              <a:spLocks/>
            </p:cNvSpPr>
            <p:nvPr/>
          </p:nvSpPr>
          <p:spPr bwMode="auto">
            <a:xfrm flipH="1">
              <a:off x="6738333" y="4064389"/>
              <a:ext cx="5985254" cy="2631276"/>
            </a:xfrm>
            <a:custGeom>
              <a:avLst/>
              <a:gdLst>
                <a:gd name="T0" fmla="*/ 2196 w 4328"/>
                <a:gd name="T1" fmla="*/ 1896 h 1900"/>
                <a:gd name="T2" fmla="*/ 2448 w 4328"/>
                <a:gd name="T3" fmla="*/ 992 h 1900"/>
                <a:gd name="T4" fmla="*/ 4328 w 4328"/>
                <a:gd name="T5" fmla="*/ 80 h 1900"/>
                <a:gd name="T6" fmla="*/ 1632 w 4328"/>
                <a:gd name="T7" fmla="*/ 420 h 1900"/>
                <a:gd name="T8" fmla="*/ 248 w 4328"/>
                <a:gd name="T9" fmla="*/ 1900 h 1900"/>
                <a:gd name="T10" fmla="*/ 2196 w 4328"/>
                <a:gd name="T11" fmla="*/ 1896 h 1900"/>
              </a:gdLst>
              <a:ahLst/>
              <a:cxnLst>
                <a:cxn ang="0">
                  <a:pos x="T0" y="T1"/>
                </a:cxn>
                <a:cxn ang="0">
                  <a:pos x="T2" y="T3"/>
                </a:cxn>
                <a:cxn ang="0">
                  <a:pos x="T4" y="T5"/>
                </a:cxn>
                <a:cxn ang="0">
                  <a:pos x="T6" y="T7"/>
                </a:cxn>
                <a:cxn ang="0">
                  <a:pos x="T8" y="T9"/>
                </a:cxn>
                <a:cxn ang="0">
                  <a:pos x="T10" y="T11"/>
                </a:cxn>
              </a:cxnLst>
              <a:rect l="0" t="0" r="r" b="b"/>
              <a:pathLst>
                <a:path w="4328" h="1900">
                  <a:moveTo>
                    <a:pt x="2196" y="1896"/>
                  </a:moveTo>
                  <a:cubicBezTo>
                    <a:pt x="2196" y="1896"/>
                    <a:pt x="2113" y="1475"/>
                    <a:pt x="2448" y="992"/>
                  </a:cubicBezTo>
                  <a:cubicBezTo>
                    <a:pt x="2992" y="208"/>
                    <a:pt x="4328" y="80"/>
                    <a:pt x="4328" y="80"/>
                  </a:cubicBezTo>
                  <a:cubicBezTo>
                    <a:pt x="4328" y="80"/>
                    <a:pt x="3161" y="0"/>
                    <a:pt x="1632" y="420"/>
                  </a:cubicBezTo>
                  <a:cubicBezTo>
                    <a:pt x="0" y="868"/>
                    <a:pt x="248" y="1900"/>
                    <a:pt x="248" y="1900"/>
                  </a:cubicBezTo>
                  <a:lnTo>
                    <a:pt x="2196" y="1896"/>
                  </a:lnTo>
                  <a:close/>
                </a:path>
              </a:pathLst>
            </a:custGeom>
            <a:gradFill flip="none" rotWithShape="1">
              <a:gsLst>
                <a:gs pos="37000">
                  <a:srgbClr val="D93B50">
                    <a:alpha val="50000"/>
                  </a:srgbClr>
                </a:gs>
                <a:gs pos="0">
                  <a:srgbClr val="C72032">
                    <a:alpha val="80000"/>
                  </a:srgbClr>
                </a:gs>
                <a:gs pos="95575">
                  <a:srgbClr val="5C1C8C">
                    <a:alpha val="35000"/>
                  </a:srgbClr>
                </a:gs>
              </a:gsLst>
              <a:lin ang="189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829544" rtl="0" eaLnBrk="1" fontAlgn="auto" latinLnBrk="0" hangingPunct="1">
                <a:lnSpc>
                  <a:spcPct val="100000"/>
                </a:lnSpc>
                <a:spcBef>
                  <a:spcPts val="0"/>
                </a:spcBef>
                <a:spcAft>
                  <a:spcPts val="0"/>
                </a:spcAft>
                <a:buClrTx/>
                <a:buSzTx/>
                <a:buFontTx/>
                <a:buNone/>
                <a:tabLst/>
                <a:defRPr/>
              </a:pPr>
              <a:endParaRPr kumimoji="0" lang="en-US" sz="1633" b="0" i="0" u="none" strike="noStrike" kern="1200" cap="none" spc="0" normalizeH="0" baseline="0" noProof="0">
                <a:ln>
                  <a:noFill/>
                </a:ln>
                <a:solidFill>
                  <a:srgbClr val="222324"/>
                </a:solidFill>
                <a:effectLst/>
                <a:uLnTx/>
                <a:uFillTx/>
                <a:latin typeface="Futura Std Light"/>
                <a:ea typeface="+mn-ea"/>
                <a:cs typeface="+mn-cs"/>
                <a:sym typeface="Futura Std Light"/>
              </a:endParaRPr>
            </a:p>
          </p:txBody>
        </p:sp>
      </p:grpSp>
      <p:pic>
        <p:nvPicPr>
          <p:cNvPr id="11" name="Picture 10">
            <a:extLst>
              <a:ext uri="{FF2B5EF4-FFF2-40B4-BE49-F238E27FC236}">
                <a16:creationId xmlns:a16="http://schemas.microsoft.com/office/drawing/2014/main" id="{D2C647D8-C790-464F-B73C-E653BB913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5383" y="2794639"/>
            <a:ext cx="4841236" cy="1268721"/>
          </a:xfrm>
          <a:prstGeom prst="rect">
            <a:avLst/>
          </a:prstGeom>
        </p:spPr>
      </p:pic>
    </p:spTree>
    <p:extLst>
      <p:ext uri="{BB962C8B-B14F-4D97-AF65-F5344CB8AC3E}">
        <p14:creationId xmlns:p14="http://schemas.microsoft.com/office/powerpoint/2010/main" val="257203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AA570C-1BBC-4CDB-A506-E6982C6B7BDD}"/>
              </a:ext>
            </a:extLst>
          </p:cNvPr>
          <p:cNvSpPr/>
          <p:nvPr/>
        </p:nvSpPr>
        <p:spPr>
          <a:xfrm>
            <a:off x="1" y="0"/>
            <a:ext cx="12192000" cy="1325563"/>
          </a:xfrm>
          <a:prstGeom prst="rect">
            <a:avLst/>
          </a:prstGeom>
          <a:gradFill>
            <a:gsLst>
              <a:gs pos="0">
                <a:srgbClr val="360F3C"/>
              </a:gs>
              <a:gs pos="99000">
                <a:srgbClr val="7717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74"/>
          </a:p>
        </p:txBody>
      </p:sp>
      <p:sp>
        <p:nvSpPr>
          <p:cNvPr id="2" name="Title Placeholder 1">
            <a:extLst>
              <a:ext uri="{FF2B5EF4-FFF2-40B4-BE49-F238E27FC236}">
                <a16:creationId xmlns:a16="http://schemas.microsoft.com/office/drawing/2014/main" id="{E813FF67-1633-4DD4-99C9-C98EEFE702B2}"/>
              </a:ext>
            </a:extLst>
          </p:cNvPr>
          <p:cNvSpPr>
            <a:spLocks noGrp="1"/>
          </p:cNvSpPr>
          <p:nvPr>
            <p:ph type="title"/>
          </p:nvPr>
        </p:nvSpPr>
        <p:spPr>
          <a:xfrm>
            <a:off x="235528" y="136526"/>
            <a:ext cx="9001778" cy="1189039"/>
          </a:xfrm>
          <a:prstGeom prst="rect">
            <a:avLst/>
          </a:prstGeom>
        </p:spPr>
        <p:txBody>
          <a:bodyPr vert="horz" lIns="91440" tIns="45720" rIns="91440" bIns="45720" rtlCol="0" anchor="b" anchorCtr="0">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7D0BBB1-D145-40B9-81B9-93197AFAADDE}"/>
              </a:ext>
            </a:extLst>
          </p:cNvPr>
          <p:cNvSpPr>
            <a:spLocks noGrp="1"/>
          </p:cNvSpPr>
          <p:nvPr>
            <p:ph type="body" idx="1"/>
          </p:nvPr>
        </p:nvSpPr>
        <p:spPr>
          <a:xfrm>
            <a:off x="235527" y="1825625"/>
            <a:ext cx="1169438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4F2B31C-A208-4978-9A1D-EA4662D26BC7}"/>
              </a:ext>
            </a:extLst>
          </p:cNvPr>
          <p:cNvSpPr>
            <a:spLocks noGrp="1"/>
          </p:cNvSpPr>
          <p:nvPr>
            <p:ph type="dt" sz="half" idx="2"/>
          </p:nvPr>
        </p:nvSpPr>
        <p:spPr>
          <a:xfrm>
            <a:off x="9496426" y="6356351"/>
            <a:ext cx="1736066" cy="365125"/>
          </a:xfrm>
          <a:prstGeom prst="rect">
            <a:avLst/>
          </a:prstGeom>
        </p:spPr>
        <p:txBody>
          <a:bodyPr vert="horz" lIns="91440" tIns="45720" rIns="91440" bIns="45720" rtlCol="0" anchor="ctr"/>
          <a:lstStyle>
            <a:lvl1pPr algn="l">
              <a:defRPr sz="954">
                <a:solidFill>
                  <a:schemeClr val="tx1">
                    <a:tint val="75000"/>
                  </a:schemeClr>
                </a:solidFill>
              </a:defRPr>
            </a:lvl1pPr>
          </a:lstStyle>
          <a:p>
            <a:fld id="{3DEAC1BA-D14A-473D-8ED6-1EB061C458EF}" type="datetime1">
              <a:rPr lang="en-AU" smtClean="0"/>
              <a:t>26/01/2021</a:t>
            </a:fld>
            <a:endParaRPr lang="en-AU"/>
          </a:p>
        </p:txBody>
      </p:sp>
      <p:sp>
        <p:nvSpPr>
          <p:cNvPr id="5" name="Footer Placeholder 4">
            <a:extLst>
              <a:ext uri="{FF2B5EF4-FFF2-40B4-BE49-F238E27FC236}">
                <a16:creationId xmlns:a16="http://schemas.microsoft.com/office/drawing/2014/main" id="{7ACC266F-310A-4449-8A29-6F1ACA0C6CA5}"/>
              </a:ext>
            </a:extLst>
          </p:cNvPr>
          <p:cNvSpPr>
            <a:spLocks noGrp="1"/>
          </p:cNvSpPr>
          <p:nvPr>
            <p:ph type="ftr" sz="quarter" idx="3"/>
          </p:nvPr>
        </p:nvSpPr>
        <p:spPr>
          <a:xfrm>
            <a:off x="4038600" y="6356351"/>
            <a:ext cx="5336508" cy="365125"/>
          </a:xfrm>
          <a:prstGeom prst="rect">
            <a:avLst/>
          </a:prstGeom>
        </p:spPr>
        <p:txBody>
          <a:bodyPr vert="horz" lIns="91440" tIns="45720" rIns="91440" bIns="45720" rtlCol="0" anchor="ctr"/>
          <a:lstStyle>
            <a:lvl1pPr algn="r">
              <a:defRPr sz="954">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32EF9F2-B7AF-45F0-96E3-4AB78790C458}"/>
              </a:ext>
            </a:extLst>
          </p:cNvPr>
          <p:cNvSpPr>
            <a:spLocks noGrp="1"/>
          </p:cNvSpPr>
          <p:nvPr>
            <p:ph type="sldNum" sz="quarter" idx="4"/>
          </p:nvPr>
        </p:nvSpPr>
        <p:spPr>
          <a:xfrm>
            <a:off x="11353800" y="6356351"/>
            <a:ext cx="576108" cy="365125"/>
          </a:xfrm>
          <a:prstGeom prst="rect">
            <a:avLst/>
          </a:prstGeom>
        </p:spPr>
        <p:txBody>
          <a:bodyPr vert="horz" lIns="91440" tIns="45720" rIns="91440" bIns="45720" rtlCol="0" anchor="ctr"/>
          <a:lstStyle>
            <a:lvl1pPr algn="r">
              <a:defRPr sz="954">
                <a:solidFill>
                  <a:schemeClr val="tx1">
                    <a:tint val="75000"/>
                  </a:schemeClr>
                </a:solidFill>
              </a:defRPr>
            </a:lvl1pPr>
          </a:lstStyle>
          <a:p>
            <a:fld id="{21D3960A-6011-4D1D-BD96-0DF9B17B3A28}" type="slidenum">
              <a:rPr lang="en-AU" smtClean="0"/>
              <a:t>‹#›</a:t>
            </a:fld>
            <a:endParaRPr lang="en-AU"/>
          </a:p>
        </p:txBody>
      </p:sp>
    </p:spTree>
    <p:extLst>
      <p:ext uri="{BB962C8B-B14F-4D97-AF65-F5344CB8AC3E}">
        <p14:creationId xmlns:p14="http://schemas.microsoft.com/office/powerpoint/2010/main" val="18613562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27510" rtl="0" eaLnBrk="1" latinLnBrk="0" hangingPunct="1">
        <a:lnSpc>
          <a:spcPct val="90000"/>
        </a:lnSpc>
        <a:spcBef>
          <a:spcPct val="0"/>
        </a:spcBef>
        <a:buNone/>
        <a:defRPr sz="3501" b="0" kern="1200">
          <a:solidFill>
            <a:schemeClr val="bg1"/>
          </a:solidFill>
          <a:latin typeface="+mj-lt"/>
          <a:ea typeface="+mj-ea"/>
          <a:cs typeface="+mj-cs"/>
        </a:defRPr>
      </a:lvl1pPr>
    </p:titleStyle>
    <p:bodyStyle>
      <a:lvl1pPr marL="181877" indent="-181877" algn="l" defTabSz="727510" rtl="0" eaLnBrk="1" latinLnBrk="0" hangingPunct="1">
        <a:lnSpc>
          <a:spcPct val="90000"/>
        </a:lnSpc>
        <a:spcBef>
          <a:spcPts val="796"/>
        </a:spcBef>
        <a:buFont typeface="Arial" panose="020B0604020202020204" pitchFamily="34" charset="0"/>
        <a:buChar char="•"/>
        <a:defRPr sz="2228" kern="1200">
          <a:solidFill>
            <a:schemeClr val="tx1"/>
          </a:solidFill>
          <a:latin typeface="+mn-lt"/>
          <a:ea typeface="+mn-ea"/>
          <a:cs typeface="+mn-cs"/>
        </a:defRPr>
      </a:lvl1pPr>
      <a:lvl2pPr marL="545633" indent="-181877" algn="l" defTabSz="727510" rtl="0" eaLnBrk="1" latinLnBrk="0" hangingPunct="1">
        <a:lnSpc>
          <a:spcPct val="90000"/>
        </a:lnSpc>
        <a:spcBef>
          <a:spcPts val="398"/>
        </a:spcBef>
        <a:buFont typeface="Arial" panose="020B0604020202020204" pitchFamily="34" charset="0"/>
        <a:buChar char="•"/>
        <a:defRPr sz="1910" kern="1200">
          <a:solidFill>
            <a:schemeClr val="tx1"/>
          </a:solidFill>
          <a:latin typeface="+mn-lt"/>
          <a:ea typeface="+mn-ea"/>
          <a:cs typeface="+mn-cs"/>
        </a:defRPr>
      </a:lvl2pPr>
      <a:lvl3pPr marL="909387" indent="-181877" algn="l" defTabSz="727510" rtl="0" eaLnBrk="1" latinLnBrk="0" hangingPunct="1">
        <a:lnSpc>
          <a:spcPct val="90000"/>
        </a:lnSpc>
        <a:spcBef>
          <a:spcPts val="398"/>
        </a:spcBef>
        <a:buFont typeface="Arial" panose="020B0604020202020204" pitchFamily="34" charset="0"/>
        <a:buChar char="•"/>
        <a:defRPr sz="1591" kern="1200">
          <a:solidFill>
            <a:schemeClr val="tx1"/>
          </a:solidFill>
          <a:latin typeface="+mn-lt"/>
          <a:ea typeface="+mn-ea"/>
          <a:cs typeface="+mn-cs"/>
        </a:defRPr>
      </a:lvl3pPr>
      <a:lvl4pPr marL="127314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4pPr>
      <a:lvl5pPr marL="163689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5pPr>
      <a:lvl6pPr marL="200065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6pPr>
      <a:lvl7pPr marL="236440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7pPr>
      <a:lvl8pPr marL="272816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8pPr>
      <a:lvl9pPr marL="3091916"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9pPr>
    </p:bodyStyle>
    <p:otherStyle>
      <a:defPPr>
        <a:defRPr lang="en-US"/>
      </a:defPPr>
      <a:lvl1pPr marL="0" algn="l" defTabSz="727510" rtl="0" eaLnBrk="1" latinLnBrk="0" hangingPunct="1">
        <a:defRPr sz="1432" kern="1200">
          <a:solidFill>
            <a:schemeClr val="tx1"/>
          </a:solidFill>
          <a:latin typeface="+mn-lt"/>
          <a:ea typeface="+mn-ea"/>
          <a:cs typeface="+mn-cs"/>
        </a:defRPr>
      </a:lvl1pPr>
      <a:lvl2pPr marL="363755" algn="l" defTabSz="727510" rtl="0" eaLnBrk="1" latinLnBrk="0" hangingPunct="1">
        <a:defRPr sz="1432" kern="1200">
          <a:solidFill>
            <a:schemeClr val="tx1"/>
          </a:solidFill>
          <a:latin typeface="+mn-lt"/>
          <a:ea typeface="+mn-ea"/>
          <a:cs typeface="+mn-cs"/>
        </a:defRPr>
      </a:lvl2pPr>
      <a:lvl3pPr marL="727510" algn="l" defTabSz="727510" rtl="0" eaLnBrk="1" latinLnBrk="0" hangingPunct="1">
        <a:defRPr sz="1432" kern="1200">
          <a:solidFill>
            <a:schemeClr val="tx1"/>
          </a:solidFill>
          <a:latin typeface="+mn-lt"/>
          <a:ea typeface="+mn-ea"/>
          <a:cs typeface="+mn-cs"/>
        </a:defRPr>
      </a:lvl3pPr>
      <a:lvl4pPr marL="1091265" algn="l" defTabSz="727510" rtl="0" eaLnBrk="1" latinLnBrk="0" hangingPunct="1">
        <a:defRPr sz="1432" kern="1200">
          <a:solidFill>
            <a:schemeClr val="tx1"/>
          </a:solidFill>
          <a:latin typeface="+mn-lt"/>
          <a:ea typeface="+mn-ea"/>
          <a:cs typeface="+mn-cs"/>
        </a:defRPr>
      </a:lvl4pPr>
      <a:lvl5pPr marL="1455020" algn="l" defTabSz="727510" rtl="0" eaLnBrk="1" latinLnBrk="0" hangingPunct="1">
        <a:defRPr sz="1432" kern="1200">
          <a:solidFill>
            <a:schemeClr val="tx1"/>
          </a:solidFill>
          <a:latin typeface="+mn-lt"/>
          <a:ea typeface="+mn-ea"/>
          <a:cs typeface="+mn-cs"/>
        </a:defRPr>
      </a:lvl5pPr>
      <a:lvl6pPr marL="1818775" algn="l" defTabSz="727510" rtl="0" eaLnBrk="1" latinLnBrk="0" hangingPunct="1">
        <a:defRPr sz="1432" kern="1200">
          <a:solidFill>
            <a:schemeClr val="tx1"/>
          </a:solidFill>
          <a:latin typeface="+mn-lt"/>
          <a:ea typeface="+mn-ea"/>
          <a:cs typeface="+mn-cs"/>
        </a:defRPr>
      </a:lvl6pPr>
      <a:lvl7pPr marL="2182529" algn="l" defTabSz="727510" rtl="0" eaLnBrk="1" latinLnBrk="0" hangingPunct="1">
        <a:defRPr sz="1432" kern="1200">
          <a:solidFill>
            <a:schemeClr val="tx1"/>
          </a:solidFill>
          <a:latin typeface="+mn-lt"/>
          <a:ea typeface="+mn-ea"/>
          <a:cs typeface="+mn-cs"/>
        </a:defRPr>
      </a:lvl7pPr>
      <a:lvl8pPr marL="2546285" algn="l" defTabSz="727510" rtl="0" eaLnBrk="1" latinLnBrk="0" hangingPunct="1">
        <a:defRPr sz="1432" kern="1200">
          <a:solidFill>
            <a:schemeClr val="tx1"/>
          </a:solidFill>
          <a:latin typeface="+mn-lt"/>
          <a:ea typeface="+mn-ea"/>
          <a:cs typeface="+mn-cs"/>
        </a:defRPr>
      </a:lvl8pPr>
      <a:lvl9pPr marL="2910039" algn="l" defTabSz="727510" rtl="0" eaLnBrk="1" latinLnBrk="0" hangingPunct="1">
        <a:defRPr sz="14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hyperlink" Target="https://aemo.com.au/energy-systems/major-publications/integrated-system-plan-isp/2022-integrated-system-plan-isp" TargetMode="External"/><Relationship Id="rId4" Type="http://schemas.openxmlformats.org/officeDocument/2006/relationships/hyperlink" Target="mailto:ISP@aemo.com.au"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0.emf"/><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aemo.com.au/energy-systems/major-publications/integrated-system-plan-isp/2020-integrated-system-plan-isp" TargetMode="External"/><Relationship Id="rId7" Type="http://schemas.openxmlformats.org/officeDocument/2006/relationships/image" Target="../media/image35.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emf"/><Relationship Id="rId11" Type="http://schemas.openxmlformats.org/officeDocument/2006/relationships/image" Target="../media/image39.png"/><Relationship Id="rId5" Type="http://schemas.openxmlformats.org/officeDocument/2006/relationships/image" Target="../media/image33.emf"/><Relationship Id="rId10" Type="http://schemas.openxmlformats.org/officeDocument/2006/relationships/image" Target="../media/image38.png"/><Relationship Id="rId4" Type="http://schemas.openxmlformats.org/officeDocument/2006/relationships/image" Target="../media/image9.png"/><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B4F84-35BC-407F-AA9D-3E2FF7F42A4A}"/>
              </a:ext>
            </a:extLst>
          </p:cNvPr>
          <p:cNvSpPr>
            <a:spLocks noGrp="1"/>
          </p:cNvSpPr>
          <p:nvPr>
            <p:ph type="ctrTitle"/>
          </p:nvPr>
        </p:nvSpPr>
        <p:spPr>
          <a:xfrm>
            <a:off x="838800" y="2350801"/>
            <a:ext cx="10591200" cy="2387600"/>
          </a:xfrm>
        </p:spPr>
        <p:txBody>
          <a:bodyPr>
            <a:normAutofit/>
          </a:bodyPr>
          <a:lstStyle/>
          <a:p>
            <a:r>
              <a:rPr lang="en-AU" sz="6000" b="1" dirty="0"/>
              <a:t>Scenario planning and AEMO’s Integrated System Plan</a:t>
            </a:r>
            <a:endParaRPr lang="en-AU" dirty="0"/>
          </a:p>
        </p:txBody>
      </p:sp>
      <p:sp>
        <p:nvSpPr>
          <p:cNvPr id="3" name="Subtitle 2">
            <a:extLst>
              <a:ext uri="{FF2B5EF4-FFF2-40B4-BE49-F238E27FC236}">
                <a16:creationId xmlns:a16="http://schemas.microsoft.com/office/drawing/2014/main" id="{407B2F42-6F0C-404C-B4C0-E1F4C35CEDB6}"/>
              </a:ext>
            </a:extLst>
          </p:cNvPr>
          <p:cNvSpPr>
            <a:spLocks noGrp="1"/>
          </p:cNvSpPr>
          <p:nvPr>
            <p:ph type="subTitle" idx="1"/>
          </p:nvPr>
        </p:nvSpPr>
        <p:spPr>
          <a:xfrm>
            <a:off x="838800" y="4899599"/>
            <a:ext cx="10346436" cy="1331249"/>
          </a:xfrm>
        </p:spPr>
        <p:txBody>
          <a:bodyPr>
            <a:normAutofit/>
          </a:bodyPr>
          <a:lstStyle/>
          <a:p>
            <a:r>
              <a:rPr lang="en-AU"/>
              <a:t>Transmission </a:t>
            </a:r>
            <a:r>
              <a:rPr lang="en-AU" dirty="0"/>
              <a:t>Planning Technical Conference</a:t>
            </a:r>
            <a:r>
              <a:rPr lang="en-AU"/>
              <a:t>, Massachusetts;  February </a:t>
            </a:r>
            <a:r>
              <a:rPr lang="en-AU" dirty="0"/>
              <a:t>2, 2021 </a:t>
            </a:r>
          </a:p>
          <a:p>
            <a:endParaRPr lang="en-AU" dirty="0"/>
          </a:p>
          <a:p>
            <a:r>
              <a:rPr lang="en-AU" dirty="0"/>
              <a:t>Craig Price, Group Manager, System Planning, AEMO</a:t>
            </a:r>
          </a:p>
        </p:txBody>
      </p:sp>
      <p:sp>
        <p:nvSpPr>
          <p:cNvPr id="4" name="Slide Number Placeholder 3">
            <a:extLst>
              <a:ext uri="{FF2B5EF4-FFF2-40B4-BE49-F238E27FC236}">
                <a16:creationId xmlns:a16="http://schemas.microsoft.com/office/drawing/2014/main" id="{BEBE7D35-815F-4A6B-811D-BC24D004A281}"/>
              </a:ext>
            </a:extLst>
          </p:cNvPr>
          <p:cNvSpPr>
            <a:spLocks noGrp="1"/>
          </p:cNvSpPr>
          <p:nvPr>
            <p:ph type="sldNum" sz="quarter" idx="12"/>
          </p:nvPr>
        </p:nvSpPr>
        <p:spPr/>
        <p:txBody>
          <a:bodyPr/>
          <a:lstStyle/>
          <a:p>
            <a:fld id="{21D3960A-6011-4D1D-BD96-0DF9B17B3A28}" type="slidenum">
              <a:rPr lang="en-AU" smtClean="0"/>
              <a:t>1</a:t>
            </a:fld>
            <a:endParaRPr lang="en-AU"/>
          </a:p>
        </p:txBody>
      </p:sp>
    </p:spTree>
    <p:extLst>
      <p:ext uri="{BB962C8B-B14F-4D97-AF65-F5344CB8AC3E}">
        <p14:creationId xmlns:p14="http://schemas.microsoft.com/office/powerpoint/2010/main" val="241679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3469-1A66-4377-B962-4B721FC653FF}"/>
              </a:ext>
            </a:extLst>
          </p:cNvPr>
          <p:cNvSpPr>
            <a:spLocks noGrp="1"/>
          </p:cNvSpPr>
          <p:nvPr>
            <p:ph type="title"/>
          </p:nvPr>
        </p:nvSpPr>
        <p:spPr/>
        <p:txBody>
          <a:bodyPr/>
          <a:lstStyle/>
          <a:p>
            <a:r>
              <a:rPr lang="en-AU" dirty="0"/>
              <a:t>Agenda	</a:t>
            </a:r>
          </a:p>
        </p:txBody>
      </p:sp>
      <p:sp>
        <p:nvSpPr>
          <p:cNvPr id="3" name="Slide Number Placeholder 2">
            <a:extLst>
              <a:ext uri="{FF2B5EF4-FFF2-40B4-BE49-F238E27FC236}">
                <a16:creationId xmlns:a16="http://schemas.microsoft.com/office/drawing/2014/main" id="{39B53680-454F-4D89-93AF-0A7C86098C3C}"/>
              </a:ext>
            </a:extLst>
          </p:cNvPr>
          <p:cNvSpPr>
            <a:spLocks noGrp="1"/>
          </p:cNvSpPr>
          <p:nvPr>
            <p:ph type="sldNum" sz="quarter" idx="12"/>
          </p:nvPr>
        </p:nvSpPr>
        <p:spPr/>
        <p:txBody>
          <a:bodyPr/>
          <a:lstStyle/>
          <a:p>
            <a:fld id="{21D3960A-6011-4D1D-BD96-0DF9B17B3A28}" type="slidenum">
              <a:rPr lang="en-AU" smtClean="0"/>
              <a:t>2</a:t>
            </a:fld>
            <a:endParaRPr lang="en-AU"/>
          </a:p>
        </p:txBody>
      </p:sp>
      <p:sp>
        <p:nvSpPr>
          <p:cNvPr id="4" name="Text Placeholder 3">
            <a:extLst>
              <a:ext uri="{FF2B5EF4-FFF2-40B4-BE49-F238E27FC236}">
                <a16:creationId xmlns:a16="http://schemas.microsoft.com/office/drawing/2014/main" id="{DD226FC8-0A5B-4176-89D4-BC000C24BADD}"/>
              </a:ext>
            </a:extLst>
          </p:cNvPr>
          <p:cNvSpPr>
            <a:spLocks noGrp="1"/>
          </p:cNvSpPr>
          <p:nvPr>
            <p:ph type="body" sz="quarter" idx="13"/>
          </p:nvPr>
        </p:nvSpPr>
        <p:spPr/>
        <p:txBody>
          <a:bodyPr>
            <a:normAutofit fontScale="92500"/>
          </a:bodyPr>
          <a:lstStyle/>
          <a:p>
            <a:pPr>
              <a:spcBef>
                <a:spcPts val="1200"/>
              </a:spcBef>
              <a:spcAft>
                <a:spcPts val="1200"/>
              </a:spcAft>
            </a:pPr>
            <a:r>
              <a:rPr lang="en-AU" sz="3600" dirty="0"/>
              <a:t>Context</a:t>
            </a:r>
          </a:p>
          <a:p>
            <a:pPr>
              <a:spcBef>
                <a:spcPts val="1200"/>
              </a:spcBef>
              <a:spcAft>
                <a:spcPts val="1200"/>
              </a:spcAft>
            </a:pPr>
            <a:r>
              <a:rPr lang="en-AU" sz="3600" dirty="0"/>
              <a:t>Why do we need to do integrated system planning</a:t>
            </a:r>
          </a:p>
          <a:p>
            <a:pPr>
              <a:spcBef>
                <a:spcPts val="1200"/>
              </a:spcBef>
              <a:spcAft>
                <a:spcPts val="1200"/>
              </a:spcAft>
            </a:pPr>
            <a:r>
              <a:rPr lang="en-AU" sz="3600" dirty="0"/>
              <a:t>How do we do integrated system planning</a:t>
            </a:r>
          </a:p>
          <a:p>
            <a:pPr marL="1470460" lvl="4" indent="-742950">
              <a:spcBef>
                <a:spcPts val="1200"/>
              </a:spcBef>
              <a:spcAft>
                <a:spcPts val="1200"/>
              </a:spcAft>
              <a:buFont typeface="Arial" panose="020B0604020202020204" pitchFamily="34" charset="0"/>
              <a:buChar char="•"/>
            </a:pPr>
            <a:r>
              <a:rPr lang="en-AU" sz="3000" dirty="0"/>
              <a:t>Stakeholder engagement</a:t>
            </a:r>
          </a:p>
          <a:p>
            <a:pPr marL="1470460" lvl="4" indent="-742950">
              <a:spcBef>
                <a:spcPts val="1200"/>
              </a:spcBef>
              <a:spcAft>
                <a:spcPts val="1200"/>
              </a:spcAft>
              <a:buFont typeface="Arial" panose="020B0604020202020204" pitchFamily="34" charset="0"/>
              <a:buChar char="•"/>
            </a:pPr>
            <a:r>
              <a:rPr lang="en-AU" sz="3000" dirty="0"/>
              <a:t>Scenario planning</a:t>
            </a:r>
          </a:p>
          <a:p>
            <a:pPr marL="1470460" lvl="4" indent="-742950">
              <a:spcBef>
                <a:spcPts val="1200"/>
              </a:spcBef>
              <a:spcAft>
                <a:spcPts val="1200"/>
              </a:spcAft>
              <a:buFont typeface="Arial" panose="020B0604020202020204" pitchFamily="34" charset="0"/>
              <a:buChar char="•"/>
            </a:pPr>
            <a:r>
              <a:rPr lang="en-AU" sz="3000" dirty="0"/>
              <a:t>Integrated systems modelling</a:t>
            </a:r>
            <a:endParaRPr lang="en-AU" sz="3441" dirty="0"/>
          </a:p>
          <a:p>
            <a:pPr marL="742950" lvl="2" indent="-742950">
              <a:spcBef>
                <a:spcPts val="1200"/>
              </a:spcBef>
              <a:spcAft>
                <a:spcPts val="1200"/>
              </a:spcAft>
              <a:buFont typeface="+mj-lt"/>
              <a:buAutoNum type="arabicPeriod" startAt="4"/>
            </a:pPr>
            <a:r>
              <a:rPr lang="en-AU" sz="3600" dirty="0"/>
              <a:t>The 2020 ISP</a:t>
            </a:r>
          </a:p>
          <a:p>
            <a:pPr>
              <a:spcBef>
                <a:spcPts val="1200"/>
              </a:spcBef>
              <a:spcAft>
                <a:spcPts val="1200"/>
              </a:spcAft>
            </a:pPr>
            <a:endParaRPr lang="en-AU" sz="3600" dirty="0"/>
          </a:p>
        </p:txBody>
      </p:sp>
    </p:spTree>
    <p:extLst>
      <p:ext uri="{BB962C8B-B14F-4D97-AF65-F5344CB8AC3E}">
        <p14:creationId xmlns:p14="http://schemas.microsoft.com/office/powerpoint/2010/main" val="3829081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47F00-C1E0-464A-AFA4-F0F86FE71710}"/>
              </a:ext>
            </a:extLst>
          </p:cNvPr>
          <p:cNvSpPr>
            <a:spLocks noGrp="1"/>
          </p:cNvSpPr>
          <p:nvPr>
            <p:ph type="title"/>
          </p:nvPr>
        </p:nvSpPr>
        <p:spPr/>
        <p:txBody>
          <a:bodyPr/>
          <a:lstStyle/>
          <a:p>
            <a:r>
              <a:rPr lang="en-AU" dirty="0"/>
              <a:t>Context</a:t>
            </a:r>
          </a:p>
        </p:txBody>
      </p:sp>
      <p:sp>
        <p:nvSpPr>
          <p:cNvPr id="4" name="Text Placeholder 3">
            <a:extLst>
              <a:ext uri="{FF2B5EF4-FFF2-40B4-BE49-F238E27FC236}">
                <a16:creationId xmlns:a16="http://schemas.microsoft.com/office/drawing/2014/main" id="{4767CB4D-4DC8-4199-A803-72C27BCFF4D7}"/>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12564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E67FA5-8D3B-4B11-8AE2-4ED5B7262833}"/>
              </a:ext>
            </a:extLst>
          </p:cNvPr>
          <p:cNvPicPr>
            <a:picLocks noChangeAspect="1"/>
          </p:cNvPicPr>
          <p:nvPr/>
        </p:nvPicPr>
        <p:blipFill rotWithShape="1">
          <a:blip r:embed="rId3"/>
          <a:srcRect t="11742" b="1805"/>
          <a:stretch/>
        </p:blipFill>
        <p:spPr>
          <a:xfrm>
            <a:off x="6748686" y="272142"/>
            <a:ext cx="5182057" cy="6335487"/>
          </a:xfrm>
          <a:prstGeom prst="rect">
            <a:avLst/>
          </a:prstGeom>
        </p:spPr>
      </p:pic>
      <p:sp>
        <p:nvSpPr>
          <p:cNvPr id="3" name="Rectangle 2">
            <a:extLst>
              <a:ext uri="{FF2B5EF4-FFF2-40B4-BE49-F238E27FC236}">
                <a16:creationId xmlns:a16="http://schemas.microsoft.com/office/drawing/2014/main" id="{3CD4B748-FF74-45C0-A532-FA3E9156E55C}"/>
              </a:ext>
            </a:extLst>
          </p:cNvPr>
          <p:cNvSpPr/>
          <p:nvPr/>
        </p:nvSpPr>
        <p:spPr>
          <a:xfrm>
            <a:off x="10257914" y="2235200"/>
            <a:ext cx="1414797" cy="880533"/>
          </a:xfrm>
          <a:prstGeom prst="rect">
            <a:avLst/>
          </a:prstGeom>
          <a:solidFill>
            <a:srgbClr val="FF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A5A8C49E-789E-4C9A-844C-7CC47EF202FE}"/>
              </a:ext>
            </a:extLst>
          </p:cNvPr>
          <p:cNvSpPr>
            <a:spLocks noGrp="1"/>
          </p:cNvSpPr>
          <p:nvPr>
            <p:ph type="ctrTitle"/>
          </p:nvPr>
        </p:nvSpPr>
        <p:spPr>
          <a:xfrm>
            <a:off x="2256212" y="1221928"/>
            <a:ext cx="3001588" cy="3257708"/>
          </a:xfrm>
        </p:spPr>
        <p:txBody>
          <a:bodyPr>
            <a:normAutofit/>
          </a:bodyPr>
          <a:lstStyle/>
          <a:p>
            <a:pPr algn="r">
              <a:lnSpc>
                <a:spcPct val="80000"/>
              </a:lnSpc>
            </a:pPr>
            <a:r>
              <a:rPr lang="en-AU" sz="3600" b="1" dirty="0"/>
              <a:t>Australian Energy Market Structure</a:t>
            </a:r>
          </a:p>
        </p:txBody>
      </p:sp>
      <p:grpSp>
        <p:nvGrpSpPr>
          <p:cNvPr id="6" name="Group 5">
            <a:extLst>
              <a:ext uri="{FF2B5EF4-FFF2-40B4-BE49-F238E27FC236}">
                <a16:creationId xmlns:a16="http://schemas.microsoft.com/office/drawing/2014/main" id="{50C7ED5A-9AAD-469E-9E85-949604BFC7C7}"/>
              </a:ext>
            </a:extLst>
          </p:cNvPr>
          <p:cNvGrpSpPr/>
          <p:nvPr/>
        </p:nvGrpSpPr>
        <p:grpSpPr>
          <a:xfrm>
            <a:off x="7205948" y="3428999"/>
            <a:ext cx="1099851" cy="1050636"/>
            <a:chOff x="10177187" y="4354805"/>
            <a:chExt cx="1520890" cy="1518739"/>
          </a:xfrm>
        </p:grpSpPr>
        <p:sp>
          <p:nvSpPr>
            <p:cNvPr id="8" name="Oval 7">
              <a:extLst>
                <a:ext uri="{FF2B5EF4-FFF2-40B4-BE49-F238E27FC236}">
                  <a16:creationId xmlns:a16="http://schemas.microsoft.com/office/drawing/2014/main" id="{4AA76AB2-7F47-4824-8D9F-21375B92F340}"/>
                </a:ext>
              </a:extLst>
            </p:cNvPr>
            <p:cNvSpPr/>
            <p:nvPr/>
          </p:nvSpPr>
          <p:spPr>
            <a:xfrm>
              <a:off x="10177187" y="4354805"/>
              <a:ext cx="1520890" cy="1518739"/>
            </a:xfrm>
            <a:prstGeom prst="ellipse">
              <a:avLst/>
            </a:prstGeom>
            <a:solidFill>
              <a:schemeClr val="bg1"/>
            </a:solidFill>
            <a:ln w="317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descr="Header 1">
              <a:extLst>
                <a:ext uri="{FF2B5EF4-FFF2-40B4-BE49-F238E27FC236}">
                  <a16:creationId xmlns:a16="http://schemas.microsoft.com/office/drawing/2014/main" id="{A5CAB6F2-1D40-445F-B47C-816C27812989}"/>
                </a:ext>
              </a:extLst>
            </p:cNvPr>
            <p:cNvPicPr>
              <a:picLocks noChangeAspect="1"/>
            </p:cNvPicPr>
            <p:nvPr/>
          </p:nvPicPr>
          <p:blipFill>
            <a:blip r:embed="rId4" cstate="print"/>
            <a:srcRect/>
            <a:stretch>
              <a:fillRect/>
            </a:stretch>
          </p:blipFill>
          <p:spPr bwMode="auto">
            <a:xfrm>
              <a:off x="10325632" y="4885161"/>
              <a:ext cx="1224000" cy="432000"/>
            </a:xfrm>
            <a:prstGeom prst="rect">
              <a:avLst/>
            </a:prstGeom>
            <a:solidFill>
              <a:schemeClr val="bg1"/>
            </a:solidFill>
            <a:ln w="31750">
              <a:noFill/>
              <a:miter lim="800000"/>
              <a:headEnd/>
              <a:tailEnd/>
            </a:ln>
          </p:spPr>
        </p:pic>
      </p:grpSp>
      <p:grpSp>
        <p:nvGrpSpPr>
          <p:cNvPr id="10" name="Group 9">
            <a:extLst>
              <a:ext uri="{FF2B5EF4-FFF2-40B4-BE49-F238E27FC236}">
                <a16:creationId xmlns:a16="http://schemas.microsoft.com/office/drawing/2014/main" id="{45A9468E-8924-4CC0-954D-77ED0DF4185E}"/>
              </a:ext>
            </a:extLst>
          </p:cNvPr>
          <p:cNvGrpSpPr/>
          <p:nvPr/>
        </p:nvGrpSpPr>
        <p:grpSpPr>
          <a:xfrm>
            <a:off x="10236142" y="3429000"/>
            <a:ext cx="1019685" cy="1050636"/>
            <a:chOff x="4105470" y="2659225"/>
            <a:chExt cx="1520890" cy="1537844"/>
          </a:xfrm>
        </p:grpSpPr>
        <p:sp>
          <p:nvSpPr>
            <p:cNvPr id="11" name="Oval 10">
              <a:extLst>
                <a:ext uri="{FF2B5EF4-FFF2-40B4-BE49-F238E27FC236}">
                  <a16:creationId xmlns:a16="http://schemas.microsoft.com/office/drawing/2014/main" id="{CFC4C1B3-5ECC-4A0D-AE83-CBB0B2C0D81D}"/>
                </a:ext>
              </a:extLst>
            </p:cNvPr>
            <p:cNvSpPr/>
            <p:nvPr/>
          </p:nvSpPr>
          <p:spPr>
            <a:xfrm>
              <a:off x="4105470" y="2659225"/>
              <a:ext cx="1520890" cy="1537844"/>
            </a:xfrm>
            <a:prstGeom prst="ellipse">
              <a:avLst/>
            </a:prstGeom>
            <a:solidFill>
              <a:schemeClr val="accent6">
                <a:lumMod val="25000"/>
              </a:schemeClr>
            </a:solidFill>
            <a:ln>
              <a:solidFill>
                <a:schemeClr val="accent6">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a:extLst>
                <a:ext uri="{FF2B5EF4-FFF2-40B4-BE49-F238E27FC236}">
                  <a16:creationId xmlns:a16="http://schemas.microsoft.com/office/drawing/2014/main" id="{05EAF642-BC8B-4E1D-98DD-CEE8CF046A49}"/>
                </a:ext>
              </a:extLst>
            </p:cNvPr>
            <p:cNvPicPr>
              <a:picLocks noChangeAspect="1"/>
            </p:cNvPicPr>
            <p:nvPr/>
          </p:nvPicPr>
          <p:blipFill rotWithShape="1">
            <a:blip r:embed="rId5">
              <a:extLst>
                <a:ext uri="{28A0092B-C50C-407E-A947-70E740481C1C}">
                  <a14:useLocalDpi xmlns:a14="http://schemas.microsoft.com/office/drawing/2010/main" val="0"/>
                </a:ext>
              </a:extLst>
            </a:blip>
            <a:srcRect l="36735"/>
            <a:stretch/>
          </p:blipFill>
          <p:spPr>
            <a:xfrm>
              <a:off x="4157550" y="3182891"/>
              <a:ext cx="1395010" cy="415594"/>
            </a:xfrm>
            <a:prstGeom prst="rect">
              <a:avLst/>
            </a:prstGeom>
          </p:spPr>
        </p:pic>
      </p:grpSp>
      <p:grpSp>
        <p:nvGrpSpPr>
          <p:cNvPr id="2" name="Group 1">
            <a:extLst>
              <a:ext uri="{FF2B5EF4-FFF2-40B4-BE49-F238E27FC236}">
                <a16:creationId xmlns:a16="http://schemas.microsoft.com/office/drawing/2014/main" id="{48CA6F03-CE80-4709-B761-9AC2BBE61198}"/>
              </a:ext>
            </a:extLst>
          </p:cNvPr>
          <p:cNvGrpSpPr/>
          <p:nvPr/>
        </p:nvGrpSpPr>
        <p:grpSpPr>
          <a:xfrm>
            <a:off x="8696834" y="3444514"/>
            <a:ext cx="1099851" cy="1050636"/>
            <a:chOff x="4082905" y="4645382"/>
            <a:chExt cx="1520890" cy="1518739"/>
          </a:xfrm>
        </p:grpSpPr>
        <p:sp>
          <p:nvSpPr>
            <p:cNvPr id="13" name="Oval 12">
              <a:extLst>
                <a:ext uri="{FF2B5EF4-FFF2-40B4-BE49-F238E27FC236}">
                  <a16:creationId xmlns:a16="http://schemas.microsoft.com/office/drawing/2014/main" id="{26163D94-AEB3-4C00-B0BF-76AE9E213206}"/>
                </a:ext>
              </a:extLst>
            </p:cNvPr>
            <p:cNvSpPr/>
            <p:nvPr/>
          </p:nvSpPr>
          <p:spPr>
            <a:xfrm>
              <a:off x="4082905" y="4645382"/>
              <a:ext cx="1520890" cy="1518739"/>
            </a:xfrm>
            <a:prstGeom prst="ellipse">
              <a:avLst/>
            </a:prstGeom>
            <a:solidFill>
              <a:schemeClr val="bg1"/>
            </a:solid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B1322A63-01F5-4D13-AEE1-1D1E26170EC1}"/>
                </a:ext>
              </a:extLst>
            </p:cNvPr>
            <p:cNvPicPr>
              <a:picLocks noChangeAspect="1"/>
            </p:cNvPicPr>
            <p:nvPr/>
          </p:nvPicPr>
          <p:blipFill>
            <a:blip r:embed="rId6"/>
            <a:stretch>
              <a:fillRect/>
            </a:stretch>
          </p:blipFill>
          <p:spPr>
            <a:xfrm>
              <a:off x="4282803" y="4963114"/>
              <a:ext cx="1119622" cy="956552"/>
            </a:xfrm>
            <a:prstGeom prst="rect">
              <a:avLst/>
            </a:prstGeom>
          </p:spPr>
        </p:pic>
      </p:grpSp>
      <p:sp>
        <p:nvSpPr>
          <p:cNvPr id="15" name="Oval 14">
            <a:extLst>
              <a:ext uri="{FF2B5EF4-FFF2-40B4-BE49-F238E27FC236}">
                <a16:creationId xmlns:a16="http://schemas.microsoft.com/office/drawing/2014/main" id="{A702BAA0-359F-45A9-B620-1C682FA900CD}"/>
              </a:ext>
            </a:extLst>
          </p:cNvPr>
          <p:cNvSpPr/>
          <p:nvPr/>
        </p:nvSpPr>
        <p:spPr>
          <a:xfrm>
            <a:off x="10436736" y="2288759"/>
            <a:ext cx="1019685" cy="961360"/>
          </a:xfrm>
          <a:prstGeom prst="ellipse">
            <a:avLst/>
          </a:prstGeom>
          <a:blipFill dpi="0" rotWithShape="1">
            <a:blip r:embed="rId7"/>
            <a:srcRect/>
            <a:stretch>
              <a:fillRect l="-5000" t="-5000" r="-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30744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47F6CAD5-F9BC-47D9-B6FA-F6526481DC92}"/>
              </a:ext>
            </a:extLst>
          </p:cNvPr>
          <p:cNvGrpSpPr/>
          <p:nvPr/>
        </p:nvGrpSpPr>
        <p:grpSpPr>
          <a:xfrm>
            <a:off x="-4561965" y="4321313"/>
            <a:ext cx="19221865" cy="4538666"/>
            <a:chOff x="-4902320" y="3657988"/>
            <a:chExt cx="20093459" cy="4744467"/>
          </a:xfrm>
        </p:grpSpPr>
        <p:sp>
          <p:nvSpPr>
            <p:cNvPr id="39" name="Freeform 15">
              <a:extLst>
                <a:ext uri="{FF2B5EF4-FFF2-40B4-BE49-F238E27FC236}">
                  <a16:creationId xmlns:a16="http://schemas.microsoft.com/office/drawing/2014/main" id="{EA0125C2-AFB2-4764-A85D-51B15D059676}"/>
                </a:ext>
              </a:extLst>
            </p:cNvPr>
            <p:cNvSpPr>
              <a:spLocks/>
            </p:cNvSpPr>
            <p:nvPr/>
          </p:nvSpPr>
          <p:spPr bwMode="auto">
            <a:xfrm>
              <a:off x="880801" y="3788781"/>
              <a:ext cx="14310338" cy="4613674"/>
            </a:xfrm>
            <a:custGeom>
              <a:avLst/>
              <a:gdLst>
                <a:gd name="T0" fmla="*/ 6807 w 8055"/>
                <a:gd name="T1" fmla="*/ 1082 h 2594"/>
                <a:gd name="T2" fmla="*/ 3279 w 8055"/>
                <a:gd name="T3" fmla="*/ 786 h 2594"/>
                <a:gd name="T4" fmla="*/ 1046 w 8055"/>
                <a:gd name="T5" fmla="*/ 5 h 2594"/>
                <a:gd name="T6" fmla="*/ 1063 w 8055"/>
                <a:gd name="T7" fmla="*/ 6 h 2594"/>
                <a:gd name="T8" fmla="*/ 0 w 8055"/>
                <a:gd name="T9" fmla="*/ 292 h 2594"/>
                <a:gd name="T10" fmla="*/ 1311 w 8055"/>
                <a:gd name="T11" fmla="*/ 482 h 2594"/>
                <a:gd name="T12" fmla="*/ 3231 w 8055"/>
                <a:gd name="T13" fmla="*/ 1898 h 2594"/>
                <a:gd name="T14" fmla="*/ 5831 w 8055"/>
                <a:gd name="T15" fmla="*/ 1722 h 2594"/>
                <a:gd name="T16" fmla="*/ 8055 w 8055"/>
                <a:gd name="T17" fmla="*/ 1346 h 2594"/>
                <a:gd name="T18" fmla="*/ 8055 w 8055"/>
                <a:gd name="T19" fmla="*/ 1098 h 2594"/>
                <a:gd name="T20" fmla="*/ 6807 w 8055"/>
                <a:gd name="T21" fmla="*/ 1082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55" h="2594">
                  <a:moveTo>
                    <a:pt x="6807" y="1082"/>
                  </a:moveTo>
                  <a:cubicBezTo>
                    <a:pt x="5911" y="1330"/>
                    <a:pt x="4872" y="1860"/>
                    <a:pt x="3279" y="786"/>
                  </a:cubicBezTo>
                  <a:cubicBezTo>
                    <a:pt x="2364" y="169"/>
                    <a:pt x="1673" y="0"/>
                    <a:pt x="1046" y="5"/>
                  </a:cubicBezTo>
                  <a:cubicBezTo>
                    <a:pt x="1057" y="6"/>
                    <a:pt x="1063" y="6"/>
                    <a:pt x="1063" y="6"/>
                  </a:cubicBezTo>
                  <a:cubicBezTo>
                    <a:pt x="1063" y="6"/>
                    <a:pt x="530" y="57"/>
                    <a:pt x="0" y="292"/>
                  </a:cubicBezTo>
                  <a:cubicBezTo>
                    <a:pt x="399" y="260"/>
                    <a:pt x="917" y="274"/>
                    <a:pt x="1311" y="482"/>
                  </a:cubicBezTo>
                  <a:cubicBezTo>
                    <a:pt x="2055" y="874"/>
                    <a:pt x="2783" y="1610"/>
                    <a:pt x="3231" y="1898"/>
                  </a:cubicBezTo>
                  <a:cubicBezTo>
                    <a:pt x="3598" y="2134"/>
                    <a:pt x="4463" y="2594"/>
                    <a:pt x="5831" y="1722"/>
                  </a:cubicBezTo>
                  <a:cubicBezTo>
                    <a:pt x="7199" y="850"/>
                    <a:pt x="8055" y="1346"/>
                    <a:pt x="8055" y="1346"/>
                  </a:cubicBezTo>
                  <a:cubicBezTo>
                    <a:pt x="8055" y="1098"/>
                    <a:pt x="8055" y="1098"/>
                    <a:pt x="8055" y="1098"/>
                  </a:cubicBezTo>
                  <a:cubicBezTo>
                    <a:pt x="8055" y="1098"/>
                    <a:pt x="7703" y="834"/>
                    <a:pt x="6807" y="1082"/>
                  </a:cubicBezTo>
                  <a:close/>
                </a:path>
              </a:pathLst>
            </a:custGeom>
            <a:gradFill flip="none" rotWithShape="1">
              <a:gsLst>
                <a:gs pos="52000">
                  <a:srgbClr val="360F3C">
                    <a:alpha val="60000"/>
                  </a:srgbClr>
                </a:gs>
                <a:gs pos="7000">
                  <a:srgbClr val="360F3C"/>
                </a:gs>
                <a:gs pos="76000">
                  <a:srgbClr val="C72032">
                    <a:alpha val="74000"/>
                  </a:srgb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16">
              <a:extLst>
                <a:ext uri="{FF2B5EF4-FFF2-40B4-BE49-F238E27FC236}">
                  <a16:creationId xmlns:a16="http://schemas.microsoft.com/office/drawing/2014/main" id="{E191935E-6E28-4791-B005-B22D75F9C007}"/>
                </a:ext>
              </a:extLst>
            </p:cNvPr>
            <p:cNvSpPr>
              <a:spLocks/>
            </p:cNvSpPr>
            <p:nvPr/>
          </p:nvSpPr>
          <p:spPr bwMode="auto">
            <a:xfrm>
              <a:off x="-4902320" y="3657988"/>
              <a:ext cx="7688601" cy="3380112"/>
            </a:xfrm>
            <a:custGeom>
              <a:avLst/>
              <a:gdLst>
                <a:gd name="T0" fmla="*/ 2196 w 4328"/>
                <a:gd name="T1" fmla="*/ 1896 h 1900"/>
                <a:gd name="T2" fmla="*/ 2448 w 4328"/>
                <a:gd name="T3" fmla="*/ 992 h 1900"/>
                <a:gd name="T4" fmla="*/ 4328 w 4328"/>
                <a:gd name="T5" fmla="*/ 80 h 1900"/>
                <a:gd name="T6" fmla="*/ 1632 w 4328"/>
                <a:gd name="T7" fmla="*/ 420 h 1900"/>
                <a:gd name="T8" fmla="*/ 248 w 4328"/>
                <a:gd name="T9" fmla="*/ 1900 h 1900"/>
                <a:gd name="T10" fmla="*/ 2196 w 4328"/>
                <a:gd name="T11" fmla="*/ 1896 h 1900"/>
              </a:gdLst>
              <a:ahLst/>
              <a:cxnLst>
                <a:cxn ang="0">
                  <a:pos x="T0" y="T1"/>
                </a:cxn>
                <a:cxn ang="0">
                  <a:pos x="T2" y="T3"/>
                </a:cxn>
                <a:cxn ang="0">
                  <a:pos x="T4" y="T5"/>
                </a:cxn>
                <a:cxn ang="0">
                  <a:pos x="T6" y="T7"/>
                </a:cxn>
                <a:cxn ang="0">
                  <a:pos x="T8" y="T9"/>
                </a:cxn>
                <a:cxn ang="0">
                  <a:pos x="T10" y="T11"/>
                </a:cxn>
              </a:cxnLst>
              <a:rect l="0" t="0" r="r" b="b"/>
              <a:pathLst>
                <a:path w="4328" h="1900">
                  <a:moveTo>
                    <a:pt x="2196" y="1896"/>
                  </a:moveTo>
                  <a:cubicBezTo>
                    <a:pt x="2196" y="1896"/>
                    <a:pt x="2113" y="1475"/>
                    <a:pt x="2448" y="992"/>
                  </a:cubicBezTo>
                  <a:cubicBezTo>
                    <a:pt x="2992" y="208"/>
                    <a:pt x="4328" y="80"/>
                    <a:pt x="4328" y="80"/>
                  </a:cubicBezTo>
                  <a:cubicBezTo>
                    <a:pt x="4328" y="80"/>
                    <a:pt x="3161" y="0"/>
                    <a:pt x="1632" y="420"/>
                  </a:cubicBezTo>
                  <a:cubicBezTo>
                    <a:pt x="0" y="868"/>
                    <a:pt x="248" y="1900"/>
                    <a:pt x="248" y="1900"/>
                  </a:cubicBezTo>
                  <a:lnTo>
                    <a:pt x="2196" y="1896"/>
                  </a:lnTo>
                  <a:close/>
                </a:path>
              </a:pathLst>
            </a:custGeom>
            <a:gradFill flip="none" rotWithShape="1">
              <a:gsLst>
                <a:gs pos="95575">
                  <a:srgbClr val="360F3C">
                    <a:alpha val="83000"/>
                  </a:srgbClr>
                </a:gs>
                <a:gs pos="57000">
                  <a:srgbClr val="360F3C">
                    <a:alpha val="60000"/>
                  </a:srgbClr>
                </a:gs>
                <a:gs pos="16000">
                  <a:srgbClr val="C72032">
                    <a:alpha val="69000"/>
                  </a:srgb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Rectangle 44">
            <a:extLst>
              <a:ext uri="{FF2B5EF4-FFF2-40B4-BE49-F238E27FC236}">
                <a16:creationId xmlns:a16="http://schemas.microsoft.com/office/drawing/2014/main" id="{10ED79AC-94CC-4F07-8150-D9760828CAEC}"/>
              </a:ext>
            </a:extLst>
          </p:cNvPr>
          <p:cNvSpPr/>
          <p:nvPr/>
        </p:nvSpPr>
        <p:spPr>
          <a:xfrm>
            <a:off x="1155700" y="0"/>
            <a:ext cx="4227513"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Oval 29">
            <a:extLst>
              <a:ext uri="{FF2B5EF4-FFF2-40B4-BE49-F238E27FC236}">
                <a16:creationId xmlns:a16="http://schemas.microsoft.com/office/drawing/2014/main" id="{0FCD2CAD-8525-45E1-BECA-C764E2FFA97F}"/>
              </a:ext>
            </a:extLst>
          </p:cNvPr>
          <p:cNvSpPr/>
          <p:nvPr/>
        </p:nvSpPr>
        <p:spPr>
          <a:xfrm>
            <a:off x="7216523" y="845691"/>
            <a:ext cx="712740" cy="712740"/>
          </a:xfrm>
          <a:prstGeom prst="ellipse">
            <a:avLst/>
          </a:prstGeom>
          <a:ln w="19050" cap="rnd">
            <a:solidFill>
              <a:srgbClr val="360F3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useBgFill="1">
        <p:nvSpPr>
          <p:cNvPr id="98" name="Oval 97">
            <a:extLst>
              <a:ext uri="{FF2B5EF4-FFF2-40B4-BE49-F238E27FC236}">
                <a16:creationId xmlns:a16="http://schemas.microsoft.com/office/drawing/2014/main" id="{17E75566-9504-4EB0-888F-0B2C1711A06F}"/>
              </a:ext>
            </a:extLst>
          </p:cNvPr>
          <p:cNvSpPr/>
          <p:nvPr/>
        </p:nvSpPr>
        <p:spPr>
          <a:xfrm>
            <a:off x="7216523" y="1951059"/>
            <a:ext cx="712740" cy="712740"/>
          </a:xfrm>
          <a:prstGeom prst="ellipse">
            <a:avLst/>
          </a:prstGeom>
          <a:ln w="19050" cap="rnd">
            <a:solidFill>
              <a:srgbClr val="360F3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useBgFill="1">
        <p:nvSpPr>
          <p:cNvPr id="99" name="Oval 98">
            <a:extLst>
              <a:ext uri="{FF2B5EF4-FFF2-40B4-BE49-F238E27FC236}">
                <a16:creationId xmlns:a16="http://schemas.microsoft.com/office/drawing/2014/main" id="{6A85A087-028E-46EC-BA76-9A4D2F4219E6}"/>
              </a:ext>
            </a:extLst>
          </p:cNvPr>
          <p:cNvSpPr/>
          <p:nvPr/>
        </p:nvSpPr>
        <p:spPr>
          <a:xfrm>
            <a:off x="7216523" y="3056427"/>
            <a:ext cx="712740" cy="712740"/>
          </a:xfrm>
          <a:prstGeom prst="ellipse">
            <a:avLst/>
          </a:prstGeom>
          <a:ln w="19050" cap="rnd">
            <a:solidFill>
              <a:srgbClr val="360F3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useBgFill="1">
        <p:nvSpPr>
          <p:cNvPr id="100" name="Oval 99">
            <a:extLst>
              <a:ext uri="{FF2B5EF4-FFF2-40B4-BE49-F238E27FC236}">
                <a16:creationId xmlns:a16="http://schemas.microsoft.com/office/drawing/2014/main" id="{96845EFA-CD80-498E-B204-D37E0ED51906}"/>
              </a:ext>
            </a:extLst>
          </p:cNvPr>
          <p:cNvSpPr/>
          <p:nvPr/>
        </p:nvSpPr>
        <p:spPr>
          <a:xfrm>
            <a:off x="7216523" y="4161795"/>
            <a:ext cx="712740" cy="712740"/>
          </a:xfrm>
          <a:prstGeom prst="ellipse">
            <a:avLst/>
          </a:prstGeom>
          <a:ln w="19050" cap="rnd">
            <a:solidFill>
              <a:srgbClr val="360F3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cxnSp>
        <p:nvCxnSpPr>
          <p:cNvPr id="42" name="Straight Connector 41">
            <a:extLst>
              <a:ext uri="{FF2B5EF4-FFF2-40B4-BE49-F238E27FC236}">
                <a16:creationId xmlns:a16="http://schemas.microsoft.com/office/drawing/2014/main" id="{2E3F05C7-AEBD-4B83-8640-B4E3A57A56A8}"/>
              </a:ext>
            </a:extLst>
          </p:cNvPr>
          <p:cNvCxnSpPr>
            <a:cxnSpLocks/>
          </p:cNvCxnSpPr>
          <p:nvPr/>
        </p:nvCxnSpPr>
        <p:spPr>
          <a:xfrm flipH="1">
            <a:off x="7575157" y="-421121"/>
            <a:ext cx="1800" cy="5757748"/>
          </a:xfrm>
          <a:prstGeom prst="line">
            <a:avLst/>
          </a:prstGeom>
          <a:ln w="15875" cap="rnd">
            <a:solidFill>
              <a:srgbClr val="360F3C"/>
            </a:solidFill>
            <a:round/>
          </a:ln>
        </p:spPr>
        <p:style>
          <a:lnRef idx="1">
            <a:schemeClr val="accent1"/>
          </a:lnRef>
          <a:fillRef idx="0">
            <a:schemeClr val="accent1"/>
          </a:fillRef>
          <a:effectRef idx="0">
            <a:schemeClr val="accent1"/>
          </a:effectRef>
          <a:fontRef idx="minor">
            <a:schemeClr val="tx1"/>
          </a:fontRef>
        </p:style>
      </p:cxnSp>
      <p:sp>
        <p:nvSpPr>
          <p:cNvPr id="101" name="Oval 100">
            <a:extLst>
              <a:ext uri="{FF2B5EF4-FFF2-40B4-BE49-F238E27FC236}">
                <a16:creationId xmlns:a16="http://schemas.microsoft.com/office/drawing/2014/main" id="{8D0CA7A0-6798-4B38-8C44-1426B1285BF0}"/>
              </a:ext>
            </a:extLst>
          </p:cNvPr>
          <p:cNvSpPr/>
          <p:nvPr/>
        </p:nvSpPr>
        <p:spPr>
          <a:xfrm>
            <a:off x="7288249" y="915153"/>
            <a:ext cx="573816" cy="573816"/>
          </a:xfrm>
          <a:prstGeom prst="ellipse">
            <a:avLst/>
          </a:prstGeom>
          <a:solidFill>
            <a:srgbClr val="EFF3F4"/>
          </a:solidFill>
          <a:ln w="15875" cap="rnd">
            <a:solidFill>
              <a:srgbClr val="360F3C"/>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p:nvSpPr>
          <p:cNvPr id="102" name="Oval 101">
            <a:extLst>
              <a:ext uri="{FF2B5EF4-FFF2-40B4-BE49-F238E27FC236}">
                <a16:creationId xmlns:a16="http://schemas.microsoft.com/office/drawing/2014/main" id="{8B7ED9C6-9560-48DE-A253-55D249ABEF5E}"/>
              </a:ext>
            </a:extLst>
          </p:cNvPr>
          <p:cNvSpPr/>
          <p:nvPr/>
        </p:nvSpPr>
        <p:spPr>
          <a:xfrm>
            <a:off x="7288249" y="2020521"/>
            <a:ext cx="573816" cy="573816"/>
          </a:xfrm>
          <a:prstGeom prst="ellipse">
            <a:avLst/>
          </a:prstGeom>
          <a:solidFill>
            <a:srgbClr val="EFF3F4"/>
          </a:solidFill>
          <a:ln w="15875" cap="rnd">
            <a:solidFill>
              <a:srgbClr val="360F3C"/>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dirty="0"/>
          </a:p>
        </p:txBody>
      </p:sp>
      <p:sp>
        <p:nvSpPr>
          <p:cNvPr id="103" name="Oval 102">
            <a:extLst>
              <a:ext uri="{FF2B5EF4-FFF2-40B4-BE49-F238E27FC236}">
                <a16:creationId xmlns:a16="http://schemas.microsoft.com/office/drawing/2014/main" id="{4BB90985-2A66-4DA8-9525-9542D8C9C4D0}"/>
              </a:ext>
            </a:extLst>
          </p:cNvPr>
          <p:cNvSpPr/>
          <p:nvPr/>
        </p:nvSpPr>
        <p:spPr>
          <a:xfrm>
            <a:off x="7288249" y="3125889"/>
            <a:ext cx="573816" cy="573816"/>
          </a:xfrm>
          <a:prstGeom prst="ellipse">
            <a:avLst/>
          </a:prstGeom>
          <a:solidFill>
            <a:srgbClr val="EFF3F4"/>
          </a:solidFill>
          <a:ln w="15875" cap="rnd">
            <a:solidFill>
              <a:srgbClr val="360F3C"/>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p:nvSpPr>
          <p:cNvPr id="104" name="Oval 103">
            <a:extLst>
              <a:ext uri="{FF2B5EF4-FFF2-40B4-BE49-F238E27FC236}">
                <a16:creationId xmlns:a16="http://schemas.microsoft.com/office/drawing/2014/main" id="{22F395B1-D4DD-48EC-A8ED-8CC72375692A}"/>
              </a:ext>
            </a:extLst>
          </p:cNvPr>
          <p:cNvSpPr/>
          <p:nvPr/>
        </p:nvSpPr>
        <p:spPr>
          <a:xfrm>
            <a:off x="7288249" y="4231257"/>
            <a:ext cx="573816" cy="573816"/>
          </a:xfrm>
          <a:prstGeom prst="ellipse">
            <a:avLst/>
          </a:prstGeom>
          <a:solidFill>
            <a:srgbClr val="EFF3F4"/>
          </a:solidFill>
          <a:ln w="15875" cap="rnd">
            <a:solidFill>
              <a:srgbClr val="360F3C"/>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sp>
        <p:nvSpPr>
          <p:cNvPr id="4" name="TextBox 3">
            <a:extLst>
              <a:ext uri="{FF2B5EF4-FFF2-40B4-BE49-F238E27FC236}">
                <a16:creationId xmlns:a16="http://schemas.microsoft.com/office/drawing/2014/main" id="{5897C3B8-2DB6-4591-8EF5-5A95F6CAC11A}"/>
              </a:ext>
            </a:extLst>
          </p:cNvPr>
          <p:cNvSpPr txBox="1"/>
          <p:nvPr/>
        </p:nvSpPr>
        <p:spPr>
          <a:xfrm>
            <a:off x="1484192" y="867827"/>
            <a:ext cx="3577664" cy="614390"/>
          </a:xfrm>
          <a:prstGeom prst="rect">
            <a:avLst/>
          </a:prstGeom>
          <a:noFill/>
        </p:spPr>
        <p:txBody>
          <a:bodyPr wrap="square" lIns="0" tIns="72000" rIns="0" bIns="0" rtlCol="0">
            <a:spAutoFit/>
          </a:bodyPr>
          <a:lstStyle/>
          <a:p>
            <a:pPr>
              <a:lnSpc>
                <a:spcPct val="80000"/>
              </a:lnSpc>
            </a:pPr>
            <a:r>
              <a:rPr lang="en-AU" sz="4400" b="1" dirty="0">
                <a:solidFill>
                  <a:srgbClr val="360F3C"/>
                </a:solidFill>
                <a:latin typeface="+mj-lt"/>
              </a:rPr>
              <a:t>About AEMO</a:t>
            </a:r>
          </a:p>
        </p:txBody>
      </p:sp>
      <p:sp>
        <p:nvSpPr>
          <p:cNvPr id="8" name="TextBox 7">
            <a:extLst>
              <a:ext uri="{FF2B5EF4-FFF2-40B4-BE49-F238E27FC236}">
                <a16:creationId xmlns:a16="http://schemas.microsoft.com/office/drawing/2014/main" id="{86658C82-FDD3-41A0-B3ED-9E2430C8E928}"/>
              </a:ext>
            </a:extLst>
          </p:cNvPr>
          <p:cNvSpPr txBox="1"/>
          <p:nvPr/>
        </p:nvSpPr>
        <p:spPr>
          <a:xfrm>
            <a:off x="8078236" y="39987"/>
            <a:ext cx="3742686" cy="2031325"/>
          </a:xfrm>
          <a:prstGeom prst="rect">
            <a:avLst/>
          </a:prstGeom>
          <a:noFill/>
        </p:spPr>
        <p:txBody>
          <a:bodyPr wrap="square" lIns="0" tIns="0" rIns="0" bIns="0" rtlCol="0" anchor="ctr">
            <a:spAutoFit/>
          </a:bodyPr>
          <a:lstStyle/>
          <a:p>
            <a:pPr>
              <a:spcAft>
                <a:spcPts val="1200"/>
              </a:spcAft>
            </a:pPr>
            <a:r>
              <a:rPr lang="en-AU" sz="1400" dirty="0"/>
              <a:t>We operate and plan Australia's power grid in Australia’s eastern and south-eastern seaboard, under the NEM;</a:t>
            </a:r>
          </a:p>
          <a:p>
            <a:pPr marL="285750" indent="-285750">
              <a:spcAft>
                <a:spcPts val="1200"/>
              </a:spcAft>
              <a:buFont typeface="Arial" panose="020B0604020202020204" pitchFamily="34" charset="0"/>
              <a:buChar char="•"/>
            </a:pPr>
            <a:r>
              <a:rPr lang="en-AU" sz="1400" dirty="0"/>
              <a:t>We also operate the Wholesale Electricity Market and power grid in south-west WA:</a:t>
            </a:r>
          </a:p>
          <a:p>
            <a:pPr marL="285750" indent="-285750">
              <a:spcAft>
                <a:spcPts val="1200"/>
              </a:spcAft>
              <a:buFont typeface="Arial" panose="020B0604020202020204" pitchFamily="34" charset="0"/>
              <a:buChar char="•"/>
            </a:pPr>
            <a:r>
              <a:rPr lang="en-AU" sz="1400" dirty="0"/>
              <a:t>We also forecast and advise the NT government in planning the NT’s power systems.</a:t>
            </a:r>
          </a:p>
        </p:txBody>
      </p:sp>
      <p:sp>
        <p:nvSpPr>
          <p:cNvPr id="13" name="TextBox 12">
            <a:extLst>
              <a:ext uri="{FF2B5EF4-FFF2-40B4-BE49-F238E27FC236}">
                <a16:creationId xmlns:a16="http://schemas.microsoft.com/office/drawing/2014/main" id="{511F5CBA-E4D4-4F1F-A695-9C12875ACC3C}"/>
              </a:ext>
            </a:extLst>
          </p:cNvPr>
          <p:cNvSpPr txBox="1"/>
          <p:nvPr/>
        </p:nvSpPr>
        <p:spPr>
          <a:xfrm>
            <a:off x="8034468" y="2147522"/>
            <a:ext cx="3903284" cy="646331"/>
          </a:xfrm>
          <a:prstGeom prst="rect">
            <a:avLst/>
          </a:prstGeom>
          <a:noFill/>
        </p:spPr>
        <p:txBody>
          <a:bodyPr wrap="square" lIns="0" tIns="0" rIns="0" bIns="0" rtlCol="0" anchor="ctr">
            <a:spAutoFit/>
          </a:bodyPr>
          <a:lstStyle/>
          <a:p>
            <a:pPr>
              <a:spcAft>
                <a:spcPts val="1200"/>
              </a:spcAft>
            </a:pPr>
            <a:r>
              <a:rPr lang="en-AU" sz="1400" dirty="0"/>
              <a:t>The markets supply about 200 terawatt hours of energy each year, after distributed energy supplies on the consumer premises are accounted.</a:t>
            </a:r>
          </a:p>
        </p:txBody>
      </p:sp>
      <p:pic>
        <p:nvPicPr>
          <p:cNvPr id="10" name="Layer 0">
            <a:extLst>
              <a:ext uri="{FF2B5EF4-FFF2-40B4-BE49-F238E27FC236}">
                <a16:creationId xmlns:a16="http://schemas.microsoft.com/office/drawing/2014/main" id="{24BAF7AD-D5E8-4C29-B51D-FB270BA6B67E}"/>
              </a:ext>
            </a:extLst>
          </p:cNvPr>
          <p:cNvPicPr>
            <a:picLocks noChangeAspect="1"/>
          </p:cNvPicPr>
          <p:nvPr/>
        </p:nvPicPr>
        <p:blipFill>
          <a:blip r:embed="rId3"/>
          <a:stretch>
            <a:fillRect/>
          </a:stretch>
        </p:blipFill>
        <p:spPr>
          <a:xfrm>
            <a:off x="1320087" y="3208544"/>
            <a:ext cx="3986274" cy="2668231"/>
          </a:xfrm>
          <a:prstGeom prst="rect">
            <a:avLst/>
          </a:prstGeom>
        </p:spPr>
      </p:pic>
      <p:sp>
        <p:nvSpPr>
          <p:cNvPr id="14" name="TextBox 13">
            <a:extLst>
              <a:ext uri="{FF2B5EF4-FFF2-40B4-BE49-F238E27FC236}">
                <a16:creationId xmlns:a16="http://schemas.microsoft.com/office/drawing/2014/main" id="{D4610D58-C939-40B5-9C0C-AF023B9DCDB0}"/>
              </a:ext>
            </a:extLst>
          </p:cNvPr>
          <p:cNvSpPr txBox="1"/>
          <p:nvPr/>
        </p:nvSpPr>
        <p:spPr>
          <a:xfrm>
            <a:off x="8029341" y="3125889"/>
            <a:ext cx="3908411" cy="646331"/>
          </a:xfrm>
          <a:prstGeom prst="rect">
            <a:avLst/>
          </a:prstGeom>
          <a:noFill/>
        </p:spPr>
        <p:txBody>
          <a:bodyPr wrap="square" lIns="0" tIns="0" rIns="0" bIns="0" rtlCol="0" anchor="ctr">
            <a:spAutoFit/>
          </a:bodyPr>
          <a:lstStyle/>
          <a:p>
            <a:pPr>
              <a:spcAft>
                <a:spcPts val="1200"/>
              </a:spcAft>
            </a:pPr>
            <a:r>
              <a:rPr lang="en-AU" sz="1400" dirty="0"/>
              <a:t>We also operate retail and wholesale gas markets across south-eastern Australia and Victoria’s gas pipeline grid.</a:t>
            </a:r>
          </a:p>
        </p:txBody>
      </p:sp>
      <p:grpSp>
        <p:nvGrpSpPr>
          <p:cNvPr id="61" name="Group 40">
            <a:extLst>
              <a:ext uri="{FF2B5EF4-FFF2-40B4-BE49-F238E27FC236}">
                <a16:creationId xmlns:a16="http://schemas.microsoft.com/office/drawing/2014/main" id="{410D361F-E745-4062-93B5-AD8F8D883DD6}"/>
              </a:ext>
            </a:extLst>
          </p:cNvPr>
          <p:cNvGrpSpPr>
            <a:grpSpLocks noChangeAspect="1"/>
          </p:cNvGrpSpPr>
          <p:nvPr/>
        </p:nvGrpSpPr>
        <p:grpSpPr bwMode="auto">
          <a:xfrm>
            <a:off x="7386517" y="1018618"/>
            <a:ext cx="379288" cy="366886"/>
            <a:chOff x="3106" y="1451"/>
            <a:chExt cx="1468" cy="1420"/>
          </a:xfrm>
          <a:solidFill>
            <a:srgbClr val="360F3C"/>
          </a:solidFill>
        </p:grpSpPr>
        <p:sp>
          <p:nvSpPr>
            <p:cNvPr id="65" name="Freeform 43">
              <a:extLst>
                <a:ext uri="{FF2B5EF4-FFF2-40B4-BE49-F238E27FC236}">
                  <a16:creationId xmlns:a16="http://schemas.microsoft.com/office/drawing/2014/main" id="{B96CE608-6B59-4DD2-8CC1-97303E1C74C1}"/>
                </a:ext>
              </a:extLst>
            </p:cNvPr>
            <p:cNvSpPr>
              <a:spLocks noEditPoints="1"/>
            </p:cNvSpPr>
            <p:nvPr/>
          </p:nvSpPr>
          <p:spPr bwMode="auto">
            <a:xfrm>
              <a:off x="4200" y="2653"/>
              <a:ext cx="215" cy="218"/>
            </a:xfrm>
            <a:custGeom>
              <a:avLst/>
              <a:gdLst>
                <a:gd name="T0" fmla="*/ 99 w 215"/>
                <a:gd name="T1" fmla="*/ 218 h 218"/>
                <a:gd name="T2" fmla="*/ 0 w 215"/>
                <a:gd name="T3" fmla="*/ 0 h 218"/>
                <a:gd name="T4" fmla="*/ 215 w 215"/>
                <a:gd name="T5" fmla="*/ 40 h 218"/>
                <a:gd name="T6" fmla="*/ 201 w 215"/>
                <a:gd name="T7" fmla="*/ 186 h 218"/>
                <a:gd name="T8" fmla="*/ 99 w 215"/>
                <a:gd name="T9" fmla="*/ 218 h 218"/>
                <a:gd name="T10" fmla="*/ 86 w 215"/>
                <a:gd name="T11" fmla="*/ 68 h 218"/>
                <a:gd name="T12" fmla="*/ 126 w 215"/>
                <a:gd name="T13" fmla="*/ 157 h 218"/>
                <a:gd name="T14" fmla="*/ 154 w 215"/>
                <a:gd name="T15" fmla="*/ 148 h 218"/>
                <a:gd name="T16" fmla="*/ 162 w 215"/>
                <a:gd name="T17" fmla="*/ 81 h 218"/>
                <a:gd name="T18" fmla="*/ 86 w 215"/>
                <a:gd name="T19" fmla="*/ 6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218">
                  <a:moveTo>
                    <a:pt x="99" y="218"/>
                  </a:moveTo>
                  <a:lnTo>
                    <a:pt x="0" y="0"/>
                  </a:lnTo>
                  <a:lnTo>
                    <a:pt x="215" y="40"/>
                  </a:lnTo>
                  <a:lnTo>
                    <a:pt x="201" y="186"/>
                  </a:lnTo>
                  <a:lnTo>
                    <a:pt x="99" y="218"/>
                  </a:lnTo>
                  <a:close/>
                  <a:moveTo>
                    <a:pt x="86" y="68"/>
                  </a:moveTo>
                  <a:lnTo>
                    <a:pt x="126" y="157"/>
                  </a:lnTo>
                  <a:lnTo>
                    <a:pt x="154" y="148"/>
                  </a:lnTo>
                  <a:lnTo>
                    <a:pt x="162" y="81"/>
                  </a:lnTo>
                  <a:lnTo>
                    <a:pt x="86" y="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AU"/>
            </a:p>
          </p:txBody>
        </p:sp>
        <p:sp>
          <p:nvSpPr>
            <p:cNvPr id="66" name="Freeform 44">
              <a:extLst>
                <a:ext uri="{FF2B5EF4-FFF2-40B4-BE49-F238E27FC236}">
                  <a16:creationId xmlns:a16="http://schemas.microsoft.com/office/drawing/2014/main" id="{7C081BBD-DD07-4C17-92DB-BA339FA11547}"/>
                </a:ext>
              </a:extLst>
            </p:cNvPr>
            <p:cNvSpPr>
              <a:spLocks noEditPoints="1"/>
            </p:cNvSpPr>
            <p:nvPr/>
          </p:nvSpPr>
          <p:spPr bwMode="auto">
            <a:xfrm>
              <a:off x="3106" y="1451"/>
              <a:ext cx="1468" cy="1202"/>
            </a:xfrm>
            <a:custGeom>
              <a:avLst/>
              <a:gdLst>
                <a:gd name="T0" fmla="*/ 1212 w 1468"/>
                <a:gd name="T1" fmla="*/ 1202 h 1202"/>
                <a:gd name="T2" fmla="*/ 937 w 1468"/>
                <a:gd name="T3" fmla="*/ 1041 h 1202"/>
                <a:gd name="T4" fmla="*/ 924 w 1468"/>
                <a:gd name="T5" fmla="*/ 995 h 1202"/>
                <a:gd name="T6" fmla="*/ 825 w 1468"/>
                <a:gd name="T7" fmla="*/ 1018 h 1202"/>
                <a:gd name="T8" fmla="*/ 738 w 1468"/>
                <a:gd name="T9" fmla="*/ 908 h 1202"/>
                <a:gd name="T10" fmla="*/ 146 w 1468"/>
                <a:gd name="T11" fmla="*/ 1027 h 1202"/>
                <a:gd name="T12" fmla="*/ 0 w 1468"/>
                <a:gd name="T13" fmla="*/ 635 h 1202"/>
                <a:gd name="T14" fmla="*/ 32 w 1468"/>
                <a:gd name="T15" fmla="*/ 476 h 1202"/>
                <a:gd name="T16" fmla="*/ 472 w 1468"/>
                <a:gd name="T17" fmla="*/ 180 h 1202"/>
                <a:gd name="T18" fmla="*/ 537 w 1468"/>
                <a:gd name="T19" fmla="*/ 212 h 1202"/>
                <a:gd name="T20" fmla="*/ 666 w 1468"/>
                <a:gd name="T21" fmla="*/ 60 h 1202"/>
                <a:gd name="T22" fmla="*/ 853 w 1468"/>
                <a:gd name="T23" fmla="*/ 83 h 1202"/>
                <a:gd name="T24" fmla="*/ 931 w 1468"/>
                <a:gd name="T25" fmla="*/ 252 h 1202"/>
                <a:gd name="T26" fmla="*/ 994 w 1468"/>
                <a:gd name="T27" fmla="*/ 273 h 1202"/>
                <a:gd name="T28" fmla="*/ 1060 w 1468"/>
                <a:gd name="T29" fmla="*/ 0 h 1202"/>
                <a:gd name="T30" fmla="*/ 1468 w 1468"/>
                <a:gd name="T31" fmla="*/ 608 h 1202"/>
                <a:gd name="T32" fmla="*/ 1438 w 1468"/>
                <a:gd name="T33" fmla="*/ 910 h 1202"/>
                <a:gd name="T34" fmla="*/ 1212 w 1468"/>
                <a:gd name="T35" fmla="*/ 1202 h 1202"/>
                <a:gd name="T36" fmla="*/ 979 w 1468"/>
                <a:gd name="T37" fmla="*/ 1007 h 1202"/>
                <a:gd name="T38" fmla="*/ 1199 w 1468"/>
                <a:gd name="T39" fmla="*/ 1136 h 1202"/>
                <a:gd name="T40" fmla="*/ 1388 w 1468"/>
                <a:gd name="T41" fmla="*/ 891 h 1202"/>
                <a:gd name="T42" fmla="*/ 1415 w 1468"/>
                <a:gd name="T43" fmla="*/ 622 h 1202"/>
                <a:gd name="T44" fmla="*/ 1083 w 1468"/>
                <a:gd name="T45" fmla="*/ 123 h 1202"/>
                <a:gd name="T46" fmla="*/ 1028 w 1468"/>
                <a:gd name="T47" fmla="*/ 339 h 1202"/>
                <a:gd name="T48" fmla="*/ 895 w 1468"/>
                <a:gd name="T49" fmla="*/ 292 h 1202"/>
                <a:gd name="T50" fmla="*/ 819 w 1468"/>
                <a:gd name="T51" fmla="*/ 131 h 1202"/>
                <a:gd name="T52" fmla="*/ 687 w 1468"/>
                <a:gd name="T53" fmla="*/ 115 h 1202"/>
                <a:gd name="T54" fmla="*/ 550 w 1468"/>
                <a:gd name="T55" fmla="*/ 275 h 1202"/>
                <a:gd name="T56" fmla="*/ 476 w 1468"/>
                <a:gd name="T57" fmla="*/ 239 h 1202"/>
                <a:gd name="T58" fmla="*/ 78 w 1468"/>
                <a:gd name="T59" fmla="*/ 506 h 1202"/>
                <a:gd name="T60" fmla="*/ 53 w 1468"/>
                <a:gd name="T61" fmla="*/ 631 h 1202"/>
                <a:gd name="T62" fmla="*/ 178 w 1468"/>
                <a:gd name="T63" fmla="*/ 969 h 1202"/>
                <a:gd name="T64" fmla="*/ 759 w 1468"/>
                <a:gd name="T65" fmla="*/ 853 h 1202"/>
                <a:gd name="T66" fmla="*/ 846 w 1468"/>
                <a:gd name="T67" fmla="*/ 961 h 1202"/>
                <a:gd name="T68" fmla="*/ 960 w 1468"/>
                <a:gd name="T69" fmla="*/ 935 h 1202"/>
                <a:gd name="T70" fmla="*/ 979 w 1468"/>
                <a:gd name="T71" fmla="*/ 1007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8" h="1202">
                  <a:moveTo>
                    <a:pt x="1212" y="1202"/>
                  </a:moveTo>
                  <a:lnTo>
                    <a:pt x="937" y="1041"/>
                  </a:lnTo>
                  <a:lnTo>
                    <a:pt x="924" y="995"/>
                  </a:lnTo>
                  <a:lnTo>
                    <a:pt x="825" y="1018"/>
                  </a:lnTo>
                  <a:lnTo>
                    <a:pt x="738" y="908"/>
                  </a:lnTo>
                  <a:lnTo>
                    <a:pt x="146" y="1027"/>
                  </a:lnTo>
                  <a:lnTo>
                    <a:pt x="0" y="635"/>
                  </a:lnTo>
                  <a:lnTo>
                    <a:pt x="32" y="476"/>
                  </a:lnTo>
                  <a:lnTo>
                    <a:pt x="472" y="180"/>
                  </a:lnTo>
                  <a:lnTo>
                    <a:pt x="537" y="212"/>
                  </a:lnTo>
                  <a:lnTo>
                    <a:pt x="666" y="60"/>
                  </a:lnTo>
                  <a:lnTo>
                    <a:pt x="853" y="83"/>
                  </a:lnTo>
                  <a:lnTo>
                    <a:pt x="931" y="252"/>
                  </a:lnTo>
                  <a:lnTo>
                    <a:pt x="994" y="273"/>
                  </a:lnTo>
                  <a:lnTo>
                    <a:pt x="1060" y="0"/>
                  </a:lnTo>
                  <a:lnTo>
                    <a:pt x="1468" y="608"/>
                  </a:lnTo>
                  <a:lnTo>
                    <a:pt x="1438" y="910"/>
                  </a:lnTo>
                  <a:lnTo>
                    <a:pt x="1212" y="1202"/>
                  </a:lnTo>
                  <a:close/>
                  <a:moveTo>
                    <a:pt x="979" y="1007"/>
                  </a:moveTo>
                  <a:lnTo>
                    <a:pt x="1199" y="1136"/>
                  </a:lnTo>
                  <a:lnTo>
                    <a:pt x="1388" y="891"/>
                  </a:lnTo>
                  <a:lnTo>
                    <a:pt x="1415" y="622"/>
                  </a:lnTo>
                  <a:lnTo>
                    <a:pt x="1083" y="123"/>
                  </a:lnTo>
                  <a:lnTo>
                    <a:pt x="1028" y="339"/>
                  </a:lnTo>
                  <a:lnTo>
                    <a:pt x="895" y="292"/>
                  </a:lnTo>
                  <a:lnTo>
                    <a:pt x="819" y="131"/>
                  </a:lnTo>
                  <a:lnTo>
                    <a:pt x="687" y="115"/>
                  </a:lnTo>
                  <a:lnTo>
                    <a:pt x="550" y="275"/>
                  </a:lnTo>
                  <a:lnTo>
                    <a:pt x="476" y="239"/>
                  </a:lnTo>
                  <a:lnTo>
                    <a:pt x="78" y="506"/>
                  </a:lnTo>
                  <a:lnTo>
                    <a:pt x="53" y="631"/>
                  </a:lnTo>
                  <a:lnTo>
                    <a:pt x="178" y="969"/>
                  </a:lnTo>
                  <a:lnTo>
                    <a:pt x="759" y="853"/>
                  </a:lnTo>
                  <a:lnTo>
                    <a:pt x="846" y="961"/>
                  </a:lnTo>
                  <a:lnTo>
                    <a:pt x="960" y="935"/>
                  </a:lnTo>
                  <a:lnTo>
                    <a:pt x="979" y="100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AU"/>
            </a:p>
          </p:txBody>
        </p:sp>
      </p:grpSp>
      <p:sp>
        <p:nvSpPr>
          <p:cNvPr id="78" name="TextBox 77">
            <a:extLst>
              <a:ext uri="{FF2B5EF4-FFF2-40B4-BE49-F238E27FC236}">
                <a16:creationId xmlns:a16="http://schemas.microsoft.com/office/drawing/2014/main" id="{72D15473-D2F6-434C-BF14-8E0FE3003563}"/>
              </a:ext>
            </a:extLst>
          </p:cNvPr>
          <p:cNvSpPr txBox="1"/>
          <p:nvPr/>
        </p:nvSpPr>
        <p:spPr>
          <a:xfrm>
            <a:off x="8029618" y="4378566"/>
            <a:ext cx="3373918" cy="430887"/>
          </a:xfrm>
          <a:prstGeom prst="rect">
            <a:avLst/>
          </a:prstGeom>
          <a:noFill/>
        </p:spPr>
        <p:txBody>
          <a:bodyPr wrap="square" lIns="0" tIns="0" rIns="0" bIns="0" rtlCol="0" anchor="ctr">
            <a:spAutoFit/>
          </a:bodyPr>
          <a:lstStyle/>
          <a:p>
            <a:pPr>
              <a:spcAft>
                <a:spcPts val="1200"/>
              </a:spcAft>
            </a:pPr>
            <a:r>
              <a:rPr lang="en-AU" sz="1400" dirty="0"/>
              <a:t>Collectively traded more than </a:t>
            </a:r>
            <a:br>
              <a:rPr lang="en-AU" sz="1400" dirty="0"/>
            </a:br>
            <a:r>
              <a:rPr lang="en-AU" sz="1400" dirty="0"/>
              <a:t>A$20 billion in the last financial year.</a:t>
            </a:r>
          </a:p>
        </p:txBody>
      </p:sp>
      <p:grpSp>
        <p:nvGrpSpPr>
          <p:cNvPr id="83" name="Group 82">
            <a:extLst>
              <a:ext uri="{FF2B5EF4-FFF2-40B4-BE49-F238E27FC236}">
                <a16:creationId xmlns:a16="http://schemas.microsoft.com/office/drawing/2014/main" id="{42E3E586-8F61-4704-986E-EC5288189A28}"/>
              </a:ext>
            </a:extLst>
          </p:cNvPr>
          <p:cNvGrpSpPr/>
          <p:nvPr/>
        </p:nvGrpSpPr>
        <p:grpSpPr>
          <a:xfrm>
            <a:off x="7368782" y="2128835"/>
            <a:ext cx="412750" cy="357188"/>
            <a:chOff x="994196" y="4076700"/>
            <a:chExt cx="412750" cy="357188"/>
          </a:xfrm>
        </p:grpSpPr>
        <p:sp>
          <p:nvSpPr>
            <p:cNvPr id="84" name="Freeform 417">
              <a:extLst>
                <a:ext uri="{FF2B5EF4-FFF2-40B4-BE49-F238E27FC236}">
                  <a16:creationId xmlns:a16="http://schemas.microsoft.com/office/drawing/2014/main" id="{9313CE11-22CE-4E64-ACDA-C173D8EEC105}"/>
                </a:ext>
              </a:extLst>
            </p:cNvPr>
            <p:cNvSpPr>
              <a:spLocks/>
            </p:cNvSpPr>
            <p:nvPr/>
          </p:nvSpPr>
          <p:spPr bwMode="auto">
            <a:xfrm>
              <a:off x="1119609" y="4129088"/>
              <a:ext cx="169863" cy="287338"/>
            </a:xfrm>
            <a:custGeom>
              <a:avLst/>
              <a:gdLst>
                <a:gd name="T0" fmla="*/ 125 w 237"/>
                <a:gd name="T1" fmla="*/ 163 h 400"/>
                <a:gd name="T2" fmla="*/ 225 w 237"/>
                <a:gd name="T3" fmla="*/ 0 h 400"/>
                <a:gd name="T4" fmla="*/ 75 w 237"/>
                <a:gd name="T5" fmla="*/ 38 h 400"/>
                <a:gd name="T6" fmla="*/ 0 w 237"/>
                <a:gd name="T7" fmla="*/ 238 h 400"/>
                <a:gd name="T8" fmla="*/ 75 w 237"/>
                <a:gd name="T9" fmla="*/ 225 h 400"/>
                <a:gd name="T10" fmla="*/ 25 w 237"/>
                <a:gd name="T11" fmla="*/ 400 h 400"/>
                <a:gd name="T12" fmla="*/ 237 w 237"/>
                <a:gd name="T13" fmla="*/ 150 h 400"/>
                <a:gd name="T14" fmla="*/ 125 w 237"/>
                <a:gd name="T15" fmla="*/ 163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400">
                  <a:moveTo>
                    <a:pt x="125" y="163"/>
                  </a:moveTo>
                  <a:lnTo>
                    <a:pt x="225" y="0"/>
                  </a:lnTo>
                  <a:lnTo>
                    <a:pt x="75" y="38"/>
                  </a:lnTo>
                  <a:lnTo>
                    <a:pt x="0" y="238"/>
                  </a:lnTo>
                  <a:lnTo>
                    <a:pt x="75" y="225"/>
                  </a:lnTo>
                  <a:lnTo>
                    <a:pt x="25" y="400"/>
                  </a:lnTo>
                  <a:lnTo>
                    <a:pt x="237" y="150"/>
                  </a:lnTo>
                  <a:lnTo>
                    <a:pt x="125" y="163"/>
                  </a:lnTo>
                  <a:close/>
                </a:path>
              </a:pathLst>
            </a:custGeom>
            <a:noFill/>
            <a:ln w="12700" cap="flat">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85" name="Line 418">
              <a:extLst>
                <a:ext uri="{FF2B5EF4-FFF2-40B4-BE49-F238E27FC236}">
                  <a16:creationId xmlns:a16="http://schemas.microsoft.com/office/drawing/2014/main" id="{8AF461B5-CF28-40E1-A008-8B187EF9E989}"/>
                </a:ext>
              </a:extLst>
            </p:cNvPr>
            <p:cNvSpPr>
              <a:spLocks noChangeShapeType="1"/>
            </p:cNvSpPr>
            <p:nvPr/>
          </p:nvSpPr>
          <p:spPr bwMode="auto">
            <a:xfrm>
              <a:off x="994196" y="4254500"/>
              <a:ext cx="61913" cy="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86" name="Line 419">
              <a:extLst>
                <a:ext uri="{FF2B5EF4-FFF2-40B4-BE49-F238E27FC236}">
                  <a16:creationId xmlns:a16="http://schemas.microsoft.com/office/drawing/2014/main" id="{9BE3028F-CBA6-4A6E-B280-50DD9BE80C29}"/>
                </a:ext>
              </a:extLst>
            </p:cNvPr>
            <p:cNvSpPr>
              <a:spLocks noChangeShapeType="1"/>
            </p:cNvSpPr>
            <p:nvPr/>
          </p:nvSpPr>
          <p:spPr bwMode="auto">
            <a:xfrm flipV="1">
              <a:off x="1021184" y="4325938"/>
              <a:ext cx="53975" cy="3175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87" name="Line 420">
              <a:extLst>
                <a:ext uri="{FF2B5EF4-FFF2-40B4-BE49-F238E27FC236}">
                  <a16:creationId xmlns:a16="http://schemas.microsoft.com/office/drawing/2014/main" id="{03E9189F-72B9-4F41-8803-BE31732519E5}"/>
                </a:ext>
              </a:extLst>
            </p:cNvPr>
            <p:cNvSpPr>
              <a:spLocks noChangeShapeType="1"/>
            </p:cNvSpPr>
            <p:nvPr/>
          </p:nvSpPr>
          <p:spPr bwMode="auto">
            <a:xfrm flipH="1" flipV="1">
              <a:off x="1272009" y="4378325"/>
              <a:ext cx="31750" cy="55563"/>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88" name="Line 421">
              <a:extLst>
                <a:ext uri="{FF2B5EF4-FFF2-40B4-BE49-F238E27FC236}">
                  <a16:creationId xmlns:a16="http://schemas.microsoft.com/office/drawing/2014/main" id="{7D44C7C2-C3D9-4091-BA36-95906CD5F07B}"/>
                </a:ext>
              </a:extLst>
            </p:cNvPr>
            <p:cNvSpPr>
              <a:spLocks noChangeShapeType="1"/>
            </p:cNvSpPr>
            <p:nvPr/>
          </p:nvSpPr>
          <p:spPr bwMode="auto">
            <a:xfrm flipH="1" flipV="1">
              <a:off x="1324396" y="4325938"/>
              <a:ext cx="53975" cy="3175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89" name="Line 422">
              <a:extLst>
                <a:ext uri="{FF2B5EF4-FFF2-40B4-BE49-F238E27FC236}">
                  <a16:creationId xmlns:a16="http://schemas.microsoft.com/office/drawing/2014/main" id="{69588379-4EE2-4329-BA24-39A2CEB54989}"/>
                </a:ext>
              </a:extLst>
            </p:cNvPr>
            <p:cNvSpPr>
              <a:spLocks noChangeShapeType="1"/>
            </p:cNvSpPr>
            <p:nvPr/>
          </p:nvSpPr>
          <p:spPr bwMode="auto">
            <a:xfrm flipH="1">
              <a:off x="1343446" y="4254500"/>
              <a:ext cx="63500" cy="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0" name="Line 423">
              <a:extLst>
                <a:ext uri="{FF2B5EF4-FFF2-40B4-BE49-F238E27FC236}">
                  <a16:creationId xmlns:a16="http://schemas.microsoft.com/office/drawing/2014/main" id="{1F004ED3-37EF-4490-BAF9-C5DC2EA866AF}"/>
                </a:ext>
              </a:extLst>
            </p:cNvPr>
            <p:cNvSpPr>
              <a:spLocks noChangeShapeType="1"/>
            </p:cNvSpPr>
            <p:nvPr/>
          </p:nvSpPr>
          <p:spPr bwMode="auto">
            <a:xfrm flipH="1">
              <a:off x="1324396" y="4151313"/>
              <a:ext cx="53975" cy="3175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1" name="Line 424">
              <a:extLst>
                <a:ext uri="{FF2B5EF4-FFF2-40B4-BE49-F238E27FC236}">
                  <a16:creationId xmlns:a16="http://schemas.microsoft.com/office/drawing/2014/main" id="{DAA349ED-71EE-410C-AA0C-D1B706C753E2}"/>
                </a:ext>
              </a:extLst>
            </p:cNvPr>
            <p:cNvSpPr>
              <a:spLocks noChangeShapeType="1"/>
            </p:cNvSpPr>
            <p:nvPr/>
          </p:nvSpPr>
          <p:spPr bwMode="auto">
            <a:xfrm>
              <a:off x="1095796" y="4076700"/>
              <a:ext cx="31750" cy="53975"/>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2" name="Line 425">
              <a:extLst>
                <a:ext uri="{FF2B5EF4-FFF2-40B4-BE49-F238E27FC236}">
                  <a16:creationId xmlns:a16="http://schemas.microsoft.com/office/drawing/2014/main" id="{69A62D63-9352-4EBB-8093-A47696B1CC1D}"/>
                </a:ext>
              </a:extLst>
            </p:cNvPr>
            <p:cNvSpPr>
              <a:spLocks noChangeShapeType="1"/>
            </p:cNvSpPr>
            <p:nvPr/>
          </p:nvSpPr>
          <p:spPr bwMode="auto">
            <a:xfrm>
              <a:off x="1021184" y="4151313"/>
              <a:ext cx="53975" cy="3175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grpSp>
      <p:grpSp>
        <p:nvGrpSpPr>
          <p:cNvPr id="120" name="Group 119">
            <a:extLst>
              <a:ext uri="{FF2B5EF4-FFF2-40B4-BE49-F238E27FC236}">
                <a16:creationId xmlns:a16="http://schemas.microsoft.com/office/drawing/2014/main" id="{C9716535-D989-4982-BE1A-B93CC6F478E2}"/>
              </a:ext>
            </a:extLst>
          </p:cNvPr>
          <p:cNvGrpSpPr/>
          <p:nvPr/>
        </p:nvGrpSpPr>
        <p:grpSpPr>
          <a:xfrm>
            <a:off x="7411251" y="4329205"/>
            <a:ext cx="346864" cy="358870"/>
            <a:chOff x="8669338" y="2413000"/>
            <a:chExt cx="412751" cy="427037"/>
          </a:xfrm>
        </p:grpSpPr>
        <p:sp>
          <p:nvSpPr>
            <p:cNvPr id="122" name="Freeform 57">
              <a:extLst>
                <a:ext uri="{FF2B5EF4-FFF2-40B4-BE49-F238E27FC236}">
                  <a16:creationId xmlns:a16="http://schemas.microsoft.com/office/drawing/2014/main" id="{10E98EDB-61FD-46C0-A137-3E79A2F377E0}"/>
                </a:ext>
              </a:extLst>
            </p:cNvPr>
            <p:cNvSpPr>
              <a:spLocks/>
            </p:cNvSpPr>
            <p:nvPr/>
          </p:nvSpPr>
          <p:spPr bwMode="auto">
            <a:xfrm>
              <a:off x="8729663" y="2473325"/>
              <a:ext cx="90488" cy="88900"/>
            </a:xfrm>
            <a:custGeom>
              <a:avLst/>
              <a:gdLst>
                <a:gd name="T0" fmla="*/ 25 w 126"/>
                <a:gd name="T1" fmla="*/ 64 h 126"/>
                <a:gd name="T2" fmla="*/ 15 w 126"/>
                <a:gd name="T3" fmla="*/ 74 h 126"/>
                <a:gd name="T4" fmla="*/ 7 w 126"/>
                <a:gd name="T5" fmla="*/ 107 h 126"/>
                <a:gd name="T6" fmla="*/ 20 w 126"/>
                <a:gd name="T7" fmla="*/ 119 h 126"/>
                <a:gd name="T8" fmla="*/ 52 w 126"/>
                <a:gd name="T9" fmla="*/ 112 h 126"/>
                <a:gd name="T10" fmla="*/ 62 w 126"/>
                <a:gd name="T11" fmla="*/ 102 h 126"/>
                <a:gd name="T12" fmla="*/ 73 w 126"/>
                <a:gd name="T13" fmla="*/ 74 h 126"/>
                <a:gd name="T14" fmla="*/ 63 w 126"/>
                <a:gd name="T15" fmla="*/ 43 h 126"/>
                <a:gd name="T16" fmla="*/ 74 w 126"/>
                <a:gd name="T17" fmla="*/ 14 h 126"/>
                <a:gd name="T18" fmla="*/ 107 w 126"/>
                <a:gd name="T19" fmla="*/ 7 h 126"/>
                <a:gd name="T20" fmla="*/ 119 w 126"/>
                <a:gd name="T21" fmla="*/ 19 h 126"/>
                <a:gd name="T22" fmla="*/ 112 w 126"/>
                <a:gd name="T23" fmla="*/ 52 h 126"/>
                <a:gd name="T24" fmla="*/ 102 w 126"/>
                <a:gd name="T25" fmla="*/ 6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26">
                  <a:moveTo>
                    <a:pt x="25" y="64"/>
                  </a:moveTo>
                  <a:lnTo>
                    <a:pt x="15" y="74"/>
                  </a:lnTo>
                  <a:cubicBezTo>
                    <a:pt x="4" y="85"/>
                    <a:pt x="0" y="99"/>
                    <a:pt x="7" y="107"/>
                  </a:cubicBezTo>
                  <a:lnTo>
                    <a:pt x="20" y="119"/>
                  </a:lnTo>
                  <a:cubicBezTo>
                    <a:pt x="27" y="126"/>
                    <a:pt x="41" y="123"/>
                    <a:pt x="52" y="112"/>
                  </a:cubicBezTo>
                  <a:lnTo>
                    <a:pt x="62" y="102"/>
                  </a:lnTo>
                  <a:cubicBezTo>
                    <a:pt x="70" y="95"/>
                    <a:pt x="74" y="85"/>
                    <a:pt x="73" y="74"/>
                  </a:cubicBezTo>
                  <a:lnTo>
                    <a:pt x="63" y="43"/>
                  </a:lnTo>
                  <a:cubicBezTo>
                    <a:pt x="61" y="32"/>
                    <a:pt x="65" y="21"/>
                    <a:pt x="74" y="14"/>
                  </a:cubicBezTo>
                  <a:cubicBezTo>
                    <a:pt x="85" y="4"/>
                    <a:pt x="99" y="0"/>
                    <a:pt x="107" y="7"/>
                  </a:cubicBezTo>
                  <a:lnTo>
                    <a:pt x="119" y="19"/>
                  </a:lnTo>
                  <a:cubicBezTo>
                    <a:pt x="126" y="26"/>
                    <a:pt x="123" y="41"/>
                    <a:pt x="112" y="52"/>
                  </a:cubicBezTo>
                  <a:lnTo>
                    <a:pt x="102" y="62"/>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23" name="Line 58">
              <a:extLst>
                <a:ext uri="{FF2B5EF4-FFF2-40B4-BE49-F238E27FC236}">
                  <a16:creationId xmlns:a16="http://schemas.microsoft.com/office/drawing/2014/main" id="{91520219-03C2-463B-A800-E5EA59D6008F}"/>
                </a:ext>
              </a:extLst>
            </p:cNvPr>
            <p:cNvSpPr>
              <a:spLocks noChangeShapeType="1"/>
            </p:cNvSpPr>
            <p:nvPr/>
          </p:nvSpPr>
          <p:spPr bwMode="auto">
            <a:xfrm flipV="1">
              <a:off x="8810626" y="2460625"/>
              <a:ext cx="20638" cy="22225"/>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24" name="Line 59">
              <a:extLst>
                <a:ext uri="{FF2B5EF4-FFF2-40B4-BE49-F238E27FC236}">
                  <a16:creationId xmlns:a16="http://schemas.microsoft.com/office/drawing/2014/main" id="{382CEF95-38D8-464B-9444-C3030E1B1605}"/>
                </a:ext>
              </a:extLst>
            </p:cNvPr>
            <p:cNvSpPr>
              <a:spLocks noChangeShapeType="1"/>
            </p:cNvSpPr>
            <p:nvPr/>
          </p:nvSpPr>
          <p:spPr bwMode="auto">
            <a:xfrm flipH="1">
              <a:off x="8718551" y="2554288"/>
              <a:ext cx="20638" cy="20637"/>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30" name="Freeform 60">
              <a:extLst>
                <a:ext uri="{FF2B5EF4-FFF2-40B4-BE49-F238E27FC236}">
                  <a16:creationId xmlns:a16="http://schemas.microsoft.com/office/drawing/2014/main" id="{CA967EF3-545D-47C6-8964-AE8CCF2D1FC6}"/>
                </a:ext>
              </a:extLst>
            </p:cNvPr>
            <p:cNvSpPr>
              <a:spLocks/>
            </p:cNvSpPr>
            <p:nvPr/>
          </p:nvSpPr>
          <p:spPr bwMode="auto">
            <a:xfrm>
              <a:off x="8669338" y="2413000"/>
              <a:ext cx="211138" cy="211137"/>
            </a:xfrm>
            <a:custGeom>
              <a:avLst/>
              <a:gdLst>
                <a:gd name="T0" fmla="*/ 258 w 296"/>
                <a:gd name="T1" fmla="*/ 38 h 296"/>
                <a:gd name="T2" fmla="*/ 218 w 296"/>
                <a:gd name="T3" fmla="*/ 218 h 296"/>
                <a:gd name="T4" fmla="*/ 39 w 296"/>
                <a:gd name="T5" fmla="*/ 258 h 296"/>
                <a:gd name="T6" fmla="*/ 78 w 296"/>
                <a:gd name="T7" fmla="*/ 78 h 296"/>
                <a:gd name="T8" fmla="*/ 258 w 296"/>
                <a:gd name="T9" fmla="*/ 38 h 296"/>
              </a:gdLst>
              <a:ahLst/>
              <a:cxnLst>
                <a:cxn ang="0">
                  <a:pos x="T0" y="T1"/>
                </a:cxn>
                <a:cxn ang="0">
                  <a:pos x="T2" y="T3"/>
                </a:cxn>
                <a:cxn ang="0">
                  <a:pos x="T4" y="T5"/>
                </a:cxn>
                <a:cxn ang="0">
                  <a:pos x="T6" y="T7"/>
                </a:cxn>
                <a:cxn ang="0">
                  <a:pos x="T8" y="T9"/>
                </a:cxn>
              </a:cxnLst>
              <a:rect l="0" t="0" r="r" b="b"/>
              <a:pathLst>
                <a:path w="296" h="296">
                  <a:moveTo>
                    <a:pt x="258" y="38"/>
                  </a:moveTo>
                  <a:cubicBezTo>
                    <a:pt x="296" y="77"/>
                    <a:pt x="279" y="157"/>
                    <a:pt x="218" y="218"/>
                  </a:cubicBezTo>
                  <a:cubicBezTo>
                    <a:pt x="158" y="278"/>
                    <a:pt x="77" y="296"/>
                    <a:pt x="39" y="258"/>
                  </a:cubicBezTo>
                  <a:cubicBezTo>
                    <a:pt x="0" y="219"/>
                    <a:pt x="18" y="139"/>
                    <a:pt x="78" y="78"/>
                  </a:cubicBezTo>
                  <a:cubicBezTo>
                    <a:pt x="139" y="18"/>
                    <a:pt x="219" y="0"/>
                    <a:pt x="258" y="38"/>
                  </a:cubicBezTo>
                  <a:close/>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38" name="Freeform 61">
              <a:extLst>
                <a:ext uri="{FF2B5EF4-FFF2-40B4-BE49-F238E27FC236}">
                  <a16:creationId xmlns:a16="http://schemas.microsoft.com/office/drawing/2014/main" id="{DE95FCDD-20EF-457C-83D9-3FDC28DDBBBE}"/>
                </a:ext>
              </a:extLst>
            </p:cNvPr>
            <p:cNvSpPr>
              <a:spLocks/>
            </p:cNvSpPr>
            <p:nvPr/>
          </p:nvSpPr>
          <p:spPr bwMode="auto">
            <a:xfrm>
              <a:off x="8696326" y="2439988"/>
              <a:ext cx="212725" cy="212725"/>
            </a:xfrm>
            <a:custGeom>
              <a:avLst/>
              <a:gdLst>
                <a:gd name="T0" fmla="*/ 0 w 297"/>
                <a:gd name="T1" fmla="*/ 219 h 297"/>
                <a:gd name="T2" fmla="*/ 40 w 297"/>
                <a:gd name="T3" fmla="*/ 259 h 297"/>
                <a:gd name="T4" fmla="*/ 219 w 297"/>
                <a:gd name="T5" fmla="*/ 219 h 297"/>
                <a:gd name="T6" fmla="*/ 259 w 297"/>
                <a:gd name="T7" fmla="*/ 39 h 297"/>
                <a:gd name="T8" fmla="*/ 219 w 297"/>
                <a:gd name="T9" fmla="*/ 0 h 297"/>
              </a:gdLst>
              <a:ahLst/>
              <a:cxnLst>
                <a:cxn ang="0">
                  <a:pos x="T0" y="T1"/>
                </a:cxn>
                <a:cxn ang="0">
                  <a:pos x="T2" y="T3"/>
                </a:cxn>
                <a:cxn ang="0">
                  <a:pos x="T4" y="T5"/>
                </a:cxn>
                <a:cxn ang="0">
                  <a:pos x="T6" y="T7"/>
                </a:cxn>
                <a:cxn ang="0">
                  <a:pos x="T8" y="T9"/>
                </a:cxn>
              </a:cxnLst>
              <a:rect l="0" t="0" r="r" b="b"/>
              <a:pathLst>
                <a:path w="297" h="297">
                  <a:moveTo>
                    <a:pt x="0" y="219"/>
                  </a:moveTo>
                  <a:lnTo>
                    <a:pt x="40" y="259"/>
                  </a:lnTo>
                  <a:cubicBezTo>
                    <a:pt x="78" y="297"/>
                    <a:pt x="159" y="279"/>
                    <a:pt x="219" y="219"/>
                  </a:cubicBezTo>
                  <a:cubicBezTo>
                    <a:pt x="279" y="158"/>
                    <a:pt x="297" y="78"/>
                    <a:pt x="259" y="39"/>
                  </a:cubicBezTo>
                  <a:lnTo>
                    <a:pt x="219" y="0"/>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2" name="Freeform 62">
              <a:extLst>
                <a:ext uri="{FF2B5EF4-FFF2-40B4-BE49-F238E27FC236}">
                  <a16:creationId xmlns:a16="http://schemas.microsoft.com/office/drawing/2014/main" id="{8AFF9644-99D1-46C7-86A7-9700F699A511}"/>
                </a:ext>
              </a:extLst>
            </p:cNvPr>
            <p:cNvSpPr>
              <a:spLocks/>
            </p:cNvSpPr>
            <p:nvPr/>
          </p:nvSpPr>
          <p:spPr bwMode="auto">
            <a:xfrm>
              <a:off x="8967788" y="2611438"/>
              <a:ext cx="66675" cy="88900"/>
            </a:xfrm>
            <a:custGeom>
              <a:avLst/>
              <a:gdLst>
                <a:gd name="T0" fmla="*/ 54 w 94"/>
                <a:gd name="T1" fmla="*/ 28 h 125"/>
                <a:gd name="T2" fmla="*/ 48 w 94"/>
                <a:gd name="T3" fmla="*/ 18 h 125"/>
                <a:gd name="T4" fmla="*/ 21 w 94"/>
                <a:gd name="T5" fmla="*/ 5 h 125"/>
                <a:gd name="T6" fmla="*/ 7 w 94"/>
                <a:gd name="T7" fmla="*/ 14 h 125"/>
                <a:gd name="T8" fmla="*/ 7 w 94"/>
                <a:gd name="T9" fmla="*/ 43 h 125"/>
                <a:gd name="T10" fmla="*/ 14 w 94"/>
                <a:gd name="T11" fmla="*/ 54 h 125"/>
                <a:gd name="T12" fmla="*/ 36 w 94"/>
                <a:gd name="T13" fmla="*/ 69 h 125"/>
                <a:gd name="T14" fmla="*/ 65 w 94"/>
                <a:gd name="T15" fmla="*/ 67 h 125"/>
                <a:gd name="T16" fmla="*/ 87 w 94"/>
                <a:gd name="T17" fmla="*/ 83 h 125"/>
                <a:gd name="T18" fmla="*/ 86 w 94"/>
                <a:gd name="T19" fmla="*/ 112 h 125"/>
                <a:gd name="T20" fmla="*/ 73 w 94"/>
                <a:gd name="T21" fmla="*/ 120 h 125"/>
                <a:gd name="T22" fmla="*/ 46 w 94"/>
                <a:gd name="T23" fmla="*/ 108 h 125"/>
                <a:gd name="T24" fmla="*/ 40 w 94"/>
                <a:gd name="T25" fmla="*/ 9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25">
                  <a:moveTo>
                    <a:pt x="54" y="28"/>
                  </a:moveTo>
                  <a:lnTo>
                    <a:pt x="48" y="18"/>
                  </a:lnTo>
                  <a:cubicBezTo>
                    <a:pt x="40" y="6"/>
                    <a:pt x="29" y="0"/>
                    <a:pt x="21" y="5"/>
                  </a:cubicBezTo>
                  <a:lnTo>
                    <a:pt x="7" y="14"/>
                  </a:lnTo>
                  <a:cubicBezTo>
                    <a:pt x="0" y="18"/>
                    <a:pt x="0" y="31"/>
                    <a:pt x="7" y="43"/>
                  </a:cubicBezTo>
                  <a:lnTo>
                    <a:pt x="14" y="54"/>
                  </a:lnTo>
                  <a:cubicBezTo>
                    <a:pt x="18" y="62"/>
                    <a:pt x="26" y="68"/>
                    <a:pt x="36" y="69"/>
                  </a:cubicBezTo>
                  <a:lnTo>
                    <a:pt x="65" y="67"/>
                  </a:lnTo>
                  <a:cubicBezTo>
                    <a:pt x="72" y="67"/>
                    <a:pt x="80" y="71"/>
                    <a:pt x="87" y="83"/>
                  </a:cubicBezTo>
                  <a:cubicBezTo>
                    <a:pt x="94" y="94"/>
                    <a:pt x="94" y="108"/>
                    <a:pt x="86" y="112"/>
                  </a:cubicBezTo>
                  <a:lnTo>
                    <a:pt x="73" y="120"/>
                  </a:lnTo>
                  <a:cubicBezTo>
                    <a:pt x="65" y="125"/>
                    <a:pt x="53" y="119"/>
                    <a:pt x="46" y="108"/>
                  </a:cubicBezTo>
                  <a:lnTo>
                    <a:pt x="40" y="97"/>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3" name="Line 63">
              <a:extLst>
                <a:ext uri="{FF2B5EF4-FFF2-40B4-BE49-F238E27FC236}">
                  <a16:creationId xmlns:a16="http://schemas.microsoft.com/office/drawing/2014/main" id="{F31E7749-C279-4401-8384-6C196E778663}"/>
                </a:ext>
              </a:extLst>
            </p:cNvPr>
            <p:cNvSpPr>
              <a:spLocks noChangeShapeType="1"/>
            </p:cNvSpPr>
            <p:nvPr/>
          </p:nvSpPr>
          <p:spPr bwMode="auto">
            <a:xfrm>
              <a:off x="9023351" y="2693988"/>
              <a:ext cx="14288" cy="23812"/>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4" name="Line 64">
              <a:extLst>
                <a:ext uri="{FF2B5EF4-FFF2-40B4-BE49-F238E27FC236}">
                  <a16:creationId xmlns:a16="http://schemas.microsoft.com/office/drawing/2014/main" id="{A02180D0-2223-4050-994D-860E3C8E4DD0}"/>
                </a:ext>
              </a:extLst>
            </p:cNvPr>
            <p:cNvSpPr>
              <a:spLocks noChangeShapeType="1"/>
            </p:cNvSpPr>
            <p:nvPr/>
          </p:nvSpPr>
          <p:spPr bwMode="auto">
            <a:xfrm flipH="1" flipV="1">
              <a:off x="8964613" y="2595563"/>
              <a:ext cx="12700" cy="22225"/>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5" name="Freeform 65">
              <a:extLst>
                <a:ext uri="{FF2B5EF4-FFF2-40B4-BE49-F238E27FC236}">
                  <a16:creationId xmlns:a16="http://schemas.microsoft.com/office/drawing/2014/main" id="{28B649E9-B7F3-48B6-BF33-358969C4862C}"/>
                </a:ext>
              </a:extLst>
            </p:cNvPr>
            <p:cNvSpPr>
              <a:spLocks/>
            </p:cNvSpPr>
            <p:nvPr/>
          </p:nvSpPr>
          <p:spPr bwMode="auto">
            <a:xfrm>
              <a:off x="8918576" y="2554288"/>
              <a:ext cx="163513" cy="203200"/>
            </a:xfrm>
            <a:custGeom>
              <a:avLst/>
              <a:gdLst>
                <a:gd name="T0" fmla="*/ 40 w 229"/>
                <a:gd name="T1" fmla="*/ 188 h 285"/>
                <a:gd name="T2" fmla="*/ 43 w 229"/>
                <a:gd name="T3" fmla="*/ 25 h 285"/>
                <a:gd name="T4" fmla="*/ 189 w 229"/>
                <a:gd name="T5" fmla="*/ 97 h 285"/>
                <a:gd name="T6" fmla="*/ 186 w 229"/>
                <a:gd name="T7" fmla="*/ 260 h 285"/>
                <a:gd name="T8" fmla="*/ 40 w 229"/>
                <a:gd name="T9" fmla="*/ 188 h 285"/>
              </a:gdLst>
              <a:ahLst/>
              <a:cxnLst>
                <a:cxn ang="0">
                  <a:pos x="T0" y="T1"/>
                </a:cxn>
                <a:cxn ang="0">
                  <a:pos x="T2" y="T3"/>
                </a:cxn>
                <a:cxn ang="0">
                  <a:pos x="T4" y="T5"/>
                </a:cxn>
                <a:cxn ang="0">
                  <a:pos x="T6" y="T7"/>
                </a:cxn>
                <a:cxn ang="0">
                  <a:pos x="T8" y="T9"/>
                </a:cxn>
              </a:cxnLst>
              <a:rect l="0" t="0" r="r" b="b"/>
              <a:pathLst>
                <a:path w="229" h="285">
                  <a:moveTo>
                    <a:pt x="40" y="188"/>
                  </a:moveTo>
                  <a:cubicBezTo>
                    <a:pt x="0" y="123"/>
                    <a:pt x="2" y="50"/>
                    <a:pt x="43" y="25"/>
                  </a:cubicBezTo>
                  <a:cubicBezTo>
                    <a:pt x="84" y="0"/>
                    <a:pt x="150" y="32"/>
                    <a:pt x="189" y="97"/>
                  </a:cubicBezTo>
                  <a:cubicBezTo>
                    <a:pt x="229" y="162"/>
                    <a:pt x="227" y="235"/>
                    <a:pt x="186" y="260"/>
                  </a:cubicBezTo>
                  <a:cubicBezTo>
                    <a:pt x="145" y="285"/>
                    <a:pt x="79" y="253"/>
                    <a:pt x="40" y="188"/>
                  </a:cubicBezTo>
                  <a:close/>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6" name="Freeform 66">
              <a:extLst>
                <a:ext uri="{FF2B5EF4-FFF2-40B4-BE49-F238E27FC236}">
                  <a16:creationId xmlns:a16="http://schemas.microsoft.com/office/drawing/2014/main" id="{90A647CC-7139-40EA-88A0-B2D80780AC18}"/>
                </a:ext>
              </a:extLst>
            </p:cNvPr>
            <p:cNvSpPr>
              <a:spLocks/>
            </p:cNvSpPr>
            <p:nvPr/>
          </p:nvSpPr>
          <p:spPr bwMode="auto">
            <a:xfrm>
              <a:off x="8888413" y="2571750"/>
              <a:ext cx="163513" cy="204787"/>
            </a:xfrm>
            <a:custGeom>
              <a:avLst/>
              <a:gdLst>
                <a:gd name="T0" fmla="*/ 86 w 229"/>
                <a:gd name="T1" fmla="*/ 0 h 286"/>
                <a:gd name="T2" fmla="*/ 43 w 229"/>
                <a:gd name="T3" fmla="*/ 26 h 286"/>
                <a:gd name="T4" fmla="*/ 40 w 229"/>
                <a:gd name="T5" fmla="*/ 189 h 286"/>
                <a:gd name="T6" fmla="*/ 186 w 229"/>
                <a:gd name="T7" fmla="*/ 261 h 286"/>
                <a:gd name="T8" fmla="*/ 229 w 229"/>
                <a:gd name="T9" fmla="*/ 235 h 286"/>
              </a:gdLst>
              <a:ahLst/>
              <a:cxnLst>
                <a:cxn ang="0">
                  <a:pos x="T0" y="T1"/>
                </a:cxn>
                <a:cxn ang="0">
                  <a:pos x="T2" y="T3"/>
                </a:cxn>
                <a:cxn ang="0">
                  <a:pos x="T4" y="T5"/>
                </a:cxn>
                <a:cxn ang="0">
                  <a:pos x="T6" y="T7"/>
                </a:cxn>
                <a:cxn ang="0">
                  <a:pos x="T8" y="T9"/>
                </a:cxn>
              </a:cxnLst>
              <a:rect l="0" t="0" r="r" b="b"/>
              <a:pathLst>
                <a:path w="229" h="286">
                  <a:moveTo>
                    <a:pt x="86" y="0"/>
                  </a:moveTo>
                  <a:lnTo>
                    <a:pt x="43" y="26"/>
                  </a:lnTo>
                  <a:cubicBezTo>
                    <a:pt x="2" y="51"/>
                    <a:pt x="0" y="124"/>
                    <a:pt x="40" y="189"/>
                  </a:cubicBezTo>
                  <a:cubicBezTo>
                    <a:pt x="79" y="253"/>
                    <a:pt x="145" y="286"/>
                    <a:pt x="186" y="261"/>
                  </a:cubicBezTo>
                  <a:lnTo>
                    <a:pt x="229" y="235"/>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7" name="Freeform 67">
              <a:extLst>
                <a:ext uri="{FF2B5EF4-FFF2-40B4-BE49-F238E27FC236}">
                  <a16:creationId xmlns:a16="http://schemas.microsoft.com/office/drawing/2014/main" id="{38C5A6BB-E01D-4324-A189-BC26072AA330}"/>
                </a:ext>
              </a:extLst>
            </p:cNvPr>
            <p:cNvSpPr>
              <a:spLocks/>
            </p:cNvSpPr>
            <p:nvPr/>
          </p:nvSpPr>
          <p:spPr bwMode="auto">
            <a:xfrm>
              <a:off x="8748713" y="2711450"/>
              <a:ext cx="84138" cy="52387"/>
            </a:xfrm>
            <a:custGeom>
              <a:avLst/>
              <a:gdLst>
                <a:gd name="T0" fmla="*/ 31 w 119"/>
                <a:gd name="T1" fmla="*/ 24 h 74"/>
                <a:gd name="T2" fmla="*/ 20 w 119"/>
                <a:gd name="T3" fmla="*/ 28 h 74"/>
                <a:gd name="T4" fmla="*/ 3 w 119"/>
                <a:gd name="T5" fmla="*/ 50 h 74"/>
                <a:gd name="T6" fmla="*/ 8 w 119"/>
                <a:gd name="T7" fmla="*/ 64 h 74"/>
                <a:gd name="T8" fmla="*/ 34 w 119"/>
                <a:gd name="T9" fmla="*/ 70 h 74"/>
                <a:gd name="T10" fmla="*/ 45 w 119"/>
                <a:gd name="T11" fmla="*/ 66 h 74"/>
                <a:gd name="T12" fmla="*/ 63 w 119"/>
                <a:gd name="T13" fmla="*/ 49 h 74"/>
                <a:gd name="T14" fmla="*/ 66 w 119"/>
                <a:gd name="T15" fmla="*/ 22 h 74"/>
                <a:gd name="T16" fmla="*/ 85 w 119"/>
                <a:gd name="T17" fmla="*/ 5 h 74"/>
                <a:gd name="T18" fmla="*/ 111 w 119"/>
                <a:gd name="T19" fmla="*/ 11 h 74"/>
                <a:gd name="T20" fmla="*/ 116 w 119"/>
                <a:gd name="T21" fmla="*/ 25 h 74"/>
                <a:gd name="T22" fmla="*/ 99 w 119"/>
                <a:gd name="T23" fmla="*/ 46 h 74"/>
                <a:gd name="T24" fmla="*/ 89 w 119"/>
                <a:gd name="T25"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74">
                  <a:moveTo>
                    <a:pt x="31" y="24"/>
                  </a:moveTo>
                  <a:lnTo>
                    <a:pt x="20" y="28"/>
                  </a:lnTo>
                  <a:cubicBezTo>
                    <a:pt x="8" y="33"/>
                    <a:pt x="0" y="42"/>
                    <a:pt x="3" y="50"/>
                  </a:cubicBezTo>
                  <a:lnTo>
                    <a:pt x="8" y="64"/>
                  </a:lnTo>
                  <a:cubicBezTo>
                    <a:pt x="11" y="71"/>
                    <a:pt x="22" y="74"/>
                    <a:pt x="34" y="70"/>
                  </a:cubicBezTo>
                  <a:lnTo>
                    <a:pt x="45" y="66"/>
                  </a:lnTo>
                  <a:cubicBezTo>
                    <a:pt x="54" y="63"/>
                    <a:pt x="60" y="57"/>
                    <a:pt x="63" y="49"/>
                  </a:cubicBezTo>
                  <a:lnTo>
                    <a:pt x="66" y="22"/>
                  </a:lnTo>
                  <a:cubicBezTo>
                    <a:pt x="67" y="15"/>
                    <a:pt x="73" y="10"/>
                    <a:pt x="85" y="5"/>
                  </a:cubicBezTo>
                  <a:cubicBezTo>
                    <a:pt x="96" y="0"/>
                    <a:pt x="109" y="3"/>
                    <a:pt x="111" y="11"/>
                  </a:cubicBezTo>
                  <a:lnTo>
                    <a:pt x="116" y="25"/>
                  </a:lnTo>
                  <a:cubicBezTo>
                    <a:pt x="119" y="32"/>
                    <a:pt x="111" y="42"/>
                    <a:pt x="99" y="46"/>
                  </a:cubicBezTo>
                  <a:lnTo>
                    <a:pt x="89" y="50"/>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8" name="Line 68">
              <a:extLst>
                <a:ext uri="{FF2B5EF4-FFF2-40B4-BE49-F238E27FC236}">
                  <a16:creationId xmlns:a16="http://schemas.microsoft.com/office/drawing/2014/main" id="{807C5254-6F12-44CA-AFA7-7FC1E8CF5DFB}"/>
                </a:ext>
              </a:extLst>
            </p:cNvPr>
            <p:cNvSpPr>
              <a:spLocks noChangeShapeType="1"/>
            </p:cNvSpPr>
            <p:nvPr/>
          </p:nvSpPr>
          <p:spPr bwMode="auto">
            <a:xfrm flipV="1">
              <a:off x="8829676" y="2716213"/>
              <a:ext cx="22225" cy="7937"/>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9" name="Line 69">
              <a:extLst>
                <a:ext uri="{FF2B5EF4-FFF2-40B4-BE49-F238E27FC236}">
                  <a16:creationId xmlns:a16="http://schemas.microsoft.com/office/drawing/2014/main" id="{23182EDD-55F1-438A-B89C-AA63D5CDDDFA}"/>
                </a:ext>
              </a:extLst>
            </p:cNvPr>
            <p:cNvSpPr>
              <a:spLocks noChangeShapeType="1"/>
            </p:cNvSpPr>
            <p:nvPr/>
          </p:nvSpPr>
          <p:spPr bwMode="auto">
            <a:xfrm flipH="1">
              <a:off x="8728076" y="2752725"/>
              <a:ext cx="23813" cy="7937"/>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50" name="Freeform 70">
              <a:extLst>
                <a:ext uri="{FF2B5EF4-FFF2-40B4-BE49-F238E27FC236}">
                  <a16:creationId xmlns:a16="http://schemas.microsoft.com/office/drawing/2014/main" id="{3B8A4B86-44A4-4714-A305-64D0D3F6196E}"/>
                </a:ext>
              </a:extLst>
            </p:cNvPr>
            <p:cNvSpPr>
              <a:spLocks/>
            </p:cNvSpPr>
            <p:nvPr/>
          </p:nvSpPr>
          <p:spPr bwMode="auto">
            <a:xfrm>
              <a:off x="8694738" y="2667000"/>
              <a:ext cx="192088" cy="142875"/>
            </a:xfrm>
            <a:custGeom>
              <a:avLst/>
              <a:gdLst>
                <a:gd name="T0" fmla="*/ 254 w 269"/>
                <a:gd name="T1" fmla="*/ 57 h 199"/>
                <a:gd name="T2" fmla="*/ 162 w 269"/>
                <a:gd name="T3" fmla="*/ 175 h 199"/>
                <a:gd name="T4" fmla="*/ 15 w 269"/>
                <a:gd name="T5" fmla="*/ 142 h 199"/>
                <a:gd name="T6" fmla="*/ 107 w 269"/>
                <a:gd name="T7" fmla="*/ 24 h 199"/>
                <a:gd name="T8" fmla="*/ 254 w 269"/>
                <a:gd name="T9" fmla="*/ 57 h 199"/>
              </a:gdLst>
              <a:ahLst/>
              <a:cxnLst>
                <a:cxn ang="0">
                  <a:pos x="T0" y="T1"/>
                </a:cxn>
                <a:cxn ang="0">
                  <a:pos x="T2" y="T3"/>
                </a:cxn>
                <a:cxn ang="0">
                  <a:pos x="T4" y="T5"/>
                </a:cxn>
                <a:cxn ang="0">
                  <a:pos x="T6" y="T7"/>
                </a:cxn>
                <a:cxn ang="0">
                  <a:pos x="T8" y="T9"/>
                </a:cxn>
              </a:cxnLst>
              <a:rect l="0" t="0" r="r" b="b"/>
              <a:pathLst>
                <a:path w="269" h="199">
                  <a:moveTo>
                    <a:pt x="254" y="57"/>
                  </a:moveTo>
                  <a:cubicBezTo>
                    <a:pt x="269" y="99"/>
                    <a:pt x="227" y="152"/>
                    <a:pt x="162" y="175"/>
                  </a:cubicBezTo>
                  <a:cubicBezTo>
                    <a:pt x="96" y="199"/>
                    <a:pt x="30" y="184"/>
                    <a:pt x="15" y="142"/>
                  </a:cubicBezTo>
                  <a:cubicBezTo>
                    <a:pt x="0" y="100"/>
                    <a:pt x="42" y="47"/>
                    <a:pt x="107" y="24"/>
                  </a:cubicBezTo>
                  <a:cubicBezTo>
                    <a:pt x="173" y="0"/>
                    <a:pt x="239" y="15"/>
                    <a:pt x="254" y="57"/>
                  </a:cubicBezTo>
                  <a:close/>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51" name="Freeform 71">
              <a:extLst>
                <a:ext uri="{FF2B5EF4-FFF2-40B4-BE49-F238E27FC236}">
                  <a16:creationId xmlns:a16="http://schemas.microsoft.com/office/drawing/2014/main" id="{710A0064-1A79-40F8-B6D0-9C1748201C59}"/>
                </a:ext>
              </a:extLst>
            </p:cNvPr>
            <p:cNvSpPr>
              <a:spLocks/>
            </p:cNvSpPr>
            <p:nvPr/>
          </p:nvSpPr>
          <p:spPr bwMode="auto">
            <a:xfrm>
              <a:off x="8705851" y="2708275"/>
              <a:ext cx="192088" cy="131762"/>
            </a:xfrm>
            <a:custGeom>
              <a:avLst/>
              <a:gdLst>
                <a:gd name="T0" fmla="*/ 0 w 268"/>
                <a:gd name="T1" fmla="*/ 85 h 185"/>
                <a:gd name="T2" fmla="*/ 15 w 268"/>
                <a:gd name="T3" fmla="*/ 128 h 185"/>
                <a:gd name="T4" fmla="*/ 161 w 268"/>
                <a:gd name="T5" fmla="*/ 161 h 185"/>
                <a:gd name="T6" fmla="*/ 253 w 268"/>
                <a:gd name="T7" fmla="*/ 43 h 185"/>
                <a:gd name="T8" fmla="*/ 238 w 268"/>
                <a:gd name="T9" fmla="*/ 0 h 185"/>
              </a:gdLst>
              <a:ahLst/>
              <a:cxnLst>
                <a:cxn ang="0">
                  <a:pos x="T0" y="T1"/>
                </a:cxn>
                <a:cxn ang="0">
                  <a:pos x="T2" y="T3"/>
                </a:cxn>
                <a:cxn ang="0">
                  <a:pos x="T4" y="T5"/>
                </a:cxn>
                <a:cxn ang="0">
                  <a:pos x="T6" y="T7"/>
                </a:cxn>
                <a:cxn ang="0">
                  <a:pos x="T8" y="T9"/>
                </a:cxn>
              </a:cxnLst>
              <a:rect l="0" t="0" r="r" b="b"/>
              <a:pathLst>
                <a:path w="268" h="185">
                  <a:moveTo>
                    <a:pt x="0" y="85"/>
                  </a:moveTo>
                  <a:lnTo>
                    <a:pt x="15" y="128"/>
                  </a:lnTo>
                  <a:cubicBezTo>
                    <a:pt x="30" y="170"/>
                    <a:pt x="95" y="185"/>
                    <a:pt x="161" y="161"/>
                  </a:cubicBezTo>
                  <a:cubicBezTo>
                    <a:pt x="227" y="138"/>
                    <a:pt x="268" y="85"/>
                    <a:pt x="253" y="43"/>
                  </a:cubicBezTo>
                  <a:lnTo>
                    <a:pt x="238" y="0"/>
                  </a:lnTo>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grpSp>
        <p:nvGrpSpPr>
          <p:cNvPr id="152" name="Group 151">
            <a:extLst>
              <a:ext uri="{FF2B5EF4-FFF2-40B4-BE49-F238E27FC236}">
                <a16:creationId xmlns:a16="http://schemas.microsoft.com/office/drawing/2014/main" id="{B21577A3-A7AF-438F-B0D6-55FE3FDA41F5}"/>
              </a:ext>
            </a:extLst>
          </p:cNvPr>
          <p:cNvGrpSpPr/>
          <p:nvPr/>
        </p:nvGrpSpPr>
        <p:grpSpPr>
          <a:xfrm>
            <a:off x="7378307" y="3218324"/>
            <a:ext cx="393700" cy="322263"/>
            <a:chOff x="8553451" y="2454276"/>
            <a:chExt cx="393700" cy="322263"/>
          </a:xfrm>
        </p:grpSpPr>
        <p:sp>
          <p:nvSpPr>
            <p:cNvPr id="153" name="Freeform 418">
              <a:extLst>
                <a:ext uri="{FF2B5EF4-FFF2-40B4-BE49-F238E27FC236}">
                  <a16:creationId xmlns:a16="http://schemas.microsoft.com/office/drawing/2014/main" id="{7AEF6848-6833-4BC2-AE2D-93FEFCF6A508}"/>
                </a:ext>
              </a:extLst>
            </p:cNvPr>
            <p:cNvSpPr>
              <a:spLocks noEditPoints="1"/>
            </p:cNvSpPr>
            <p:nvPr/>
          </p:nvSpPr>
          <p:spPr bwMode="auto">
            <a:xfrm>
              <a:off x="8553451" y="2454276"/>
              <a:ext cx="393700" cy="322263"/>
            </a:xfrm>
            <a:custGeom>
              <a:avLst/>
              <a:gdLst>
                <a:gd name="T0" fmla="*/ 450 w 548"/>
                <a:gd name="T1" fmla="*/ 62 h 450"/>
                <a:gd name="T2" fmla="*/ 299 w 548"/>
                <a:gd name="T3" fmla="*/ 0 h 450"/>
                <a:gd name="T4" fmla="*/ 299 w 548"/>
                <a:gd name="T5" fmla="*/ 62 h 450"/>
                <a:gd name="T6" fmla="*/ 405 w 548"/>
                <a:gd name="T7" fmla="*/ 106 h 450"/>
                <a:gd name="T8" fmla="*/ 450 w 548"/>
                <a:gd name="T9" fmla="*/ 62 h 450"/>
                <a:gd name="T10" fmla="*/ 441 w 548"/>
                <a:gd name="T11" fmla="*/ 405 h 450"/>
                <a:gd name="T12" fmla="*/ 485 w 548"/>
                <a:gd name="T13" fmla="*/ 449 h 450"/>
                <a:gd name="T14" fmla="*/ 548 w 548"/>
                <a:gd name="T15" fmla="*/ 299 h 450"/>
                <a:gd name="T16" fmla="*/ 485 w 548"/>
                <a:gd name="T17" fmla="*/ 299 h 450"/>
                <a:gd name="T18" fmla="*/ 441 w 548"/>
                <a:gd name="T19" fmla="*/ 405 h 450"/>
                <a:gd name="T20" fmla="*/ 63 w 548"/>
                <a:gd name="T21" fmla="*/ 300 h 450"/>
                <a:gd name="T22" fmla="*/ 1 w 548"/>
                <a:gd name="T23" fmla="*/ 300 h 450"/>
                <a:gd name="T24" fmla="*/ 63 w 548"/>
                <a:gd name="T25" fmla="*/ 450 h 450"/>
                <a:gd name="T26" fmla="*/ 108 w 548"/>
                <a:gd name="T27" fmla="*/ 405 h 450"/>
                <a:gd name="T28" fmla="*/ 63 w 548"/>
                <a:gd name="T29" fmla="*/ 300 h 450"/>
                <a:gd name="T30" fmla="*/ 485 w 548"/>
                <a:gd name="T31" fmla="*/ 250 h 450"/>
                <a:gd name="T32" fmla="*/ 547 w 548"/>
                <a:gd name="T33" fmla="*/ 250 h 450"/>
                <a:gd name="T34" fmla="*/ 485 w 548"/>
                <a:gd name="T35" fmla="*/ 97 h 450"/>
                <a:gd name="T36" fmla="*/ 440 w 548"/>
                <a:gd name="T37" fmla="*/ 142 h 450"/>
                <a:gd name="T38" fmla="*/ 485 w 548"/>
                <a:gd name="T39" fmla="*/ 250 h 450"/>
                <a:gd name="T40" fmla="*/ 107 w 548"/>
                <a:gd name="T41" fmla="*/ 142 h 450"/>
                <a:gd name="T42" fmla="*/ 63 w 548"/>
                <a:gd name="T43" fmla="*/ 97 h 450"/>
                <a:gd name="T44" fmla="*/ 0 w 548"/>
                <a:gd name="T45" fmla="*/ 250 h 450"/>
                <a:gd name="T46" fmla="*/ 63 w 548"/>
                <a:gd name="T47" fmla="*/ 250 h 450"/>
                <a:gd name="T48" fmla="*/ 107 w 548"/>
                <a:gd name="T49" fmla="*/ 142 h 450"/>
                <a:gd name="T50" fmla="*/ 143 w 548"/>
                <a:gd name="T51" fmla="*/ 107 h 450"/>
                <a:gd name="T52" fmla="*/ 249 w 548"/>
                <a:gd name="T53" fmla="*/ 62 h 450"/>
                <a:gd name="T54" fmla="*/ 249 w 548"/>
                <a:gd name="T55" fmla="*/ 0 h 450"/>
                <a:gd name="T56" fmla="*/ 98 w 548"/>
                <a:gd name="T57" fmla="*/ 62 h 450"/>
                <a:gd name="T58" fmla="*/ 143 w 548"/>
                <a:gd name="T59" fmla="*/ 107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8" h="450">
                  <a:moveTo>
                    <a:pt x="450" y="62"/>
                  </a:moveTo>
                  <a:cubicBezTo>
                    <a:pt x="407" y="26"/>
                    <a:pt x="355" y="4"/>
                    <a:pt x="299" y="0"/>
                  </a:cubicBezTo>
                  <a:lnTo>
                    <a:pt x="299" y="62"/>
                  </a:lnTo>
                  <a:cubicBezTo>
                    <a:pt x="338" y="67"/>
                    <a:pt x="375" y="82"/>
                    <a:pt x="405" y="106"/>
                  </a:cubicBezTo>
                  <a:lnTo>
                    <a:pt x="450" y="62"/>
                  </a:lnTo>
                  <a:close/>
                  <a:moveTo>
                    <a:pt x="441" y="405"/>
                  </a:moveTo>
                  <a:lnTo>
                    <a:pt x="485" y="449"/>
                  </a:lnTo>
                  <a:cubicBezTo>
                    <a:pt x="521" y="407"/>
                    <a:pt x="543" y="354"/>
                    <a:pt x="548" y="299"/>
                  </a:cubicBezTo>
                  <a:lnTo>
                    <a:pt x="485" y="299"/>
                  </a:lnTo>
                  <a:cubicBezTo>
                    <a:pt x="481" y="338"/>
                    <a:pt x="465" y="374"/>
                    <a:pt x="441" y="405"/>
                  </a:cubicBezTo>
                  <a:close/>
                  <a:moveTo>
                    <a:pt x="63" y="300"/>
                  </a:moveTo>
                  <a:lnTo>
                    <a:pt x="1" y="300"/>
                  </a:lnTo>
                  <a:cubicBezTo>
                    <a:pt x="6" y="355"/>
                    <a:pt x="27" y="407"/>
                    <a:pt x="63" y="450"/>
                  </a:cubicBezTo>
                  <a:lnTo>
                    <a:pt x="108" y="405"/>
                  </a:lnTo>
                  <a:cubicBezTo>
                    <a:pt x="83" y="375"/>
                    <a:pt x="68" y="338"/>
                    <a:pt x="63" y="300"/>
                  </a:cubicBezTo>
                  <a:close/>
                  <a:moveTo>
                    <a:pt x="485" y="250"/>
                  </a:moveTo>
                  <a:lnTo>
                    <a:pt x="547" y="250"/>
                  </a:lnTo>
                  <a:cubicBezTo>
                    <a:pt x="542" y="194"/>
                    <a:pt x="521" y="141"/>
                    <a:pt x="485" y="97"/>
                  </a:cubicBezTo>
                  <a:lnTo>
                    <a:pt x="440" y="142"/>
                  </a:lnTo>
                  <a:cubicBezTo>
                    <a:pt x="465" y="173"/>
                    <a:pt x="480" y="210"/>
                    <a:pt x="485" y="250"/>
                  </a:cubicBezTo>
                  <a:close/>
                  <a:moveTo>
                    <a:pt x="107" y="142"/>
                  </a:moveTo>
                  <a:lnTo>
                    <a:pt x="63" y="97"/>
                  </a:lnTo>
                  <a:cubicBezTo>
                    <a:pt x="27" y="141"/>
                    <a:pt x="5" y="194"/>
                    <a:pt x="0" y="250"/>
                  </a:cubicBezTo>
                  <a:lnTo>
                    <a:pt x="63" y="250"/>
                  </a:lnTo>
                  <a:cubicBezTo>
                    <a:pt x="67" y="210"/>
                    <a:pt x="83" y="173"/>
                    <a:pt x="107" y="142"/>
                  </a:cubicBezTo>
                  <a:close/>
                  <a:moveTo>
                    <a:pt x="143" y="107"/>
                  </a:moveTo>
                  <a:cubicBezTo>
                    <a:pt x="173" y="82"/>
                    <a:pt x="210" y="67"/>
                    <a:pt x="249" y="62"/>
                  </a:cubicBezTo>
                  <a:lnTo>
                    <a:pt x="249" y="0"/>
                  </a:lnTo>
                  <a:cubicBezTo>
                    <a:pt x="193" y="4"/>
                    <a:pt x="141" y="26"/>
                    <a:pt x="98" y="62"/>
                  </a:cubicBezTo>
                  <a:lnTo>
                    <a:pt x="143" y="107"/>
                  </a:lnTo>
                  <a:close/>
                </a:path>
              </a:pathLst>
            </a:custGeom>
            <a:noFill/>
            <a:ln w="127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54" name="Oval 419">
              <a:extLst>
                <a:ext uri="{FF2B5EF4-FFF2-40B4-BE49-F238E27FC236}">
                  <a16:creationId xmlns:a16="http://schemas.microsoft.com/office/drawing/2014/main" id="{DDCE438F-66BE-463B-9C4D-4EF03E9DA828}"/>
                </a:ext>
              </a:extLst>
            </p:cNvPr>
            <p:cNvSpPr>
              <a:spLocks noChangeArrowheads="1"/>
            </p:cNvSpPr>
            <p:nvPr/>
          </p:nvSpPr>
          <p:spPr bwMode="auto">
            <a:xfrm>
              <a:off x="8715376" y="2641601"/>
              <a:ext cx="71438" cy="73025"/>
            </a:xfrm>
            <a:prstGeom prst="ellipse">
              <a:avLst/>
            </a:prstGeom>
            <a:noFill/>
            <a:ln w="12700" cap="flat">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55" name="Line 420">
              <a:extLst>
                <a:ext uri="{FF2B5EF4-FFF2-40B4-BE49-F238E27FC236}">
                  <a16:creationId xmlns:a16="http://schemas.microsoft.com/office/drawing/2014/main" id="{969E24D0-234A-4C95-B358-6697EA1394E1}"/>
                </a:ext>
              </a:extLst>
            </p:cNvPr>
            <p:cNvSpPr>
              <a:spLocks noChangeShapeType="1"/>
            </p:cNvSpPr>
            <p:nvPr/>
          </p:nvSpPr>
          <p:spPr bwMode="auto">
            <a:xfrm flipH="1">
              <a:off x="8688388" y="2700338"/>
              <a:ext cx="28575" cy="19050"/>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56" name="Line 421">
              <a:extLst>
                <a:ext uri="{FF2B5EF4-FFF2-40B4-BE49-F238E27FC236}">
                  <a16:creationId xmlns:a16="http://schemas.microsoft.com/office/drawing/2014/main" id="{7E15ABAF-806D-4B0A-B320-B859C5FB9DB5}"/>
                </a:ext>
              </a:extLst>
            </p:cNvPr>
            <p:cNvSpPr>
              <a:spLocks noChangeShapeType="1"/>
            </p:cNvSpPr>
            <p:nvPr/>
          </p:nvSpPr>
          <p:spPr bwMode="auto">
            <a:xfrm flipH="1">
              <a:off x="8777288" y="2606676"/>
              <a:ext cx="80963" cy="53975"/>
            </a:xfrm>
            <a:prstGeom prst="line">
              <a:avLst/>
            </a:prstGeom>
            <a:noFill/>
            <a:ln w="12700" cap="flat">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AU"/>
            </a:p>
          </p:txBody>
        </p:sp>
      </p:grpSp>
      <p:grpSp>
        <p:nvGrpSpPr>
          <p:cNvPr id="59" name="Group 58">
            <a:extLst>
              <a:ext uri="{FF2B5EF4-FFF2-40B4-BE49-F238E27FC236}">
                <a16:creationId xmlns:a16="http://schemas.microsoft.com/office/drawing/2014/main" id="{D3CA5164-8689-4125-99F3-8B45F5F88AB3}"/>
              </a:ext>
            </a:extLst>
          </p:cNvPr>
          <p:cNvGrpSpPr/>
          <p:nvPr/>
        </p:nvGrpSpPr>
        <p:grpSpPr>
          <a:xfrm>
            <a:off x="8283024" y="5156992"/>
            <a:ext cx="2077986" cy="933086"/>
            <a:chOff x="8300324" y="4796346"/>
            <a:chExt cx="2034191" cy="933086"/>
          </a:xfrm>
          <a:noFill/>
        </p:grpSpPr>
        <p:sp>
          <p:nvSpPr>
            <p:cNvPr id="60" name="TextBox 59">
              <a:extLst>
                <a:ext uri="{FF2B5EF4-FFF2-40B4-BE49-F238E27FC236}">
                  <a16:creationId xmlns:a16="http://schemas.microsoft.com/office/drawing/2014/main" id="{A3A93BDF-1723-4A4D-800C-99FC0186D145}"/>
                </a:ext>
              </a:extLst>
            </p:cNvPr>
            <p:cNvSpPr txBox="1"/>
            <p:nvPr/>
          </p:nvSpPr>
          <p:spPr>
            <a:xfrm>
              <a:off x="8300324" y="4796346"/>
              <a:ext cx="1616295" cy="215444"/>
            </a:xfrm>
            <a:prstGeom prst="rect">
              <a:avLst/>
            </a:prstGeom>
            <a:grpFill/>
          </p:spPr>
          <p:txBody>
            <a:bodyPr wrap="none" lIns="0" tIns="0" rIns="0" bIns="0" rtlCol="0">
              <a:spAutoFit/>
            </a:bodyPr>
            <a:lstStyle/>
            <a:p>
              <a:pPr algn="l">
                <a:spcAft>
                  <a:spcPts val="1200"/>
                </a:spcAft>
              </a:pPr>
              <a:r>
                <a:rPr lang="en-AU" sz="1400" dirty="0">
                  <a:latin typeface="+mj-lt"/>
                </a:rPr>
                <a:t>AEMO’s Ownership</a:t>
              </a:r>
            </a:p>
          </p:txBody>
        </p:sp>
        <p:sp>
          <p:nvSpPr>
            <p:cNvPr id="62" name="TextBox 61">
              <a:extLst>
                <a:ext uri="{FF2B5EF4-FFF2-40B4-BE49-F238E27FC236}">
                  <a16:creationId xmlns:a16="http://schemas.microsoft.com/office/drawing/2014/main" id="{444F15D4-E15B-4C3C-AEB1-6709E0A11709}"/>
                </a:ext>
              </a:extLst>
            </p:cNvPr>
            <p:cNvSpPr txBox="1"/>
            <p:nvPr/>
          </p:nvSpPr>
          <p:spPr>
            <a:xfrm>
              <a:off x="8300324" y="5433966"/>
              <a:ext cx="734047" cy="295466"/>
            </a:xfrm>
            <a:prstGeom prst="rect">
              <a:avLst/>
            </a:prstGeom>
            <a:grpFill/>
          </p:spPr>
          <p:txBody>
            <a:bodyPr wrap="none" lIns="0" tIns="0" rIns="0" bIns="0" rtlCol="0">
              <a:spAutoFit/>
            </a:bodyPr>
            <a:lstStyle/>
            <a:p>
              <a:pPr>
                <a:lnSpc>
                  <a:spcPct val="80000"/>
                </a:lnSpc>
                <a:spcAft>
                  <a:spcPts val="1200"/>
                </a:spcAft>
              </a:pPr>
              <a:r>
                <a:rPr lang="en-AU" sz="1200" dirty="0"/>
                <a:t>Market</a:t>
              </a:r>
              <a:br>
                <a:rPr lang="en-AU" sz="1200" dirty="0"/>
              </a:br>
              <a:r>
                <a:rPr lang="en-AU" sz="1200" dirty="0"/>
                <a:t>participants</a:t>
              </a:r>
            </a:p>
          </p:txBody>
        </p:sp>
        <p:sp>
          <p:nvSpPr>
            <p:cNvPr id="63" name="TextBox 62">
              <a:extLst>
                <a:ext uri="{FF2B5EF4-FFF2-40B4-BE49-F238E27FC236}">
                  <a16:creationId xmlns:a16="http://schemas.microsoft.com/office/drawing/2014/main" id="{8628BD8A-27C2-4D77-8970-0E65E23B560E}"/>
                </a:ext>
              </a:extLst>
            </p:cNvPr>
            <p:cNvSpPr txBox="1"/>
            <p:nvPr/>
          </p:nvSpPr>
          <p:spPr>
            <a:xfrm>
              <a:off x="8300324" y="5038695"/>
              <a:ext cx="493725" cy="369332"/>
            </a:xfrm>
            <a:prstGeom prst="rect">
              <a:avLst/>
            </a:prstGeom>
            <a:grpFill/>
          </p:spPr>
          <p:txBody>
            <a:bodyPr wrap="none" lIns="0" tIns="0" rIns="0" bIns="0" rtlCol="0">
              <a:spAutoFit/>
            </a:bodyPr>
            <a:lstStyle/>
            <a:p>
              <a:pPr>
                <a:spcAft>
                  <a:spcPts val="1200"/>
                </a:spcAft>
              </a:pPr>
              <a:r>
                <a:rPr lang="en-AU" sz="2400" dirty="0">
                  <a:solidFill>
                    <a:schemeClr val="accent1"/>
                  </a:solidFill>
                  <a:latin typeface="+mj-lt"/>
                </a:rPr>
                <a:t>40</a:t>
              </a:r>
              <a:r>
                <a:rPr lang="en-AU" sz="1400" dirty="0">
                  <a:solidFill>
                    <a:schemeClr val="accent1"/>
                  </a:solidFill>
                  <a:latin typeface="+mj-lt"/>
                </a:rPr>
                <a:t>%</a:t>
              </a:r>
              <a:endParaRPr lang="en-AU" sz="2400" dirty="0">
                <a:solidFill>
                  <a:schemeClr val="accent1"/>
                </a:solidFill>
                <a:latin typeface="+mj-lt"/>
              </a:endParaRPr>
            </a:p>
          </p:txBody>
        </p:sp>
        <p:sp>
          <p:nvSpPr>
            <p:cNvPr id="64" name="TextBox 63">
              <a:extLst>
                <a:ext uri="{FF2B5EF4-FFF2-40B4-BE49-F238E27FC236}">
                  <a16:creationId xmlns:a16="http://schemas.microsoft.com/office/drawing/2014/main" id="{DF1366CD-438B-4E9D-A6B8-BCBE72F3354D}"/>
                </a:ext>
              </a:extLst>
            </p:cNvPr>
            <p:cNvSpPr txBox="1"/>
            <p:nvPr/>
          </p:nvSpPr>
          <p:spPr>
            <a:xfrm>
              <a:off x="9277100" y="5413343"/>
              <a:ext cx="1057415" cy="302327"/>
            </a:xfrm>
            <a:prstGeom prst="rect">
              <a:avLst/>
            </a:prstGeom>
            <a:grpFill/>
          </p:spPr>
          <p:txBody>
            <a:bodyPr wrap="square" lIns="0" tIns="0" rIns="0" bIns="0" rtlCol="0">
              <a:spAutoFit/>
            </a:bodyPr>
            <a:lstStyle/>
            <a:p>
              <a:pPr>
                <a:lnSpc>
                  <a:spcPct val="80000"/>
                </a:lnSpc>
                <a:spcAft>
                  <a:spcPts val="1200"/>
                </a:spcAft>
              </a:pPr>
              <a:r>
                <a:rPr lang="en-AU" sz="1200" dirty="0"/>
                <a:t>Governments of Australia</a:t>
              </a:r>
            </a:p>
          </p:txBody>
        </p:sp>
        <p:sp>
          <p:nvSpPr>
            <p:cNvPr id="67" name="TextBox 66">
              <a:extLst>
                <a:ext uri="{FF2B5EF4-FFF2-40B4-BE49-F238E27FC236}">
                  <a16:creationId xmlns:a16="http://schemas.microsoft.com/office/drawing/2014/main" id="{05496294-47F5-45E0-A0C2-97620A6A1835}"/>
                </a:ext>
              </a:extLst>
            </p:cNvPr>
            <p:cNvSpPr txBox="1"/>
            <p:nvPr/>
          </p:nvSpPr>
          <p:spPr>
            <a:xfrm>
              <a:off x="9265105" y="5038695"/>
              <a:ext cx="493725" cy="369332"/>
            </a:xfrm>
            <a:prstGeom prst="rect">
              <a:avLst/>
            </a:prstGeom>
            <a:grpFill/>
          </p:spPr>
          <p:txBody>
            <a:bodyPr wrap="none" lIns="0" tIns="0" rIns="0" bIns="0" rtlCol="0">
              <a:spAutoFit/>
            </a:bodyPr>
            <a:lstStyle/>
            <a:p>
              <a:pPr>
                <a:spcAft>
                  <a:spcPts val="1200"/>
                </a:spcAft>
              </a:pPr>
              <a:r>
                <a:rPr lang="en-AU" sz="2400" dirty="0">
                  <a:solidFill>
                    <a:schemeClr val="accent1"/>
                  </a:solidFill>
                  <a:latin typeface="+mj-lt"/>
                </a:rPr>
                <a:t>60</a:t>
              </a:r>
              <a:r>
                <a:rPr lang="en-AU" sz="1400" dirty="0">
                  <a:solidFill>
                    <a:schemeClr val="accent1"/>
                  </a:solidFill>
                  <a:latin typeface="+mj-lt"/>
                </a:rPr>
                <a:t>%</a:t>
              </a:r>
              <a:endParaRPr lang="en-AU" sz="2400" dirty="0">
                <a:solidFill>
                  <a:schemeClr val="accent1"/>
                </a:solidFill>
                <a:latin typeface="+mj-lt"/>
              </a:endParaRPr>
            </a:p>
          </p:txBody>
        </p:sp>
      </p:grpSp>
      <p:pic>
        <p:nvPicPr>
          <p:cNvPr id="2" name="Picture 1"/>
          <p:cNvPicPr>
            <a:picLocks noChangeAspect="1"/>
          </p:cNvPicPr>
          <p:nvPr/>
        </p:nvPicPr>
        <p:blipFill>
          <a:blip r:embed="rId4"/>
          <a:stretch>
            <a:fillRect/>
          </a:stretch>
        </p:blipFill>
        <p:spPr>
          <a:xfrm>
            <a:off x="7194100" y="5245511"/>
            <a:ext cx="757586" cy="757586"/>
          </a:xfrm>
          <a:prstGeom prst="rect">
            <a:avLst/>
          </a:prstGeom>
        </p:spPr>
      </p:pic>
    </p:spTree>
    <p:extLst>
      <p:ext uri="{BB962C8B-B14F-4D97-AF65-F5344CB8AC3E}">
        <p14:creationId xmlns:p14="http://schemas.microsoft.com/office/powerpoint/2010/main" val="291120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down)">
                                      <p:cBhvr>
                                        <p:cTn id="10" dur="500"/>
                                        <p:tgtEl>
                                          <p:spTgt spid="4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up)">
                                      <p:cBhvr>
                                        <p:cTn id="17" dur="40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250" fill="hold"/>
                                        <p:tgtEl>
                                          <p:spTgt spid="30"/>
                                        </p:tgtEl>
                                        <p:attrNameLst>
                                          <p:attrName>ppt_w</p:attrName>
                                        </p:attrNameLst>
                                      </p:cBhvr>
                                      <p:tavLst>
                                        <p:tav tm="0">
                                          <p:val>
                                            <p:fltVal val="0"/>
                                          </p:val>
                                        </p:tav>
                                        <p:tav tm="100000">
                                          <p:val>
                                            <p:strVal val="#ppt_w"/>
                                          </p:val>
                                        </p:tav>
                                      </p:tavLst>
                                    </p:anim>
                                    <p:anim calcmode="lin" valueType="num">
                                      <p:cBhvr>
                                        <p:cTn id="24" dur="250" fill="hold"/>
                                        <p:tgtEl>
                                          <p:spTgt spid="30"/>
                                        </p:tgtEl>
                                        <p:attrNameLst>
                                          <p:attrName>ppt_h</p:attrName>
                                        </p:attrNameLst>
                                      </p:cBhvr>
                                      <p:tavLst>
                                        <p:tav tm="0">
                                          <p:val>
                                            <p:fltVal val="0"/>
                                          </p:val>
                                        </p:tav>
                                        <p:tav tm="100000">
                                          <p:val>
                                            <p:strVal val="#ppt_h"/>
                                          </p:val>
                                        </p:tav>
                                      </p:tavLst>
                                    </p:anim>
                                    <p:animEffect transition="in" filter="fade">
                                      <p:cBhvr>
                                        <p:cTn id="25" dur="250"/>
                                        <p:tgtEl>
                                          <p:spTgt spid="3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101"/>
                                        </p:tgtEl>
                                        <p:attrNameLst>
                                          <p:attrName>style.visibility</p:attrName>
                                        </p:attrNameLst>
                                      </p:cBhvr>
                                      <p:to>
                                        <p:strVal val="visible"/>
                                      </p:to>
                                    </p:set>
                                    <p:anim calcmode="lin" valueType="num">
                                      <p:cBhvr>
                                        <p:cTn id="28" dur="250" fill="hold"/>
                                        <p:tgtEl>
                                          <p:spTgt spid="101"/>
                                        </p:tgtEl>
                                        <p:attrNameLst>
                                          <p:attrName>ppt_w</p:attrName>
                                        </p:attrNameLst>
                                      </p:cBhvr>
                                      <p:tavLst>
                                        <p:tav tm="0">
                                          <p:val>
                                            <p:fltVal val="0"/>
                                          </p:val>
                                        </p:tav>
                                        <p:tav tm="100000">
                                          <p:val>
                                            <p:strVal val="#ppt_w"/>
                                          </p:val>
                                        </p:tav>
                                      </p:tavLst>
                                    </p:anim>
                                    <p:anim calcmode="lin" valueType="num">
                                      <p:cBhvr>
                                        <p:cTn id="29" dur="250" fill="hold"/>
                                        <p:tgtEl>
                                          <p:spTgt spid="101"/>
                                        </p:tgtEl>
                                        <p:attrNameLst>
                                          <p:attrName>ppt_h</p:attrName>
                                        </p:attrNameLst>
                                      </p:cBhvr>
                                      <p:tavLst>
                                        <p:tav tm="0">
                                          <p:val>
                                            <p:fltVal val="0"/>
                                          </p:val>
                                        </p:tav>
                                        <p:tav tm="100000">
                                          <p:val>
                                            <p:strVal val="#ppt_h"/>
                                          </p:val>
                                        </p:tav>
                                      </p:tavLst>
                                    </p:anim>
                                    <p:animEffect transition="in" filter="fade">
                                      <p:cBhvr>
                                        <p:cTn id="30" dur="250"/>
                                        <p:tgtEl>
                                          <p:spTgt spid="101"/>
                                        </p:tgtEl>
                                      </p:cBhvr>
                                    </p:animEffect>
                                  </p:childTnLst>
                                </p:cTn>
                              </p:par>
                              <p:par>
                                <p:cTn id="31" presetID="10" presetClass="entr" presetSubtype="0" fill="hold" nodeType="withEffect">
                                  <p:stCondLst>
                                    <p:cond delay="75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98"/>
                                        </p:tgtEl>
                                        <p:attrNameLst>
                                          <p:attrName>style.visibility</p:attrName>
                                        </p:attrNameLst>
                                      </p:cBhvr>
                                      <p:to>
                                        <p:strVal val="visible"/>
                                      </p:to>
                                    </p:set>
                                    <p:anim calcmode="lin" valueType="num">
                                      <p:cBhvr>
                                        <p:cTn id="39" dur="250" fill="hold"/>
                                        <p:tgtEl>
                                          <p:spTgt spid="98"/>
                                        </p:tgtEl>
                                        <p:attrNameLst>
                                          <p:attrName>ppt_w</p:attrName>
                                        </p:attrNameLst>
                                      </p:cBhvr>
                                      <p:tavLst>
                                        <p:tav tm="0">
                                          <p:val>
                                            <p:fltVal val="0"/>
                                          </p:val>
                                        </p:tav>
                                        <p:tav tm="100000">
                                          <p:val>
                                            <p:strVal val="#ppt_w"/>
                                          </p:val>
                                        </p:tav>
                                      </p:tavLst>
                                    </p:anim>
                                    <p:anim calcmode="lin" valueType="num">
                                      <p:cBhvr>
                                        <p:cTn id="40" dur="250" fill="hold"/>
                                        <p:tgtEl>
                                          <p:spTgt spid="98"/>
                                        </p:tgtEl>
                                        <p:attrNameLst>
                                          <p:attrName>ppt_h</p:attrName>
                                        </p:attrNameLst>
                                      </p:cBhvr>
                                      <p:tavLst>
                                        <p:tav tm="0">
                                          <p:val>
                                            <p:fltVal val="0"/>
                                          </p:val>
                                        </p:tav>
                                        <p:tav tm="100000">
                                          <p:val>
                                            <p:strVal val="#ppt_h"/>
                                          </p:val>
                                        </p:tav>
                                      </p:tavLst>
                                    </p:anim>
                                    <p:animEffect transition="in" filter="fade">
                                      <p:cBhvr>
                                        <p:cTn id="41" dur="250"/>
                                        <p:tgtEl>
                                          <p:spTgt spid="98"/>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02"/>
                                        </p:tgtEl>
                                        <p:attrNameLst>
                                          <p:attrName>style.visibility</p:attrName>
                                        </p:attrNameLst>
                                      </p:cBhvr>
                                      <p:to>
                                        <p:strVal val="visible"/>
                                      </p:to>
                                    </p:set>
                                    <p:anim calcmode="lin" valueType="num">
                                      <p:cBhvr>
                                        <p:cTn id="44" dur="250" fill="hold"/>
                                        <p:tgtEl>
                                          <p:spTgt spid="102"/>
                                        </p:tgtEl>
                                        <p:attrNameLst>
                                          <p:attrName>ppt_w</p:attrName>
                                        </p:attrNameLst>
                                      </p:cBhvr>
                                      <p:tavLst>
                                        <p:tav tm="0">
                                          <p:val>
                                            <p:fltVal val="0"/>
                                          </p:val>
                                        </p:tav>
                                        <p:tav tm="100000">
                                          <p:val>
                                            <p:strVal val="#ppt_w"/>
                                          </p:val>
                                        </p:tav>
                                      </p:tavLst>
                                    </p:anim>
                                    <p:anim calcmode="lin" valueType="num">
                                      <p:cBhvr>
                                        <p:cTn id="45" dur="250" fill="hold"/>
                                        <p:tgtEl>
                                          <p:spTgt spid="102"/>
                                        </p:tgtEl>
                                        <p:attrNameLst>
                                          <p:attrName>ppt_h</p:attrName>
                                        </p:attrNameLst>
                                      </p:cBhvr>
                                      <p:tavLst>
                                        <p:tav tm="0">
                                          <p:val>
                                            <p:fltVal val="0"/>
                                          </p:val>
                                        </p:tav>
                                        <p:tav tm="100000">
                                          <p:val>
                                            <p:strVal val="#ppt_h"/>
                                          </p:val>
                                        </p:tav>
                                      </p:tavLst>
                                    </p:anim>
                                    <p:animEffect transition="in" filter="fade">
                                      <p:cBhvr>
                                        <p:cTn id="46" dur="250"/>
                                        <p:tgtEl>
                                          <p:spTgt spid="102"/>
                                        </p:tgtEl>
                                      </p:cBhvr>
                                    </p:animEffect>
                                  </p:childTnLst>
                                </p:cTn>
                              </p:par>
                              <p:par>
                                <p:cTn id="47" presetID="10" presetClass="entr" presetSubtype="0" fill="hold" nodeType="withEffect">
                                  <p:stCondLst>
                                    <p:cond delay="150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500"/>
                                        <p:tgtEl>
                                          <p:spTgt spid="83"/>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53" presetClass="entr" presetSubtype="16" fill="hold" grpId="0" nodeType="withEffect">
                                  <p:stCondLst>
                                    <p:cond delay="2000"/>
                                  </p:stCondLst>
                                  <p:childTnLst>
                                    <p:set>
                                      <p:cBhvr>
                                        <p:cTn id="54" dur="1" fill="hold">
                                          <p:stCondLst>
                                            <p:cond delay="0"/>
                                          </p:stCondLst>
                                        </p:cTn>
                                        <p:tgtEl>
                                          <p:spTgt spid="99"/>
                                        </p:tgtEl>
                                        <p:attrNameLst>
                                          <p:attrName>style.visibility</p:attrName>
                                        </p:attrNameLst>
                                      </p:cBhvr>
                                      <p:to>
                                        <p:strVal val="visible"/>
                                      </p:to>
                                    </p:set>
                                    <p:anim calcmode="lin" valueType="num">
                                      <p:cBhvr>
                                        <p:cTn id="55" dur="250" fill="hold"/>
                                        <p:tgtEl>
                                          <p:spTgt spid="99"/>
                                        </p:tgtEl>
                                        <p:attrNameLst>
                                          <p:attrName>ppt_w</p:attrName>
                                        </p:attrNameLst>
                                      </p:cBhvr>
                                      <p:tavLst>
                                        <p:tav tm="0">
                                          <p:val>
                                            <p:fltVal val="0"/>
                                          </p:val>
                                        </p:tav>
                                        <p:tav tm="100000">
                                          <p:val>
                                            <p:strVal val="#ppt_w"/>
                                          </p:val>
                                        </p:tav>
                                      </p:tavLst>
                                    </p:anim>
                                    <p:anim calcmode="lin" valueType="num">
                                      <p:cBhvr>
                                        <p:cTn id="56" dur="250" fill="hold"/>
                                        <p:tgtEl>
                                          <p:spTgt spid="99"/>
                                        </p:tgtEl>
                                        <p:attrNameLst>
                                          <p:attrName>ppt_h</p:attrName>
                                        </p:attrNameLst>
                                      </p:cBhvr>
                                      <p:tavLst>
                                        <p:tav tm="0">
                                          <p:val>
                                            <p:fltVal val="0"/>
                                          </p:val>
                                        </p:tav>
                                        <p:tav tm="100000">
                                          <p:val>
                                            <p:strVal val="#ppt_h"/>
                                          </p:val>
                                        </p:tav>
                                      </p:tavLst>
                                    </p:anim>
                                    <p:animEffect transition="in" filter="fade">
                                      <p:cBhvr>
                                        <p:cTn id="57" dur="250"/>
                                        <p:tgtEl>
                                          <p:spTgt spid="99"/>
                                        </p:tgtEl>
                                      </p:cBhvr>
                                    </p:animEffect>
                                  </p:childTnLst>
                                </p:cTn>
                              </p:par>
                              <p:par>
                                <p:cTn id="58" presetID="53" presetClass="entr" presetSubtype="16" fill="hold" grpId="0" nodeType="withEffect">
                                  <p:stCondLst>
                                    <p:cond delay="2000"/>
                                  </p:stCondLst>
                                  <p:childTnLst>
                                    <p:set>
                                      <p:cBhvr>
                                        <p:cTn id="59" dur="1" fill="hold">
                                          <p:stCondLst>
                                            <p:cond delay="0"/>
                                          </p:stCondLst>
                                        </p:cTn>
                                        <p:tgtEl>
                                          <p:spTgt spid="103"/>
                                        </p:tgtEl>
                                        <p:attrNameLst>
                                          <p:attrName>style.visibility</p:attrName>
                                        </p:attrNameLst>
                                      </p:cBhvr>
                                      <p:to>
                                        <p:strVal val="visible"/>
                                      </p:to>
                                    </p:set>
                                    <p:anim calcmode="lin" valueType="num">
                                      <p:cBhvr>
                                        <p:cTn id="60" dur="250" fill="hold"/>
                                        <p:tgtEl>
                                          <p:spTgt spid="103"/>
                                        </p:tgtEl>
                                        <p:attrNameLst>
                                          <p:attrName>ppt_w</p:attrName>
                                        </p:attrNameLst>
                                      </p:cBhvr>
                                      <p:tavLst>
                                        <p:tav tm="0">
                                          <p:val>
                                            <p:fltVal val="0"/>
                                          </p:val>
                                        </p:tav>
                                        <p:tav tm="100000">
                                          <p:val>
                                            <p:strVal val="#ppt_w"/>
                                          </p:val>
                                        </p:tav>
                                      </p:tavLst>
                                    </p:anim>
                                    <p:anim calcmode="lin" valueType="num">
                                      <p:cBhvr>
                                        <p:cTn id="61" dur="250" fill="hold"/>
                                        <p:tgtEl>
                                          <p:spTgt spid="103"/>
                                        </p:tgtEl>
                                        <p:attrNameLst>
                                          <p:attrName>ppt_h</p:attrName>
                                        </p:attrNameLst>
                                      </p:cBhvr>
                                      <p:tavLst>
                                        <p:tav tm="0">
                                          <p:val>
                                            <p:fltVal val="0"/>
                                          </p:val>
                                        </p:tav>
                                        <p:tav tm="100000">
                                          <p:val>
                                            <p:strVal val="#ppt_h"/>
                                          </p:val>
                                        </p:tav>
                                      </p:tavLst>
                                    </p:anim>
                                    <p:animEffect transition="in" filter="fade">
                                      <p:cBhvr>
                                        <p:cTn id="62" dur="250"/>
                                        <p:tgtEl>
                                          <p:spTgt spid="103"/>
                                        </p:tgtEl>
                                      </p:cBhvr>
                                    </p:animEffect>
                                  </p:childTnLst>
                                </p:cTn>
                              </p:par>
                              <p:par>
                                <p:cTn id="63" presetID="10" presetClass="entr" presetSubtype="0" fill="hold" nodeType="withEffect">
                                  <p:stCondLst>
                                    <p:cond delay="2250"/>
                                  </p:stCondLst>
                                  <p:childTnLst>
                                    <p:set>
                                      <p:cBhvr>
                                        <p:cTn id="64" dur="1" fill="hold">
                                          <p:stCondLst>
                                            <p:cond delay="0"/>
                                          </p:stCondLst>
                                        </p:cTn>
                                        <p:tgtEl>
                                          <p:spTgt spid="152"/>
                                        </p:tgtEl>
                                        <p:attrNameLst>
                                          <p:attrName>style.visibility</p:attrName>
                                        </p:attrNameLst>
                                      </p:cBhvr>
                                      <p:to>
                                        <p:strVal val="visible"/>
                                      </p:to>
                                    </p:set>
                                    <p:animEffect transition="in" filter="fade">
                                      <p:cBhvr>
                                        <p:cTn id="65" dur="500"/>
                                        <p:tgtEl>
                                          <p:spTgt spid="152"/>
                                        </p:tgtEl>
                                      </p:cBhvr>
                                    </p:animEffect>
                                  </p:childTnLst>
                                </p:cTn>
                              </p:par>
                              <p:par>
                                <p:cTn id="66" presetID="10" presetClass="entr" presetSubtype="0" fill="hold" grpId="0" nodeType="withEffect">
                                  <p:stCondLst>
                                    <p:cond delay="225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500"/>
                                        <p:tgtEl>
                                          <p:spTgt spid="14"/>
                                        </p:tgtEl>
                                      </p:cBhvr>
                                    </p:animEffect>
                                  </p:childTnLst>
                                </p:cTn>
                              </p:par>
                              <p:par>
                                <p:cTn id="69" presetID="53" presetClass="entr" presetSubtype="16" fill="hold" grpId="0" nodeType="withEffect">
                                  <p:stCondLst>
                                    <p:cond delay="2750"/>
                                  </p:stCondLst>
                                  <p:childTnLst>
                                    <p:set>
                                      <p:cBhvr>
                                        <p:cTn id="70" dur="1" fill="hold">
                                          <p:stCondLst>
                                            <p:cond delay="0"/>
                                          </p:stCondLst>
                                        </p:cTn>
                                        <p:tgtEl>
                                          <p:spTgt spid="104"/>
                                        </p:tgtEl>
                                        <p:attrNameLst>
                                          <p:attrName>style.visibility</p:attrName>
                                        </p:attrNameLst>
                                      </p:cBhvr>
                                      <p:to>
                                        <p:strVal val="visible"/>
                                      </p:to>
                                    </p:set>
                                    <p:anim calcmode="lin" valueType="num">
                                      <p:cBhvr>
                                        <p:cTn id="71" dur="250" fill="hold"/>
                                        <p:tgtEl>
                                          <p:spTgt spid="104"/>
                                        </p:tgtEl>
                                        <p:attrNameLst>
                                          <p:attrName>ppt_w</p:attrName>
                                        </p:attrNameLst>
                                      </p:cBhvr>
                                      <p:tavLst>
                                        <p:tav tm="0">
                                          <p:val>
                                            <p:fltVal val="0"/>
                                          </p:val>
                                        </p:tav>
                                        <p:tav tm="100000">
                                          <p:val>
                                            <p:strVal val="#ppt_w"/>
                                          </p:val>
                                        </p:tav>
                                      </p:tavLst>
                                    </p:anim>
                                    <p:anim calcmode="lin" valueType="num">
                                      <p:cBhvr>
                                        <p:cTn id="72" dur="250" fill="hold"/>
                                        <p:tgtEl>
                                          <p:spTgt spid="104"/>
                                        </p:tgtEl>
                                        <p:attrNameLst>
                                          <p:attrName>ppt_h</p:attrName>
                                        </p:attrNameLst>
                                      </p:cBhvr>
                                      <p:tavLst>
                                        <p:tav tm="0">
                                          <p:val>
                                            <p:fltVal val="0"/>
                                          </p:val>
                                        </p:tav>
                                        <p:tav tm="100000">
                                          <p:val>
                                            <p:strVal val="#ppt_h"/>
                                          </p:val>
                                        </p:tav>
                                      </p:tavLst>
                                    </p:anim>
                                    <p:animEffect transition="in" filter="fade">
                                      <p:cBhvr>
                                        <p:cTn id="73" dur="250"/>
                                        <p:tgtEl>
                                          <p:spTgt spid="104"/>
                                        </p:tgtEl>
                                      </p:cBhvr>
                                    </p:animEffect>
                                  </p:childTnLst>
                                </p:cTn>
                              </p:par>
                              <p:par>
                                <p:cTn id="74" presetID="53" presetClass="entr" presetSubtype="16" fill="hold" grpId="0" nodeType="withEffect">
                                  <p:stCondLst>
                                    <p:cond delay="2750"/>
                                  </p:stCondLst>
                                  <p:childTnLst>
                                    <p:set>
                                      <p:cBhvr>
                                        <p:cTn id="75" dur="1" fill="hold">
                                          <p:stCondLst>
                                            <p:cond delay="0"/>
                                          </p:stCondLst>
                                        </p:cTn>
                                        <p:tgtEl>
                                          <p:spTgt spid="100"/>
                                        </p:tgtEl>
                                        <p:attrNameLst>
                                          <p:attrName>style.visibility</p:attrName>
                                        </p:attrNameLst>
                                      </p:cBhvr>
                                      <p:to>
                                        <p:strVal val="visible"/>
                                      </p:to>
                                    </p:set>
                                    <p:anim calcmode="lin" valueType="num">
                                      <p:cBhvr>
                                        <p:cTn id="76" dur="250" fill="hold"/>
                                        <p:tgtEl>
                                          <p:spTgt spid="100"/>
                                        </p:tgtEl>
                                        <p:attrNameLst>
                                          <p:attrName>ppt_w</p:attrName>
                                        </p:attrNameLst>
                                      </p:cBhvr>
                                      <p:tavLst>
                                        <p:tav tm="0">
                                          <p:val>
                                            <p:fltVal val="0"/>
                                          </p:val>
                                        </p:tav>
                                        <p:tav tm="100000">
                                          <p:val>
                                            <p:strVal val="#ppt_w"/>
                                          </p:val>
                                        </p:tav>
                                      </p:tavLst>
                                    </p:anim>
                                    <p:anim calcmode="lin" valueType="num">
                                      <p:cBhvr>
                                        <p:cTn id="77" dur="250" fill="hold"/>
                                        <p:tgtEl>
                                          <p:spTgt spid="100"/>
                                        </p:tgtEl>
                                        <p:attrNameLst>
                                          <p:attrName>ppt_h</p:attrName>
                                        </p:attrNameLst>
                                      </p:cBhvr>
                                      <p:tavLst>
                                        <p:tav tm="0">
                                          <p:val>
                                            <p:fltVal val="0"/>
                                          </p:val>
                                        </p:tav>
                                        <p:tav tm="100000">
                                          <p:val>
                                            <p:strVal val="#ppt_h"/>
                                          </p:val>
                                        </p:tav>
                                      </p:tavLst>
                                    </p:anim>
                                    <p:animEffect transition="in" filter="fade">
                                      <p:cBhvr>
                                        <p:cTn id="78" dur="250"/>
                                        <p:tgtEl>
                                          <p:spTgt spid="100"/>
                                        </p:tgtEl>
                                      </p:cBhvr>
                                    </p:animEffect>
                                  </p:childTnLst>
                                </p:cTn>
                              </p:par>
                              <p:par>
                                <p:cTn id="79" presetID="10" presetClass="entr" presetSubtype="0" fill="hold" nodeType="withEffect">
                                  <p:stCondLst>
                                    <p:cond delay="3000"/>
                                  </p:stCondLst>
                                  <p:childTnLst>
                                    <p:set>
                                      <p:cBhvr>
                                        <p:cTn id="80" dur="1" fill="hold">
                                          <p:stCondLst>
                                            <p:cond delay="0"/>
                                          </p:stCondLst>
                                        </p:cTn>
                                        <p:tgtEl>
                                          <p:spTgt spid="120"/>
                                        </p:tgtEl>
                                        <p:attrNameLst>
                                          <p:attrName>style.visibility</p:attrName>
                                        </p:attrNameLst>
                                      </p:cBhvr>
                                      <p:to>
                                        <p:strVal val="visible"/>
                                      </p:to>
                                    </p:set>
                                    <p:animEffect transition="in" filter="fade">
                                      <p:cBhvr>
                                        <p:cTn id="81" dur="500"/>
                                        <p:tgtEl>
                                          <p:spTgt spid="120"/>
                                        </p:tgtEl>
                                      </p:cBhvr>
                                    </p:animEffect>
                                  </p:childTnLst>
                                </p:cTn>
                              </p:par>
                              <p:par>
                                <p:cTn id="82" presetID="10" presetClass="entr" presetSubtype="0" fill="hold" grpId="0" nodeType="withEffect">
                                  <p:stCondLst>
                                    <p:cond delay="300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par>
                                <p:cTn id="85" presetID="10" presetClass="entr" presetSubtype="0" fill="hold" nodeType="withEffect">
                                  <p:stCondLst>
                                    <p:cond delay="3500"/>
                                  </p:stCondLst>
                                  <p:childTnLst>
                                    <p:set>
                                      <p:cBhvr>
                                        <p:cTn id="86" dur="1" fill="hold">
                                          <p:stCondLst>
                                            <p:cond delay="0"/>
                                          </p:stCondLst>
                                        </p:cTn>
                                        <p:tgtEl>
                                          <p:spTgt spid="2"/>
                                        </p:tgtEl>
                                        <p:attrNameLst>
                                          <p:attrName>style.visibility</p:attrName>
                                        </p:attrNameLst>
                                      </p:cBhvr>
                                      <p:to>
                                        <p:strVal val="visible"/>
                                      </p:to>
                                    </p:set>
                                    <p:animEffect transition="in" filter="fade">
                                      <p:cBhvr>
                                        <p:cTn id="87" dur="500"/>
                                        <p:tgtEl>
                                          <p:spTgt spid="2"/>
                                        </p:tgtEl>
                                      </p:cBhvr>
                                    </p:animEffect>
                                  </p:childTnLst>
                                </p:cTn>
                              </p:par>
                              <p:par>
                                <p:cTn id="88" presetID="10" presetClass="entr" presetSubtype="0" fill="hold" nodeType="withEffect">
                                  <p:stCondLst>
                                    <p:cond delay="3500"/>
                                  </p:stCondLst>
                                  <p:childTnLst>
                                    <p:set>
                                      <p:cBhvr>
                                        <p:cTn id="89" dur="1" fill="hold">
                                          <p:stCondLst>
                                            <p:cond delay="0"/>
                                          </p:stCondLst>
                                        </p:cTn>
                                        <p:tgtEl>
                                          <p:spTgt spid="59"/>
                                        </p:tgtEl>
                                        <p:attrNameLst>
                                          <p:attrName>style.visibility</p:attrName>
                                        </p:attrNameLst>
                                      </p:cBhvr>
                                      <p:to>
                                        <p:strVal val="visible"/>
                                      </p:to>
                                    </p:set>
                                    <p:animEffect transition="in" filter="fade">
                                      <p:cBhvr>
                                        <p:cTn id="9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30" grpId="0" animBg="1"/>
      <p:bldP spid="98" grpId="0" animBg="1"/>
      <p:bldP spid="99" grpId="0" animBg="1"/>
      <p:bldP spid="100" grpId="0" animBg="1"/>
      <p:bldP spid="101" grpId="0" animBg="1"/>
      <p:bldP spid="102" grpId="0" animBg="1"/>
      <p:bldP spid="103" grpId="0" animBg="1"/>
      <p:bldP spid="104" grpId="0" animBg="1"/>
      <p:bldP spid="4" grpId="0"/>
      <p:bldP spid="8" grpId="0"/>
      <p:bldP spid="13" grpId="0"/>
      <p:bldP spid="14" grpId="0"/>
      <p:bldP spid="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DFAD-51F3-C044-99B1-D022633B9C9A}"/>
              </a:ext>
            </a:extLst>
          </p:cNvPr>
          <p:cNvSpPr>
            <a:spLocks noGrp="1"/>
          </p:cNvSpPr>
          <p:nvPr>
            <p:ph type="title"/>
          </p:nvPr>
        </p:nvSpPr>
        <p:spPr>
          <a:xfrm>
            <a:off x="235527" y="136526"/>
            <a:ext cx="11821005" cy="1189039"/>
          </a:xfrm>
        </p:spPr>
        <p:txBody>
          <a:bodyPr anchor="ctr">
            <a:normAutofit/>
          </a:bodyPr>
          <a:lstStyle/>
          <a:p>
            <a:r>
              <a:rPr lang="en-AU" sz="3600" dirty="0"/>
              <a:t>What is the ISP?</a:t>
            </a:r>
            <a:endParaRPr lang="en-US" sz="3600" dirty="0"/>
          </a:p>
        </p:txBody>
      </p:sp>
      <p:sp>
        <p:nvSpPr>
          <p:cNvPr id="3" name="Text Placeholder 2">
            <a:extLst>
              <a:ext uri="{FF2B5EF4-FFF2-40B4-BE49-F238E27FC236}">
                <a16:creationId xmlns:a16="http://schemas.microsoft.com/office/drawing/2014/main" id="{0508C8B0-C12B-5D4C-9F29-30E930F84D40}"/>
              </a:ext>
            </a:extLst>
          </p:cNvPr>
          <p:cNvSpPr>
            <a:spLocks noGrp="1"/>
          </p:cNvSpPr>
          <p:nvPr>
            <p:ph idx="1"/>
          </p:nvPr>
        </p:nvSpPr>
        <p:spPr>
          <a:xfrm>
            <a:off x="3704166" y="1535956"/>
            <a:ext cx="8225743" cy="4868265"/>
          </a:xfrm>
        </p:spPr>
        <p:txBody>
          <a:bodyPr>
            <a:noAutofit/>
          </a:bodyPr>
          <a:lstStyle/>
          <a:p>
            <a:pPr marL="342900" indent="-342900">
              <a:spcAft>
                <a:spcPts val="600"/>
              </a:spcAft>
            </a:pPr>
            <a:r>
              <a:rPr lang="en-AU" sz="3200" dirty="0">
                <a:solidFill>
                  <a:prstClr val="black"/>
                </a:solidFill>
              </a:rPr>
              <a:t>A whole-of-system integrated energy plan and roadmap for transformation of the energy system </a:t>
            </a:r>
          </a:p>
          <a:p>
            <a:pPr marL="342900" indent="-342900">
              <a:spcAft>
                <a:spcPts val="600"/>
              </a:spcAft>
              <a:buFont typeface="Arial" panose="020B0604020202020204" pitchFamily="34" charset="0"/>
              <a:buChar char="•"/>
            </a:pPr>
            <a:r>
              <a:rPr lang="en-AU" sz="3200" dirty="0">
                <a:solidFill>
                  <a:prstClr val="black"/>
                </a:solidFill>
              </a:rPr>
              <a:t>That maximises</a:t>
            </a:r>
            <a:r>
              <a:rPr lang="en-US" sz="3200" dirty="0">
                <a:solidFill>
                  <a:prstClr val="black"/>
                </a:solidFill>
              </a:rPr>
              <a:t> value to end consumers </a:t>
            </a:r>
          </a:p>
          <a:p>
            <a:pPr marL="342900" indent="-342900">
              <a:spcAft>
                <a:spcPts val="600"/>
              </a:spcAft>
              <a:buFont typeface="Arial" panose="020B0604020202020204" pitchFamily="34" charset="0"/>
              <a:buChar char="•"/>
            </a:pPr>
            <a:r>
              <a:rPr lang="en-AU" sz="3200" dirty="0">
                <a:solidFill>
                  <a:prstClr val="black"/>
                </a:solidFill>
              </a:rPr>
              <a:t>And utilises</a:t>
            </a:r>
            <a:r>
              <a:rPr lang="en-US" sz="3200" dirty="0">
                <a:solidFill>
                  <a:prstClr val="black"/>
                </a:solidFill>
              </a:rPr>
              <a:t> the opportunities provided from existing technologies and anticipated innovations</a:t>
            </a:r>
          </a:p>
          <a:p>
            <a:pPr marL="342900" indent="-342900">
              <a:spcAft>
                <a:spcPts val="600"/>
              </a:spcAft>
              <a:buFont typeface="Arial" panose="020B0604020202020204" pitchFamily="34" charset="0"/>
              <a:buChar char="•"/>
            </a:pPr>
            <a:r>
              <a:rPr lang="en-US" sz="3200" dirty="0">
                <a:solidFill>
                  <a:prstClr val="black"/>
                </a:solidFill>
              </a:rPr>
              <a:t>It informs policy makers, investors, consumers, researchers and other energy stakeholders</a:t>
            </a:r>
          </a:p>
        </p:txBody>
      </p:sp>
      <p:sp>
        <p:nvSpPr>
          <p:cNvPr id="5" name="Slide Number Placeholder 4">
            <a:extLst>
              <a:ext uri="{FF2B5EF4-FFF2-40B4-BE49-F238E27FC236}">
                <a16:creationId xmlns:a16="http://schemas.microsoft.com/office/drawing/2014/main" id="{B5863B43-0AAE-AB49-B1A6-37FC799264DC}"/>
              </a:ext>
            </a:extLst>
          </p:cNvPr>
          <p:cNvSpPr>
            <a:spLocks noGrp="1"/>
          </p:cNvSpPr>
          <p:nvPr>
            <p:ph type="sldNum" sz="quarter" idx="12"/>
          </p:nvPr>
        </p:nvSpPr>
        <p:spPr/>
        <p:txBody>
          <a:bodyPr/>
          <a:lstStyle/>
          <a:p>
            <a:fld id="{040D9E49-4773-4BDA-8C6F-51D74F76568F}" type="slidenum">
              <a:rPr lang="en-AU" smtClean="0"/>
              <a:t>6</a:t>
            </a:fld>
            <a:endParaRPr lang="en-AU" dirty="0"/>
          </a:p>
        </p:txBody>
      </p:sp>
      <p:pic>
        <p:nvPicPr>
          <p:cNvPr id="7" name="Picture 6" descr="A screenshot of a cell phone&#10;&#10;Description automatically generated">
            <a:extLst>
              <a:ext uri="{FF2B5EF4-FFF2-40B4-BE49-F238E27FC236}">
                <a16:creationId xmlns:a16="http://schemas.microsoft.com/office/drawing/2014/main" id="{02857691-B687-F34B-BF71-03A74FD8D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27" y="1535957"/>
            <a:ext cx="3468639" cy="4868265"/>
          </a:xfrm>
          <a:prstGeom prst="rect">
            <a:avLst/>
          </a:prstGeom>
        </p:spPr>
      </p:pic>
    </p:spTree>
    <p:extLst>
      <p:ext uri="{BB962C8B-B14F-4D97-AF65-F5344CB8AC3E}">
        <p14:creationId xmlns:p14="http://schemas.microsoft.com/office/powerpoint/2010/main" val="4201472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DD4673-11A9-4FA5-BF72-AD8FF18FCBB8}"/>
              </a:ext>
            </a:extLst>
          </p:cNvPr>
          <p:cNvSpPr>
            <a:spLocks noGrp="1"/>
          </p:cNvSpPr>
          <p:nvPr>
            <p:ph type="title"/>
          </p:nvPr>
        </p:nvSpPr>
        <p:spPr/>
        <p:txBody>
          <a:bodyPr/>
          <a:lstStyle/>
          <a:p>
            <a:r>
              <a:rPr lang="en-AU" dirty="0"/>
              <a:t>Why do we need to do integrated system planning?</a:t>
            </a:r>
          </a:p>
        </p:txBody>
      </p:sp>
      <p:sp>
        <p:nvSpPr>
          <p:cNvPr id="6" name="Text Placeholder 5">
            <a:extLst>
              <a:ext uri="{FF2B5EF4-FFF2-40B4-BE49-F238E27FC236}">
                <a16:creationId xmlns:a16="http://schemas.microsoft.com/office/drawing/2014/main" id="{D65AC2E5-D79C-44AE-A1BA-DF4F3BA8A32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AD4D724-36C1-4E94-9B84-348629D52F63}"/>
              </a:ext>
            </a:extLst>
          </p:cNvPr>
          <p:cNvSpPr>
            <a:spLocks noGrp="1"/>
          </p:cNvSpPr>
          <p:nvPr>
            <p:ph type="sldNum" sz="quarter" idx="12"/>
          </p:nvPr>
        </p:nvSpPr>
        <p:spPr/>
        <p:txBody>
          <a:bodyPr/>
          <a:lstStyle/>
          <a:p>
            <a:fld id="{21D3960A-6011-4D1D-BD96-0DF9B17B3A28}" type="slidenum">
              <a:rPr lang="en-AU" smtClean="0"/>
              <a:t>7</a:t>
            </a:fld>
            <a:endParaRPr lang="en-AU"/>
          </a:p>
        </p:txBody>
      </p:sp>
    </p:spTree>
    <p:extLst>
      <p:ext uri="{BB962C8B-B14F-4D97-AF65-F5344CB8AC3E}">
        <p14:creationId xmlns:p14="http://schemas.microsoft.com/office/powerpoint/2010/main" val="428529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47F00-C1E0-464A-AFA4-F0F86FE71710}"/>
              </a:ext>
            </a:extLst>
          </p:cNvPr>
          <p:cNvSpPr>
            <a:spLocks noGrp="1"/>
          </p:cNvSpPr>
          <p:nvPr>
            <p:ph type="title"/>
          </p:nvPr>
        </p:nvSpPr>
        <p:spPr>
          <a:xfrm>
            <a:off x="266400" y="457200"/>
            <a:ext cx="3315600" cy="1324800"/>
          </a:xfrm>
        </p:spPr>
        <p:txBody>
          <a:bodyPr vert="horz" lIns="91440" tIns="45720" rIns="91440" bIns="45720" rtlCol="0" anchor="t" anchorCtr="0">
            <a:normAutofit/>
          </a:bodyPr>
          <a:lstStyle/>
          <a:p>
            <a:r>
              <a:rPr lang="en-AU" sz="3600" dirty="0"/>
              <a:t>Our industry is in disruption</a:t>
            </a:r>
          </a:p>
        </p:txBody>
      </p:sp>
      <p:pic>
        <p:nvPicPr>
          <p:cNvPr id="4" name="Picture 3">
            <a:extLst>
              <a:ext uri="{FF2B5EF4-FFF2-40B4-BE49-F238E27FC236}">
                <a16:creationId xmlns:a16="http://schemas.microsoft.com/office/drawing/2014/main" id="{F3EFD74F-BB47-4D42-B127-CCBABB8369F5}"/>
              </a:ext>
            </a:extLst>
          </p:cNvPr>
          <p:cNvPicPr>
            <a:picLocks noChangeAspect="1"/>
          </p:cNvPicPr>
          <p:nvPr/>
        </p:nvPicPr>
        <p:blipFill rotWithShape="1">
          <a:blip r:embed="rId2"/>
          <a:srcRect r="8359" b="-1"/>
          <a:stretch/>
        </p:blipFill>
        <p:spPr>
          <a:xfrm>
            <a:off x="4201813" y="457200"/>
            <a:ext cx="7724987" cy="5626800"/>
          </a:xfrm>
          <a:prstGeom prst="rect">
            <a:avLst/>
          </a:prstGeom>
          <a:noFill/>
        </p:spPr>
      </p:pic>
      <p:sp>
        <p:nvSpPr>
          <p:cNvPr id="7" name="TextBox 3">
            <a:extLst>
              <a:ext uri="{FF2B5EF4-FFF2-40B4-BE49-F238E27FC236}">
                <a16:creationId xmlns:a16="http://schemas.microsoft.com/office/drawing/2014/main" id="{88E3D760-BBDB-4667-A89F-DF15FF94D6D6}"/>
              </a:ext>
            </a:extLst>
          </p:cNvPr>
          <p:cNvSpPr txBox="1"/>
          <p:nvPr/>
        </p:nvSpPr>
        <p:spPr>
          <a:xfrm>
            <a:off x="266400" y="3117601"/>
            <a:ext cx="3315600" cy="1846800"/>
          </a:xfrm>
          <a:prstGeom prst="rect">
            <a:avLst/>
          </a:prstGeom>
        </p:spPr>
        <p:txBody>
          <a:bodyPr vert="horz" lIns="91440" tIns="45720" rIns="91440" bIns="45720" rtlCol="0">
            <a:normAutofit/>
          </a:bodyPr>
          <a:lstStyle/>
          <a:p>
            <a:pPr defTabSz="727510">
              <a:lnSpc>
                <a:spcPct val="90000"/>
              </a:lnSpc>
              <a:spcBef>
                <a:spcPts val="796"/>
              </a:spcBef>
            </a:pPr>
            <a:endParaRPr lang="en-US" sz="2228" b="1" kern="1200" dirty="0">
              <a:solidFill>
                <a:schemeClr val="bg1"/>
              </a:solidFill>
              <a:latin typeface="+mn-lt"/>
              <a:ea typeface="+mn-ea"/>
              <a:cs typeface="+mn-cs"/>
            </a:endParaRPr>
          </a:p>
        </p:txBody>
      </p:sp>
      <p:sp>
        <p:nvSpPr>
          <p:cNvPr id="11" name="Slide Number Placeholder 4">
            <a:extLst>
              <a:ext uri="{FF2B5EF4-FFF2-40B4-BE49-F238E27FC236}">
                <a16:creationId xmlns:a16="http://schemas.microsoft.com/office/drawing/2014/main" id="{8297C89A-8C80-4ED6-84FC-81CF9DF30671}"/>
              </a:ext>
            </a:extLst>
          </p:cNvPr>
          <p:cNvSpPr>
            <a:spLocks noGrp="1"/>
          </p:cNvSpPr>
          <p:nvPr>
            <p:ph type="sldNum" sz="quarter" idx="12"/>
          </p:nvPr>
        </p:nvSpPr>
        <p:spPr>
          <a:xfrm>
            <a:off x="11353800" y="6356351"/>
            <a:ext cx="576108" cy="365125"/>
          </a:xfrm>
        </p:spPr>
        <p:txBody>
          <a:bodyPr vert="horz" lIns="91440" tIns="45720" rIns="91440" bIns="45720" rtlCol="0" anchor="ctr">
            <a:normAutofit/>
          </a:bodyPr>
          <a:lstStyle/>
          <a:p>
            <a:pPr>
              <a:spcAft>
                <a:spcPts val="600"/>
              </a:spcAft>
            </a:pPr>
            <a:fld id="{21D3960A-6011-4D1D-BD96-0DF9B17B3A28}" type="slidenum">
              <a:rPr lang="en-AU" smtClean="0"/>
              <a:pPr>
                <a:spcAft>
                  <a:spcPts val="600"/>
                </a:spcAft>
              </a:pPr>
              <a:t>8</a:t>
            </a:fld>
            <a:endParaRPr lang="en-AU"/>
          </a:p>
        </p:txBody>
      </p:sp>
    </p:spTree>
    <p:extLst>
      <p:ext uri="{BB962C8B-B14F-4D97-AF65-F5344CB8AC3E}">
        <p14:creationId xmlns:p14="http://schemas.microsoft.com/office/powerpoint/2010/main" val="368959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403C1B-967A-48D3-BD88-5E2D0CA2E823}"/>
              </a:ext>
            </a:extLst>
          </p:cNvPr>
          <p:cNvSpPr>
            <a:spLocks noGrp="1"/>
          </p:cNvSpPr>
          <p:nvPr>
            <p:ph type="title"/>
          </p:nvPr>
        </p:nvSpPr>
        <p:spPr/>
        <p:txBody>
          <a:bodyPr/>
          <a:lstStyle/>
          <a:p>
            <a:pPr>
              <a:lnSpc>
                <a:spcPct val="80000"/>
              </a:lnSpc>
            </a:pPr>
            <a:r>
              <a:rPr lang="en-AU" sz="3600" dirty="0"/>
              <a:t>Drivers of disruption</a:t>
            </a:r>
          </a:p>
        </p:txBody>
      </p:sp>
      <p:sp>
        <p:nvSpPr>
          <p:cNvPr id="3" name="Slide Number Placeholder 2">
            <a:extLst>
              <a:ext uri="{FF2B5EF4-FFF2-40B4-BE49-F238E27FC236}">
                <a16:creationId xmlns:a16="http://schemas.microsoft.com/office/drawing/2014/main" id="{7E815896-68C7-4E72-A020-3EC4004D9EC9}"/>
              </a:ext>
            </a:extLst>
          </p:cNvPr>
          <p:cNvSpPr>
            <a:spLocks noGrp="1"/>
          </p:cNvSpPr>
          <p:nvPr>
            <p:ph type="sldNum" sz="quarter" idx="12"/>
          </p:nvPr>
        </p:nvSpPr>
        <p:spPr/>
        <p:txBody>
          <a:bodyPr/>
          <a:lstStyle/>
          <a:p>
            <a:fld id="{4EC81F68-4976-451A-B2E9-79BCBD2F70CC}" type="slidenum">
              <a:rPr lang="en-AU" smtClean="0"/>
              <a:t>9</a:t>
            </a:fld>
            <a:endParaRPr lang="en-AU" dirty="0"/>
          </a:p>
        </p:txBody>
      </p:sp>
      <p:sp>
        <p:nvSpPr>
          <p:cNvPr id="5" name="Text Placeholder 4">
            <a:extLst>
              <a:ext uri="{FF2B5EF4-FFF2-40B4-BE49-F238E27FC236}">
                <a16:creationId xmlns:a16="http://schemas.microsoft.com/office/drawing/2014/main" id="{31EB7427-61CC-4E2F-A7B0-DB6473A6CDC8}"/>
              </a:ext>
            </a:extLst>
          </p:cNvPr>
          <p:cNvSpPr>
            <a:spLocks noGrp="1"/>
          </p:cNvSpPr>
          <p:nvPr>
            <p:ph type="body" sz="half" idx="2"/>
          </p:nvPr>
        </p:nvSpPr>
        <p:spPr/>
        <p:txBody>
          <a:bodyPr/>
          <a:lstStyle/>
          <a:p>
            <a:endParaRPr lang="en-AU" dirty="0"/>
          </a:p>
        </p:txBody>
      </p:sp>
      <p:grpSp>
        <p:nvGrpSpPr>
          <p:cNvPr id="117" name="Group 116">
            <a:extLst>
              <a:ext uri="{FF2B5EF4-FFF2-40B4-BE49-F238E27FC236}">
                <a16:creationId xmlns:a16="http://schemas.microsoft.com/office/drawing/2014/main" id="{E5BF939C-3E9C-4154-80C8-80170EB244AC}"/>
              </a:ext>
            </a:extLst>
          </p:cNvPr>
          <p:cNvGrpSpPr/>
          <p:nvPr/>
        </p:nvGrpSpPr>
        <p:grpSpPr>
          <a:xfrm>
            <a:off x="3935413" y="0"/>
            <a:ext cx="8256587" cy="6858000"/>
            <a:chOff x="3935413" y="0"/>
            <a:chExt cx="8256587" cy="6858000"/>
          </a:xfrm>
        </p:grpSpPr>
        <p:sp>
          <p:nvSpPr>
            <p:cNvPr id="118" name="Rectangle 117">
              <a:extLst>
                <a:ext uri="{FF2B5EF4-FFF2-40B4-BE49-F238E27FC236}">
                  <a16:creationId xmlns:a16="http://schemas.microsoft.com/office/drawing/2014/main" id="{A9FBAEF7-5287-4572-94F9-2FE7AC1D183E}"/>
                </a:ext>
              </a:extLst>
            </p:cNvPr>
            <p:cNvSpPr/>
            <p:nvPr/>
          </p:nvSpPr>
          <p:spPr>
            <a:xfrm>
              <a:off x="3935413" y="0"/>
              <a:ext cx="82565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dirty="0"/>
            </a:p>
          </p:txBody>
        </p:sp>
        <p:sp>
          <p:nvSpPr>
            <p:cNvPr id="119" name="Oval 16">
              <a:extLst>
                <a:ext uri="{FF2B5EF4-FFF2-40B4-BE49-F238E27FC236}">
                  <a16:creationId xmlns:a16="http://schemas.microsoft.com/office/drawing/2014/main" id="{AD959BBD-BC65-4DEA-ADC1-86D1E50D2C46}"/>
                </a:ext>
              </a:extLst>
            </p:cNvPr>
            <p:cNvSpPr>
              <a:spLocks noChangeAspect="1"/>
            </p:cNvSpPr>
            <p:nvPr/>
          </p:nvSpPr>
          <p:spPr>
            <a:xfrm>
              <a:off x="10527223" y="2211532"/>
              <a:ext cx="1021332" cy="1022282"/>
            </a:xfrm>
            <a:prstGeom prst="ellipse">
              <a:avLst/>
            </a:prstGeom>
            <a:solidFill>
              <a:sysClr val="window" lastClr="FFFFFF"/>
            </a:solidFill>
            <a:ln w="22225" cap="rnd">
              <a:solidFill>
                <a:srgbClr val="C41230"/>
              </a:solidFill>
              <a:prstDash val="sysDot"/>
            </a:ln>
          </p:spPr>
          <p:txBody>
            <a:bodyPr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New</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Areas of Vulnerability</a:t>
              </a:r>
            </a:p>
          </p:txBody>
        </p:sp>
        <p:sp>
          <p:nvSpPr>
            <p:cNvPr id="120" name="Oval 119">
              <a:extLst>
                <a:ext uri="{FF2B5EF4-FFF2-40B4-BE49-F238E27FC236}">
                  <a16:creationId xmlns:a16="http://schemas.microsoft.com/office/drawing/2014/main" id="{4AEEB6B7-3BF0-4F3C-8B87-2410BA60E2C2}"/>
                </a:ext>
              </a:extLst>
            </p:cNvPr>
            <p:cNvSpPr/>
            <p:nvPr/>
          </p:nvSpPr>
          <p:spPr>
            <a:xfrm>
              <a:off x="6109370" y="1281866"/>
              <a:ext cx="4154296" cy="4154296"/>
            </a:xfrm>
            <a:prstGeom prst="ellipse">
              <a:avLst/>
            </a:prstGeom>
            <a:noFill/>
            <a:ln w="12700" cap="rnd">
              <a:solidFill>
                <a:schemeClr val="bg1">
                  <a:lumMod val="75000"/>
                </a:schemeClr>
              </a:solidFill>
            </a:ln>
          </p:spPr>
          <p:txBody>
            <a:bodyPr lIns="45719" rIns="45719" anchor="ctr"/>
            <a:lstStyle/>
            <a:p>
              <a:pPr algn="ctr"/>
              <a:endParaRPr lang="en-AU">
                <a:solidFill>
                  <a:srgbClr val="FFFFFF"/>
                </a:solidFill>
              </a:endParaRPr>
            </a:p>
          </p:txBody>
        </p:sp>
        <p:sp>
          <p:nvSpPr>
            <p:cNvPr id="121" name="Oval 120">
              <a:extLst>
                <a:ext uri="{FF2B5EF4-FFF2-40B4-BE49-F238E27FC236}">
                  <a16:creationId xmlns:a16="http://schemas.microsoft.com/office/drawing/2014/main" id="{A119AFF6-159F-4B4C-A176-15D00CEB7FC8}"/>
                </a:ext>
              </a:extLst>
            </p:cNvPr>
            <p:cNvSpPr>
              <a:spLocks noChangeAspect="1"/>
            </p:cNvSpPr>
            <p:nvPr/>
          </p:nvSpPr>
          <p:spPr>
            <a:xfrm>
              <a:off x="7466518" y="2639014"/>
              <a:ext cx="1440000" cy="1440000"/>
            </a:xfrm>
            <a:prstGeom prst="ellipse">
              <a:avLst/>
            </a:prstGeom>
            <a:gradFill flip="none" rotWithShape="1">
              <a:gsLst>
                <a:gs pos="1000">
                  <a:srgbClr val="C72032"/>
                </a:gs>
                <a:gs pos="100000">
                  <a:srgbClr val="360F3C"/>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b="1" dirty="0">
                  <a:latin typeface="+mj-lt"/>
                </a:rPr>
                <a:t>Energy</a:t>
              </a:r>
              <a:br>
                <a:rPr lang="en-AU" b="1" dirty="0">
                  <a:latin typeface="+mj-lt"/>
                </a:rPr>
              </a:br>
              <a:r>
                <a:rPr lang="en-AU" b="1" dirty="0">
                  <a:latin typeface="+mj-lt"/>
                </a:rPr>
                <a:t>industry</a:t>
              </a:r>
            </a:p>
          </p:txBody>
        </p:sp>
        <p:sp>
          <p:nvSpPr>
            <p:cNvPr id="122" name="Oval 16">
              <a:extLst>
                <a:ext uri="{FF2B5EF4-FFF2-40B4-BE49-F238E27FC236}">
                  <a16:creationId xmlns:a16="http://schemas.microsoft.com/office/drawing/2014/main" id="{6698527E-AFC6-44AB-83F3-7BF3235D5E1C}"/>
                </a:ext>
              </a:extLst>
            </p:cNvPr>
            <p:cNvSpPr>
              <a:spLocks noChangeAspect="1"/>
            </p:cNvSpPr>
            <p:nvPr/>
          </p:nvSpPr>
          <p:spPr>
            <a:xfrm>
              <a:off x="7376518" y="2549014"/>
              <a:ext cx="1620000" cy="1620000"/>
            </a:xfrm>
            <a:prstGeom prst="ellipse">
              <a:avLst/>
            </a:prstGeom>
            <a:ln w="28575" cap="rnd">
              <a:solidFill>
                <a:schemeClr val="accent1"/>
              </a:solidFill>
              <a:prstDash val="sysDot"/>
            </a:ln>
          </p:spPr>
          <p:txBody>
            <a:bodyPr lIns="45719" rIns="45719" anchor="ctr"/>
            <a:lstStyle/>
            <a:p>
              <a:pPr algn="ctr">
                <a:defRPr>
                  <a:solidFill>
                    <a:srgbClr val="FFFFFF"/>
                  </a:solidFill>
                </a:defRPr>
              </a:pPr>
              <a:endParaRPr/>
            </a:p>
          </p:txBody>
        </p:sp>
        <p:sp>
          <p:nvSpPr>
            <p:cNvPr id="123" name="TextBox 122">
              <a:extLst>
                <a:ext uri="{FF2B5EF4-FFF2-40B4-BE49-F238E27FC236}">
                  <a16:creationId xmlns:a16="http://schemas.microsoft.com/office/drawing/2014/main" id="{EA4565CE-0445-4CBB-83BC-2D8E66FC1587}"/>
                </a:ext>
              </a:extLst>
            </p:cNvPr>
            <p:cNvSpPr txBox="1"/>
            <p:nvPr/>
          </p:nvSpPr>
          <p:spPr>
            <a:xfrm>
              <a:off x="7554935" y="411062"/>
              <a:ext cx="1263166" cy="369332"/>
            </a:xfrm>
            <a:prstGeom prst="rect">
              <a:avLst/>
            </a:prstGeom>
            <a:noFill/>
          </p:spPr>
          <p:txBody>
            <a:bodyPr wrap="none" lIns="0" tIns="0" rIns="0" bIns="0" rtlCol="0" anchor="b">
              <a:spAutoFit/>
            </a:bodyPr>
            <a:lstStyle/>
            <a:p>
              <a:pPr algn="ctr">
                <a:spcBef>
                  <a:spcPts val="300"/>
                </a:spcBef>
                <a:spcAft>
                  <a:spcPts val="300"/>
                </a:spcAft>
              </a:pPr>
              <a:r>
                <a:rPr lang="en-AU" sz="1200" dirty="0"/>
                <a:t>Weather and</a:t>
              </a:r>
              <a:br>
                <a:rPr lang="en-AU" sz="1200" dirty="0"/>
              </a:br>
              <a:r>
                <a:rPr lang="en-AU" sz="1200" dirty="0"/>
                <a:t>climate changes</a:t>
              </a:r>
            </a:p>
          </p:txBody>
        </p:sp>
        <p:sp>
          <p:nvSpPr>
            <p:cNvPr id="124" name="TextBox 123">
              <a:extLst>
                <a:ext uri="{FF2B5EF4-FFF2-40B4-BE49-F238E27FC236}">
                  <a16:creationId xmlns:a16="http://schemas.microsoft.com/office/drawing/2014/main" id="{58444F00-BF58-48D0-BEC5-A68A42B9ABB0}"/>
                </a:ext>
              </a:extLst>
            </p:cNvPr>
            <p:cNvSpPr txBox="1"/>
            <p:nvPr/>
          </p:nvSpPr>
          <p:spPr>
            <a:xfrm>
              <a:off x="10304199" y="1592443"/>
              <a:ext cx="968214" cy="369332"/>
            </a:xfrm>
            <a:prstGeom prst="rect">
              <a:avLst/>
            </a:prstGeom>
            <a:noFill/>
          </p:spPr>
          <p:txBody>
            <a:bodyPr wrap="none" lIns="0" tIns="0" rIns="0" bIns="0" rtlCol="0" anchor="ctr">
              <a:spAutoFit/>
            </a:bodyPr>
            <a:lstStyle/>
            <a:p>
              <a:pPr>
                <a:spcBef>
                  <a:spcPts val="300"/>
                </a:spcBef>
                <a:spcAft>
                  <a:spcPts val="300"/>
                </a:spcAft>
              </a:pPr>
              <a:r>
                <a:rPr lang="en-AU" sz="1200" dirty="0"/>
                <a:t>Ageing</a:t>
              </a:r>
              <a:br>
                <a:rPr lang="en-AU" sz="1200" dirty="0"/>
              </a:br>
              <a:r>
                <a:rPr lang="en-AU" sz="1200" dirty="0"/>
                <a:t>infrastructure</a:t>
              </a:r>
            </a:p>
          </p:txBody>
        </p:sp>
        <p:sp>
          <p:nvSpPr>
            <p:cNvPr id="125" name="TextBox 124">
              <a:extLst>
                <a:ext uri="{FF2B5EF4-FFF2-40B4-BE49-F238E27FC236}">
                  <a16:creationId xmlns:a16="http://schemas.microsoft.com/office/drawing/2014/main" id="{27CFA6BE-0652-4947-B664-92149B52A177}"/>
                </a:ext>
              </a:extLst>
            </p:cNvPr>
            <p:cNvSpPr txBox="1"/>
            <p:nvPr/>
          </p:nvSpPr>
          <p:spPr>
            <a:xfrm>
              <a:off x="10756562" y="3537082"/>
              <a:ext cx="562655" cy="553998"/>
            </a:xfrm>
            <a:prstGeom prst="rect">
              <a:avLst/>
            </a:prstGeom>
            <a:noFill/>
          </p:spPr>
          <p:txBody>
            <a:bodyPr wrap="none" lIns="0" tIns="0" rIns="0" bIns="0" rtlCol="0" anchor="ctr">
              <a:spAutoFit/>
            </a:bodyPr>
            <a:lstStyle/>
            <a:p>
              <a:pPr lvl="0">
                <a:spcBef>
                  <a:spcPts val="300"/>
                </a:spcBef>
                <a:spcAft>
                  <a:spcPts val="300"/>
                </a:spcAft>
                <a:defRPr/>
              </a:pPr>
              <a:r>
                <a:rPr lang="en-AU" sz="1200" dirty="0"/>
                <a:t>New </a:t>
              </a:r>
              <a:br>
                <a:rPr lang="en-AU" sz="1200" dirty="0"/>
              </a:br>
              <a:r>
                <a:rPr lang="en-AU" sz="1200" dirty="0"/>
                <a:t>service </a:t>
              </a:r>
              <a:br>
                <a:rPr lang="en-AU" sz="1200" dirty="0"/>
              </a:br>
              <a:r>
                <a:rPr lang="en-AU" sz="1200" dirty="0"/>
                <a:t>models</a:t>
              </a:r>
            </a:p>
          </p:txBody>
        </p:sp>
        <p:sp>
          <p:nvSpPr>
            <p:cNvPr id="126" name="TextBox 125">
              <a:extLst>
                <a:ext uri="{FF2B5EF4-FFF2-40B4-BE49-F238E27FC236}">
                  <a16:creationId xmlns:a16="http://schemas.microsoft.com/office/drawing/2014/main" id="{19F8F013-C3DF-4651-BBC5-5A45F6379A08}"/>
                </a:ext>
              </a:extLst>
            </p:cNvPr>
            <p:cNvSpPr txBox="1"/>
            <p:nvPr/>
          </p:nvSpPr>
          <p:spPr>
            <a:xfrm>
              <a:off x="9642494" y="5300708"/>
              <a:ext cx="896079" cy="369332"/>
            </a:xfrm>
            <a:prstGeom prst="rect">
              <a:avLst/>
            </a:prstGeom>
            <a:noFill/>
          </p:spPr>
          <p:txBody>
            <a:bodyPr wrap="none" lIns="0" tIns="0" rIns="0" bIns="0" rtlCol="0" anchor="ctr">
              <a:spAutoFit/>
            </a:bodyPr>
            <a:lstStyle/>
            <a:p>
              <a:pPr>
                <a:spcBef>
                  <a:spcPts val="300"/>
                </a:spcBef>
                <a:spcAft>
                  <a:spcPts val="300"/>
                </a:spcAft>
              </a:pPr>
              <a:r>
                <a:rPr lang="en-AU" sz="1200" dirty="0"/>
                <a:t>Consumer</a:t>
              </a:r>
              <a:br>
                <a:rPr lang="en-AU" sz="1200" dirty="0"/>
              </a:br>
              <a:r>
                <a:rPr lang="en-AU" sz="1200" dirty="0"/>
                <a:t>preferences</a:t>
              </a:r>
            </a:p>
          </p:txBody>
        </p:sp>
        <p:sp>
          <p:nvSpPr>
            <p:cNvPr id="127" name="TextBox 126">
              <a:extLst>
                <a:ext uri="{FF2B5EF4-FFF2-40B4-BE49-F238E27FC236}">
                  <a16:creationId xmlns:a16="http://schemas.microsoft.com/office/drawing/2014/main" id="{E9E7D6FE-A4AD-412C-B98D-FED04F1EFE87}"/>
                </a:ext>
              </a:extLst>
            </p:cNvPr>
            <p:cNvSpPr txBox="1"/>
            <p:nvPr/>
          </p:nvSpPr>
          <p:spPr>
            <a:xfrm>
              <a:off x="5459888" y="1592443"/>
              <a:ext cx="557845" cy="369332"/>
            </a:xfrm>
            <a:prstGeom prst="rect">
              <a:avLst/>
            </a:prstGeom>
            <a:noFill/>
          </p:spPr>
          <p:txBody>
            <a:bodyPr wrap="none" lIns="0" tIns="0" rIns="0" bIns="0" rtlCol="0" anchor="ctr">
              <a:spAutoFit/>
            </a:bodyPr>
            <a:lstStyle/>
            <a:p>
              <a:pPr algn="r">
                <a:spcBef>
                  <a:spcPts val="300"/>
                </a:spcBef>
                <a:spcAft>
                  <a:spcPts val="300"/>
                </a:spcAft>
              </a:pPr>
              <a:r>
                <a:rPr lang="en-AU" sz="1200" dirty="0"/>
                <a:t>Supply</a:t>
              </a:r>
              <a:br>
                <a:rPr lang="en-AU" sz="1200" dirty="0"/>
              </a:br>
              <a:r>
                <a:rPr lang="en-AU" sz="1200" dirty="0"/>
                <a:t>sources</a:t>
              </a:r>
            </a:p>
          </p:txBody>
        </p:sp>
        <p:sp>
          <p:nvSpPr>
            <p:cNvPr id="128" name="TextBox 127">
              <a:extLst>
                <a:ext uri="{FF2B5EF4-FFF2-40B4-BE49-F238E27FC236}">
                  <a16:creationId xmlns:a16="http://schemas.microsoft.com/office/drawing/2014/main" id="{D0F2E75B-D9B3-429A-9ADD-92282A2A892D}"/>
                </a:ext>
              </a:extLst>
            </p:cNvPr>
            <p:cNvSpPr txBox="1"/>
            <p:nvPr/>
          </p:nvSpPr>
          <p:spPr>
            <a:xfrm>
              <a:off x="4901841" y="3721747"/>
              <a:ext cx="690895" cy="184666"/>
            </a:xfrm>
            <a:prstGeom prst="rect">
              <a:avLst/>
            </a:prstGeom>
            <a:noFill/>
          </p:spPr>
          <p:txBody>
            <a:bodyPr wrap="none" lIns="0" tIns="0" rIns="0" bIns="0" rtlCol="0" anchor="ctr">
              <a:spAutoFit/>
            </a:bodyPr>
            <a:lstStyle/>
            <a:p>
              <a:pPr algn="r">
                <a:spcBef>
                  <a:spcPts val="300"/>
                </a:spcBef>
                <a:spcAft>
                  <a:spcPts val="300"/>
                </a:spcAft>
              </a:pPr>
              <a:r>
                <a:rPr lang="en-AU" sz="1200" dirty="0"/>
                <a:t>Unknown</a:t>
              </a:r>
            </a:p>
          </p:txBody>
        </p:sp>
        <p:sp>
          <p:nvSpPr>
            <p:cNvPr id="129" name="TextBox 128">
              <a:extLst>
                <a:ext uri="{FF2B5EF4-FFF2-40B4-BE49-F238E27FC236}">
                  <a16:creationId xmlns:a16="http://schemas.microsoft.com/office/drawing/2014/main" id="{A32BD3E4-DF78-4D81-89EC-7C8BEEF79050}"/>
                </a:ext>
              </a:extLst>
            </p:cNvPr>
            <p:cNvSpPr txBox="1"/>
            <p:nvPr/>
          </p:nvSpPr>
          <p:spPr>
            <a:xfrm>
              <a:off x="6195948" y="5300708"/>
              <a:ext cx="562654" cy="369332"/>
            </a:xfrm>
            <a:prstGeom prst="rect">
              <a:avLst/>
            </a:prstGeom>
            <a:noFill/>
          </p:spPr>
          <p:txBody>
            <a:bodyPr wrap="none" lIns="0" tIns="0" rIns="0" bIns="0" rtlCol="0" anchor="ctr">
              <a:spAutoFit/>
            </a:bodyPr>
            <a:lstStyle/>
            <a:p>
              <a:pPr algn="r">
                <a:spcBef>
                  <a:spcPts val="300"/>
                </a:spcBef>
                <a:spcAft>
                  <a:spcPts val="300"/>
                </a:spcAft>
              </a:pPr>
              <a:r>
                <a:rPr lang="en-AU" sz="1200" dirty="0"/>
                <a:t>Cyber</a:t>
              </a:r>
              <a:br>
                <a:rPr lang="en-AU" sz="1200" dirty="0"/>
              </a:br>
              <a:r>
                <a:rPr lang="en-AU" sz="1200" dirty="0"/>
                <a:t>security</a:t>
              </a:r>
            </a:p>
          </p:txBody>
        </p:sp>
        <p:grpSp>
          <p:nvGrpSpPr>
            <p:cNvPr id="130" name="Group 129">
              <a:extLst>
                <a:ext uri="{FF2B5EF4-FFF2-40B4-BE49-F238E27FC236}">
                  <a16:creationId xmlns:a16="http://schemas.microsoft.com/office/drawing/2014/main" id="{6C1EA7E7-DF12-4216-BB58-9A8935722B00}"/>
                </a:ext>
              </a:extLst>
            </p:cNvPr>
            <p:cNvGrpSpPr/>
            <p:nvPr/>
          </p:nvGrpSpPr>
          <p:grpSpPr>
            <a:xfrm>
              <a:off x="6695579" y="1860099"/>
              <a:ext cx="2982200" cy="2869300"/>
              <a:chOff x="6501330" y="2215699"/>
              <a:chExt cx="2982200" cy="2869300"/>
            </a:xfrm>
          </p:grpSpPr>
          <p:grpSp>
            <p:nvGrpSpPr>
              <p:cNvPr id="215" name="Group 214">
                <a:extLst>
                  <a:ext uri="{FF2B5EF4-FFF2-40B4-BE49-F238E27FC236}">
                    <a16:creationId xmlns:a16="http://schemas.microsoft.com/office/drawing/2014/main" id="{B8C127F7-F867-44E3-870B-297DDF30C865}"/>
                  </a:ext>
                </a:extLst>
              </p:cNvPr>
              <p:cNvGrpSpPr/>
              <p:nvPr/>
            </p:nvGrpSpPr>
            <p:grpSpPr>
              <a:xfrm>
                <a:off x="7335142" y="4557712"/>
                <a:ext cx="1333594" cy="527287"/>
                <a:chOff x="7335142" y="4410314"/>
                <a:chExt cx="1333594" cy="674686"/>
              </a:xfrm>
            </p:grpSpPr>
            <p:cxnSp>
              <p:nvCxnSpPr>
                <p:cNvPr id="221" name="Straight Connector 220">
                  <a:extLst>
                    <a:ext uri="{FF2B5EF4-FFF2-40B4-BE49-F238E27FC236}">
                      <a16:creationId xmlns:a16="http://schemas.microsoft.com/office/drawing/2014/main" id="{47AC04D1-773E-4EED-9140-2261F0900A2A}"/>
                    </a:ext>
                  </a:extLst>
                </p:cNvPr>
                <p:cNvCxnSpPr/>
                <p:nvPr/>
              </p:nvCxnSpPr>
              <p:spPr>
                <a:xfrm>
                  <a:off x="8359877" y="4410314"/>
                  <a:ext cx="308859" cy="674686"/>
                </a:xfrm>
                <a:prstGeom prst="line">
                  <a:avLst/>
                </a:prstGeom>
                <a:ln w="25400" cap="rnd">
                  <a:solidFill>
                    <a:schemeClr val="accent1"/>
                  </a:solidFill>
                  <a:prstDash val="sysDot"/>
                </a:ln>
              </p:spPr>
            </p:cxnSp>
            <p:cxnSp>
              <p:nvCxnSpPr>
                <p:cNvPr id="222" name="Straight Connector 221">
                  <a:extLst>
                    <a:ext uri="{FF2B5EF4-FFF2-40B4-BE49-F238E27FC236}">
                      <a16:creationId xmlns:a16="http://schemas.microsoft.com/office/drawing/2014/main" id="{E9A70323-8C2E-46F2-AF97-880B27210252}"/>
                    </a:ext>
                  </a:extLst>
                </p:cNvPr>
                <p:cNvCxnSpPr>
                  <a:cxnSpLocks/>
                </p:cNvCxnSpPr>
                <p:nvPr/>
              </p:nvCxnSpPr>
              <p:spPr>
                <a:xfrm flipH="1">
                  <a:off x="7335142" y="4410314"/>
                  <a:ext cx="308859" cy="674686"/>
                </a:xfrm>
                <a:prstGeom prst="line">
                  <a:avLst/>
                </a:prstGeom>
                <a:ln w="25400" cap="rnd">
                  <a:solidFill>
                    <a:schemeClr val="accent1"/>
                  </a:solidFill>
                  <a:prstDash val="sysDot"/>
                </a:ln>
              </p:spPr>
            </p:cxnSp>
          </p:grpSp>
          <p:cxnSp>
            <p:nvCxnSpPr>
              <p:cNvPr id="216" name="Straight Connector 215">
                <a:extLst>
                  <a:ext uri="{FF2B5EF4-FFF2-40B4-BE49-F238E27FC236}">
                    <a16:creationId xmlns:a16="http://schemas.microsoft.com/office/drawing/2014/main" id="{65DC5DB5-16DF-4A1F-977A-4CB44CE0E99A}"/>
                  </a:ext>
                </a:extLst>
              </p:cNvPr>
              <p:cNvCxnSpPr>
                <a:cxnSpLocks/>
              </p:cNvCxnSpPr>
              <p:nvPr/>
            </p:nvCxnSpPr>
            <p:spPr>
              <a:xfrm flipV="1">
                <a:off x="8674100" y="2727960"/>
                <a:ext cx="495856" cy="395004"/>
              </a:xfrm>
              <a:prstGeom prst="line">
                <a:avLst/>
              </a:prstGeom>
              <a:ln w="25400" cap="rnd">
                <a:solidFill>
                  <a:schemeClr val="accent1"/>
                </a:solidFill>
                <a:prstDash val="sysDot"/>
              </a:ln>
            </p:spPr>
          </p:cxnSp>
          <p:cxnSp>
            <p:nvCxnSpPr>
              <p:cNvPr id="217" name="Straight Connector 216">
                <a:extLst>
                  <a:ext uri="{FF2B5EF4-FFF2-40B4-BE49-F238E27FC236}">
                    <a16:creationId xmlns:a16="http://schemas.microsoft.com/office/drawing/2014/main" id="{A2429728-78E3-41AE-B5DD-2A7CA93E9496}"/>
                  </a:ext>
                </a:extLst>
              </p:cNvPr>
              <p:cNvCxnSpPr>
                <a:cxnSpLocks/>
              </p:cNvCxnSpPr>
              <p:nvPr/>
            </p:nvCxnSpPr>
            <p:spPr>
              <a:xfrm flipH="1">
                <a:off x="6501330" y="3897854"/>
                <a:ext cx="594795" cy="159796"/>
              </a:xfrm>
              <a:prstGeom prst="line">
                <a:avLst/>
              </a:prstGeom>
              <a:ln w="25400" cap="rnd">
                <a:solidFill>
                  <a:schemeClr val="accent1"/>
                </a:solidFill>
                <a:prstDash val="sysDot"/>
              </a:ln>
            </p:spPr>
          </p:cxnSp>
          <p:cxnSp>
            <p:nvCxnSpPr>
              <p:cNvPr id="218" name="Straight Connector 217">
                <a:extLst>
                  <a:ext uri="{FF2B5EF4-FFF2-40B4-BE49-F238E27FC236}">
                    <a16:creationId xmlns:a16="http://schemas.microsoft.com/office/drawing/2014/main" id="{5EADCCD2-29FA-4887-8F7F-13C80294761D}"/>
                  </a:ext>
                </a:extLst>
              </p:cNvPr>
              <p:cNvCxnSpPr/>
              <p:nvPr/>
            </p:nvCxnSpPr>
            <p:spPr>
              <a:xfrm>
                <a:off x="7992269" y="2215699"/>
                <a:ext cx="0" cy="612000"/>
              </a:xfrm>
              <a:prstGeom prst="line">
                <a:avLst/>
              </a:prstGeom>
              <a:ln w="25400" cap="rnd">
                <a:solidFill>
                  <a:schemeClr val="accent1"/>
                </a:solidFill>
                <a:prstDash val="sysDot"/>
              </a:ln>
            </p:spPr>
          </p:cxnSp>
          <p:cxnSp>
            <p:nvCxnSpPr>
              <p:cNvPr id="219" name="Straight Connector 218">
                <a:extLst>
                  <a:ext uri="{FF2B5EF4-FFF2-40B4-BE49-F238E27FC236}">
                    <a16:creationId xmlns:a16="http://schemas.microsoft.com/office/drawing/2014/main" id="{84608728-6077-4E31-BC39-2CAF18648BB3}"/>
                  </a:ext>
                </a:extLst>
              </p:cNvPr>
              <p:cNvCxnSpPr>
                <a:cxnSpLocks/>
              </p:cNvCxnSpPr>
              <p:nvPr/>
            </p:nvCxnSpPr>
            <p:spPr>
              <a:xfrm>
                <a:off x="8888735" y="3897854"/>
                <a:ext cx="594795" cy="159796"/>
              </a:xfrm>
              <a:prstGeom prst="line">
                <a:avLst/>
              </a:prstGeom>
              <a:ln w="25400" cap="rnd">
                <a:solidFill>
                  <a:schemeClr val="accent1"/>
                </a:solidFill>
                <a:prstDash val="sysDot"/>
              </a:ln>
            </p:spPr>
          </p:cxnSp>
          <p:cxnSp>
            <p:nvCxnSpPr>
              <p:cNvPr id="220" name="Straight Connector 219">
                <a:extLst>
                  <a:ext uri="{FF2B5EF4-FFF2-40B4-BE49-F238E27FC236}">
                    <a16:creationId xmlns:a16="http://schemas.microsoft.com/office/drawing/2014/main" id="{2FFD19E9-5734-4FF7-B8AA-42ABAA6A608E}"/>
                  </a:ext>
                </a:extLst>
              </p:cNvPr>
              <p:cNvCxnSpPr>
                <a:cxnSpLocks/>
              </p:cNvCxnSpPr>
              <p:nvPr/>
            </p:nvCxnSpPr>
            <p:spPr>
              <a:xfrm flipH="1" flipV="1">
                <a:off x="6814583" y="2727960"/>
                <a:ext cx="494267" cy="393739"/>
              </a:xfrm>
              <a:prstGeom prst="line">
                <a:avLst/>
              </a:prstGeom>
              <a:ln w="25400" cap="rnd">
                <a:solidFill>
                  <a:schemeClr val="accent1"/>
                </a:solidFill>
                <a:prstDash val="sysDot"/>
              </a:ln>
            </p:spPr>
          </p:cxnSp>
        </p:grpSp>
        <p:grpSp>
          <p:nvGrpSpPr>
            <p:cNvPr id="131" name="Group 130">
              <a:extLst>
                <a:ext uri="{FF2B5EF4-FFF2-40B4-BE49-F238E27FC236}">
                  <a16:creationId xmlns:a16="http://schemas.microsoft.com/office/drawing/2014/main" id="{0635E474-7AB6-48E8-8AC1-D1DB443944AC}"/>
                </a:ext>
              </a:extLst>
            </p:cNvPr>
            <p:cNvGrpSpPr/>
            <p:nvPr/>
          </p:nvGrpSpPr>
          <p:grpSpPr>
            <a:xfrm>
              <a:off x="9733290" y="3372176"/>
              <a:ext cx="883810" cy="883810"/>
              <a:chOff x="12679911" y="3727775"/>
              <a:chExt cx="883810" cy="883810"/>
            </a:xfrm>
            <a:solidFill>
              <a:schemeClr val="bg1"/>
            </a:solidFill>
          </p:grpSpPr>
          <p:sp>
            <p:nvSpPr>
              <p:cNvPr id="207" name="Oval 16">
                <a:extLst>
                  <a:ext uri="{FF2B5EF4-FFF2-40B4-BE49-F238E27FC236}">
                    <a16:creationId xmlns:a16="http://schemas.microsoft.com/office/drawing/2014/main" id="{A6263C9C-B1A2-45E9-9C7E-B2A2D2F34BD1}"/>
                  </a:ext>
                </a:extLst>
              </p:cNvPr>
              <p:cNvSpPr>
                <a:spLocks noChangeAspect="1"/>
              </p:cNvSpPr>
              <p:nvPr/>
            </p:nvSpPr>
            <p:spPr>
              <a:xfrm>
                <a:off x="12679911" y="3727775"/>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208" name="Oval 29">
                <a:extLst>
                  <a:ext uri="{FF2B5EF4-FFF2-40B4-BE49-F238E27FC236}">
                    <a16:creationId xmlns:a16="http://schemas.microsoft.com/office/drawing/2014/main" id="{FCF9FF06-27B2-4280-9167-C28DB61A9D4E}"/>
                  </a:ext>
                </a:extLst>
              </p:cNvPr>
              <p:cNvSpPr>
                <a:spLocks noChangeAspect="1"/>
              </p:cNvSpPr>
              <p:nvPr/>
            </p:nvSpPr>
            <p:spPr>
              <a:xfrm>
                <a:off x="12753910" y="3801776"/>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a:p>
            </p:txBody>
          </p:sp>
          <p:grpSp>
            <p:nvGrpSpPr>
              <p:cNvPr id="209" name="Group 208">
                <a:extLst>
                  <a:ext uri="{FF2B5EF4-FFF2-40B4-BE49-F238E27FC236}">
                    <a16:creationId xmlns:a16="http://schemas.microsoft.com/office/drawing/2014/main" id="{2A8625EF-2D33-4A4C-845E-2F1F896B15F2}"/>
                  </a:ext>
                </a:extLst>
              </p:cNvPr>
              <p:cNvGrpSpPr/>
              <p:nvPr/>
            </p:nvGrpSpPr>
            <p:grpSpPr>
              <a:xfrm>
                <a:off x="12928141" y="3992675"/>
                <a:ext cx="387350" cy="354013"/>
                <a:chOff x="3346451" y="3854451"/>
                <a:chExt cx="387350" cy="354013"/>
              </a:xfrm>
              <a:grpFill/>
            </p:grpSpPr>
            <p:sp>
              <p:nvSpPr>
                <p:cNvPr id="210" name="Freeform 752">
                  <a:extLst>
                    <a:ext uri="{FF2B5EF4-FFF2-40B4-BE49-F238E27FC236}">
                      <a16:creationId xmlns:a16="http://schemas.microsoft.com/office/drawing/2014/main" id="{0D5E1BBE-BF30-455B-BCA1-799E4BE56253}"/>
                    </a:ext>
                  </a:extLst>
                </p:cNvPr>
                <p:cNvSpPr>
                  <a:spLocks/>
                </p:cNvSpPr>
                <p:nvPr/>
              </p:nvSpPr>
              <p:spPr bwMode="auto">
                <a:xfrm>
                  <a:off x="3421063" y="3854451"/>
                  <a:ext cx="134938" cy="168275"/>
                </a:xfrm>
                <a:custGeom>
                  <a:avLst/>
                  <a:gdLst>
                    <a:gd name="T0" fmla="*/ 32 w 64"/>
                    <a:gd name="T1" fmla="*/ 80 h 80"/>
                    <a:gd name="T2" fmla="*/ 64 w 64"/>
                    <a:gd name="T3" fmla="*/ 48 h 80"/>
                    <a:gd name="T4" fmla="*/ 64 w 64"/>
                    <a:gd name="T5" fmla="*/ 32 h 80"/>
                    <a:gd name="T6" fmla="*/ 32 w 64"/>
                    <a:gd name="T7" fmla="*/ 0 h 80"/>
                    <a:gd name="T8" fmla="*/ 0 w 64"/>
                    <a:gd name="T9" fmla="*/ 32 h 80"/>
                    <a:gd name="T10" fmla="*/ 0 w 64"/>
                    <a:gd name="T11" fmla="*/ 48 h 80"/>
                    <a:gd name="T12" fmla="*/ 32 w 64"/>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64" h="80">
                      <a:moveTo>
                        <a:pt x="32" y="80"/>
                      </a:moveTo>
                      <a:cubicBezTo>
                        <a:pt x="50" y="80"/>
                        <a:pt x="64" y="67"/>
                        <a:pt x="64" y="48"/>
                      </a:cubicBezTo>
                      <a:cubicBezTo>
                        <a:pt x="64" y="32"/>
                        <a:pt x="64" y="32"/>
                        <a:pt x="64" y="32"/>
                      </a:cubicBezTo>
                      <a:cubicBezTo>
                        <a:pt x="64" y="13"/>
                        <a:pt x="50" y="0"/>
                        <a:pt x="32" y="0"/>
                      </a:cubicBezTo>
                      <a:cubicBezTo>
                        <a:pt x="14" y="0"/>
                        <a:pt x="0" y="13"/>
                        <a:pt x="0" y="32"/>
                      </a:cubicBezTo>
                      <a:cubicBezTo>
                        <a:pt x="0" y="48"/>
                        <a:pt x="0" y="48"/>
                        <a:pt x="0" y="48"/>
                      </a:cubicBezTo>
                      <a:cubicBezTo>
                        <a:pt x="0" y="67"/>
                        <a:pt x="14" y="80"/>
                        <a:pt x="32" y="80"/>
                      </a:cubicBez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11" name="Freeform 753">
                  <a:extLst>
                    <a:ext uri="{FF2B5EF4-FFF2-40B4-BE49-F238E27FC236}">
                      <a16:creationId xmlns:a16="http://schemas.microsoft.com/office/drawing/2014/main" id="{2A1E6A5F-6682-4443-A907-FFE00729EDF1}"/>
                    </a:ext>
                  </a:extLst>
                </p:cNvPr>
                <p:cNvSpPr>
                  <a:spLocks/>
                </p:cNvSpPr>
                <p:nvPr/>
              </p:nvSpPr>
              <p:spPr bwMode="auto">
                <a:xfrm>
                  <a:off x="3346451" y="4048126"/>
                  <a:ext cx="193675" cy="142875"/>
                </a:xfrm>
                <a:custGeom>
                  <a:avLst/>
                  <a:gdLst>
                    <a:gd name="T0" fmla="*/ 92 w 92"/>
                    <a:gd name="T1" fmla="*/ 3 h 68"/>
                    <a:gd name="T2" fmla="*/ 68 w 92"/>
                    <a:gd name="T3" fmla="*/ 0 h 68"/>
                    <a:gd name="T4" fmla="*/ 0 w 92"/>
                    <a:gd name="T5" fmla="*/ 36 h 68"/>
                    <a:gd name="T6" fmla="*/ 0 w 92"/>
                    <a:gd name="T7" fmla="*/ 68 h 68"/>
                  </a:gdLst>
                  <a:ahLst/>
                  <a:cxnLst>
                    <a:cxn ang="0">
                      <a:pos x="T0" y="T1"/>
                    </a:cxn>
                    <a:cxn ang="0">
                      <a:pos x="T2" y="T3"/>
                    </a:cxn>
                    <a:cxn ang="0">
                      <a:pos x="T4" y="T5"/>
                    </a:cxn>
                    <a:cxn ang="0">
                      <a:pos x="T6" y="T7"/>
                    </a:cxn>
                  </a:cxnLst>
                  <a:rect l="0" t="0" r="r" b="b"/>
                  <a:pathLst>
                    <a:path w="92" h="68">
                      <a:moveTo>
                        <a:pt x="92" y="3"/>
                      </a:moveTo>
                      <a:cubicBezTo>
                        <a:pt x="83" y="1"/>
                        <a:pt x="75" y="0"/>
                        <a:pt x="68" y="0"/>
                      </a:cubicBezTo>
                      <a:cubicBezTo>
                        <a:pt x="46" y="0"/>
                        <a:pt x="0" y="12"/>
                        <a:pt x="0" y="36"/>
                      </a:cubicBezTo>
                      <a:cubicBezTo>
                        <a:pt x="0" y="68"/>
                        <a:pt x="0" y="68"/>
                        <a:pt x="0" y="68"/>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12" name="Oval 754">
                  <a:extLst>
                    <a:ext uri="{FF2B5EF4-FFF2-40B4-BE49-F238E27FC236}">
                      <a16:creationId xmlns:a16="http://schemas.microsoft.com/office/drawing/2014/main" id="{ED712A3D-F47A-49C4-818A-96695A7F70C2}"/>
                    </a:ext>
                  </a:extLst>
                </p:cNvPr>
                <p:cNvSpPr>
                  <a:spLocks noChangeArrowheads="1"/>
                </p:cNvSpPr>
                <p:nvPr/>
              </p:nvSpPr>
              <p:spPr bwMode="auto">
                <a:xfrm>
                  <a:off x="3548063" y="4022726"/>
                  <a:ext cx="185738" cy="185738"/>
                </a:xfrm>
                <a:prstGeom prst="ellips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13" name="Line 755">
                  <a:extLst>
                    <a:ext uri="{FF2B5EF4-FFF2-40B4-BE49-F238E27FC236}">
                      <a16:creationId xmlns:a16="http://schemas.microsoft.com/office/drawing/2014/main" id="{F67DC6B7-A48B-43B8-8E8F-3D3E74AB0E05}"/>
                    </a:ext>
                  </a:extLst>
                </p:cNvPr>
                <p:cNvSpPr>
                  <a:spLocks noChangeShapeType="1"/>
                </p:cNvSpPr>
                <p:nvPr/>
              </p:nvSpPr>
              <p:spPr bwMode="auto">
                <a:xfrm>
                  <a:off x="3640138" y="4065588"/>
                  <a:ext cx="0" cy="100013"/>
                </a:xfrm>
                <a:prstGeom prst="lin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14" name="Line 756">
                  <a:extLst>
                    <a:ext uri="{FF2B5EF4-FFF2-40B4-BE49-F238E27FC236}">
                      <a16:creationId xmlns:a16="http://schemas.microsoft.com/office/drawing/2014/main" id="{0CC4BBBA-AADF-4C0E-A736-A38C453A1D0B}"/>
                    </a:ext>
                  </a:extLst>
                </p:cNvPr>
                <p:cNvSpPr>
                  <a:spLocks noChangeShapeType="1"/>
                </p:cNvSpPr>
                <p:nvPr/>
              </p:nvSpPr>
              <p:spPr bwMode="auto">
                <a:xfrm flipH="1">
                  <a:off x="3589338" y="4114801"/>
                  <a:ext cx="101600" cy="0"/>
                </a:xfrm>
                <a:prstGeom prst="lin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2" name="Group 131">
              <a:extLst>
                <a:ext uri="{FF2B5EF4-FFF2-40B4-BE49-F238E27FC236}">
                  <a16:creationId xmlns:a16="http://schemas.microsoft.com/office/drawing/2014/main" id="{A8C1CC5B-70EB-4994-9048-23F217732EBD}"/>
                </a:ext>
              </a:extLst>
            </p:cNvPr>
            <p:cNvGrpSpPr/>
            <p:nvPr/>
          </p:nvGrpSpPr>
          <p:grpSpPr>
            <a:xfrm>
              <a:off x="8621606" y="4766435"/>
              <a:ext cx="883810" cy="883810"/>
              <a:chOff x="12253823" y="5122035"/>
              <a:chExt cx="883810" cy="883810"/>
            </a:xfrm>
            <a:solidFill>
              <a:schemeClr val="bg1"/>
            </a:solidFill>
          </p:grpSpPr>
          <p:sp>
            <p:nvSpPr>
              <p:cNvPr id="196" name="Oval 16">
                <a:extLst>
                  <a:ext uri="{FF2B5EF4-FFF2-40B4-BE49-F238E27FC236}">
                    <a16:creationId xmlns:a16="http://schemas.microsoft.com/office/drawing/2014/main" id="{89E6FD0E-1907-48C7-8D17-2EBBB9802151}"/>
                  </a:ext>
                </a:extLst>
              </p:cNvPr>
              <p:cNvSpPr>
                <a:spLocks noChangeAspect="1"/>
              </p:cNvSpPr>
              <p:nvPr/>
            </p:nvSpPr>
            <p:spPr>
              <a:xfrm>
                <a:off x="12253823" y="5122035"/>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97" name="Oval 29">
                <a:extLst>
                  <a:ext uri="{FF2B5EF4-FFF2-40B4-BE49-F238E27FC236}">
                    <a16:creationId xmlns:a16="http://schemas.microsoft.com/office/drawing/2014/main" id="{62D0616A-8BB3-480E-9782-DE098F0D6134}"/>
                  </a:ext>
                </a:extLst>
              </p:cNvPr>
              <p:cNvSpPr>
                <a:spLocks noChangeAspect="1"/>
              </p:cNvSpPr>
              <p:nvPr/>
            </p:nvSpPr>
            <p:spPr>
              <a:xfrm>
                <a:off x="12327823" y="5196035"/>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a:p>
            </p:txBody>
          </p:sp>
          <p:grpSp>
            <p:nvGrpSpPr>
              <p:cNvPr id="198" name="Group 151">
                <a:extLst>
                  <a:ext uri="{FF2B5EF4-FFF2-40B4-BE49-F238E27FC236}">
                    <a16:creationId xmlns:a16="http://schemas.microsoft.com/office/drawing/2014/main" id="{9BA90974-3E10-482B-B722-9684B54E1DD9}"/>
                  </a:ext>
                </a:extLst>
              </p:cNvPr>
              <p:cNvGrpSpPr>
                <a:grpSpLocks noChangeAspect="1"/>
              </p:cNvGrpSpPr>
              <p:nvPr/>
            </p:nvGrpSpPr>
            <p:grpSpPr bwMode="auto">
              <a:xfrm>
                <a:off x="12558410" y="5373440"/>
                <a:ext cx="274638" cy="381000"/>
                <a:chOff x="2766" y="2443"/>
                <a:chExt cx="173" cy="240"/>
              </a:xfrm>
              <a:grpFill/>
            </p:grpSpPr>
            <p:sp>
              <p:nvSpPr>
                <p:cNvPr id="199" name="Freeform 152">
                  <a:extLst>
                    <a:ext uri="{FF2B5EF4-FFF2-40B4-BE49-F238E27FC236}">
                      <a16:creationId xmlns:a16="http://schemas.microsoft.com/office/drawing/2014/main" id="{A4043F75-B41F-4DEA-8A27-9D5A4B2D489F}"/>
                    </a:ext>
                  </a:extLst>
                </p:cNvPr>
                <p:cNvSpPr>
                  <a:spLocks/>
                </p:cNvSpPr>
                <p:nvPr/>
              </p:nvSpPr>
              <p:spPr bwMode="auto">
                <a:xfrm>
                  <a:off x="2766" y="2443"/>
                  <a:ext cx="173" cy="140"/>
                </a:xfrm>
                <a:custGeom>
                  <a:avLst/>
                  <a:gdLst>
                    <a:gd name="T0" fmla="*/ 56 w 128"/>
                    <a:gd name="T1" fmla="*/ 84 h 105"/>
                    <a:gd name="T2" fmla="*/ 8 w 128"/>
                    <a:gd name="T3" fmla="*/ 84 h 105"/>
                    <a:gd name="T4" fmla="*/ 0 w 128"/>
                    <a:gd name="T5" fmla="*/ 76 h 105"/>
                    <a:gd name="T6" fmla="*/ 0 w 128"/>
                    <a:gd name="T7" fmla="*/ 8 h 105"/>
                    <a:gd name="T8" fmla="*/ 8 w 128"/>
                    <a:gd name="T9" fmla="*/ 0 h 105"/>
                    <a:gd name="T10" fmla="*/ 120 w 128"/>
                    <a:gd name="T11" fmla="*/ 0 h 105"/>
                    <a:gd name="T12" fmla="*/ 128 w 128"/>
                    <a:gd name="T13" fmla="*/ 8 h 105"/>
                    <a:gd name="T14" fmla="*/ 128 w 128"/>
                    <a:gd name="T15" fmla="*/ 76 h 105"/>
                    <a:gd name="T16" fmla="*/ 120 w 128"/>
                    <a:gd name="T17" fmla="*/ 84 h 105"/>
                    <a:gd name="T18" fmla="*/ 116 w 128"/>
                    <a:gd name="T19" fmla="*/ 84 h 105"/>
                    <a:gd name="T20" fmla="*/ 116 w 128"/>
                    <a:gd name="T21" fmla="*/ 100 h 105"/>
                    <a:gd name="T22" fmla="*/ 109 w 128"/>
                    <a:gd name="T23" fmla="*/ 102 h 105"/>
                    <a:gd name="T24" fmla="*/ 92 w 128"/>
                    <a:gd name="T25" fmla="*/ 84 h 105"/>
                    <a:gd name="T26" fmla="*/ 84 w 128"/>
                    <a:gd name="T27" fmla="*/ 8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05">
                      <a:moveTo>
                        <a:pt x="56" y="84"/>
                      </a:moveTo>
                      <a:cubicBezTo>
                        <a:pt x="8" y="84"/>
                        <a:pt x="8" y="84"/>
                        <a:pt x="8" y="84"/>
                      </a:cubicBezTo>
                      <a:cubicBezTo>
                        <a:pt x="4" y="84"/>
                        <a:pt x="0" y="80"/>
                        <a:pt x="0" y="76"/>
                      </a:cubicBezTo>
                      <a:cubicBezTo>
                        <a:pt x="0" y="8"/>
                        <a:pt x="0" y="8"/>
                        <a:pt x="0" y="8"/>
                      </a:cubicBezTo>
                      <a:cubicBezTo>
                        <a:pt x="0" y="4"/>
                        <a:pt x="4" y="0"/>
                        <a:pt x="8" y="0"/>
                      </a:cubicBezTo>
                      <a:cubicBezTo>
                        <a:pt x="120" y="0"/>
                        <a:pt x="120" y="0"/>
                        <a:pt x="120" y="0"/>
                      </a:cubicBezTo>
                      <a:cubicBezTo>
                        <a:pt x="124" y="0"/>
                        <a:pt x="128" y="4"/>
                        <a:pt x="128" y="8"/>
                      </a:cubicBezTo>
                      <a:cubicBezTo>
                        <a:pt x="128" y="76"/>
                        <a:pt x="128" y="76"/>
                        <a:pt x="128" y="76"/>
                      </a:cubicBezTo>
                      <a:cubicBezTo>
                        <a:pt x="128" y="80"/>
                        <a:pt x="124" y="84"/>
                        <a:pt x="120" y="84"/>
                      </a:cubicBezTo>
                      <a:cubicBezTo>
                        <a:pt x="116" y="84"/>
                        <a:pt x="116" y="84"/>
                        <a:pt x="116" y="84"/>
                      </a:cubicBezTo>
                      <a:cubicBezTo>
                        <a:pt x="116" y="100"/>
                        <a:pt x="116" y="100"/>
                        <a:pt x="116" y="100"/>
                      </a:cubicBezTo>
                      <a:cubicBezTo>
                        <a:pt x="116" y="104"/>
                        <a:pt x="111" y="105"/>
                        <a:pt x="109" y="102"/>
                      </a:cubicBezTo>
                      <a:cubicBezTo>
                        <a:pt x="92" y="84"/>
                        <a:pt x="92" y="84"/>
                        <a:pt x="92" y="84"/>
                      </a:cubicBezTo>
                      <a:cubicBezTo>
                        <a:pt x="84" y="84"/>
                        <a:pt x="84" y="84"/>
                        <a:pt x="84" y="84"/>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0" name="Freeform 153">
                  <a:extLst>
                    <a:ext uri="{FF2B5EF4-FFF2-40B4-BE49-F238E27FC236}">
                      <a16:creationId xmlns:a16="http://schemas.microsoft.com/office/drawing/2014/main" id="{939E9070-DD0B-4A1D-A545-DCAFFCE65E18}"/>
                    </a:ext>
                  </a:extLst>
                </p:cNvPr>
                <p:cNvSpPr>
                  <a:spLocks/>
                </p:cNvSpPr>
                <p:nvPr/>
              </p:nvSpPr>
              <p:spPr bwMode="auto">
                <a:xfrm>
                  <a:off x="2799" y="2672"/>
                  <a:ext cx="75" cy="5"/>
                </a:xfrm>
                <a:custGeom>
                  <a:avLst/>
                  <a:gdLst>
                    <a:gd name="T0" fmla="*/ 0 w 56"/>
                    <a:gd name="T1" fmla="*/ 0 h 4"/>
                    <a:gd name="T2" fmla="*/ 4 w 56"/>
                    <a:gd name="T3" fmla="*/ 0 h 4"/>
                    <a:gd name="T4" fmla="*/ 20 w 56"/>
                    <a:gd name="T5" fmla="*/ 4 h 4"/>
                    <a:gd name="T6" fmla="*/ 56 w 56"/>
                    <a:gd name="T7" fmla="*/ 4 h 4"/>
                  </a:gdLst>
                  <a:ahLst/>
                  <a:cxnLst>
                    <a:cxn ang="0">
                      <a:pos x="T0" y="T1"/>
                    </a:cxn>
                    <a:cxn ang="0">
                      <a:pos x="T2" y="T3"/>
                    </a:cxn>
                    <a:cxn ang="0">
                      <a:pos x="T4" y="T5"/>
                    </a:cxn>
                    <a:cxn ang="0">
                      <a:pos x="T6" y="T7"/>
                    </a:cxn>
                  </a:cxnLst>
                  <a:rect l="0" t="0" r="r" b="b"/>
                  <a:pathLst>
                    <a:path w="56" h="4">
                      <a:moveTo>
                        <a:pt x="0" y="0"/>
                      </a:moveTo>
                      <a:cubicBezTo>
                        <a:pt x="4" y="0"/>
                        <a:pt x="4" y="0"/>
                        <a:pt x="4" y="0"/>
                      </a:cubicBezTo>
                      <a:cubicBezTo>
                        <a:pt x="13" y="0"/>
                        <a:pt x="7" y="4"/>
                        <a:pt x="20" y="4"/>
                      </a:cubicBezTo>
                      <a:cubicBezTo>
                        <a:pt x="23" y="4"/>
                        <a:pt x="56" y="4"/>
                        <a:pt x="56" y="4"/>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1" name="Freeform 154">
                  <a:extLst>
                    <a:ext uri="{FF2B5EF4-FFF2-40B4-BE49-F238E27FC236}">
                      <a16:creationId xmlns:a16="http://schemas.microsoft.com/office/drawing/2014/main" id="{64277F69-50CA-43E3-A20F-0FA3C4A5DD0E}"/>
                    </a:ext>
                  </a:extLst>
                </p:cNvPr>
                <p:cNvSpPr>
                  <a:spLocks/>
                </p:cNvSpPr>
                <p:nvPr/>
              </p:nvSpPr>
              <p:spPr bwMode="auto">
                <a:xfrm>
                  <a:off x="2880" y="2640"/>
                  <a:ext cx="37" cy="21"/>
                </a:xfrm>
                <a:custGeom>
                  <a:avLst/>
                  <a:gdLst>
                    <a:gd name="T0" fmla="*/ 28 w 28"/>
                    <a:gd name="T1" fmla="*/ 0 h 16"/>
                    <a:gd name="T2" fmla="*/ 28 w 28"/>
                    <a:gd name="T3" fmla="*/ 8 h 16"/>
                    <a:gd name="T4" fmla="*/ 20 w 28"/>
                    <a:gd name="T5" fmla="*/ 16 h 16"/>
                    <a:gd name="T6" fmla="*/ 8 w 28"/>
                    <a:gd name="T7" fmla="*/ 16 h 16"/>
                    <a:gd name="T8" fmla="*/ 0 w 28"/>
                    <a:gd name="T9" fmla="*/ 8 h 16"/>
                    <a:gd name="T10" fmla="*/ 8 w 28"/>
                    <a:gd name="T11" fmla="*/ 0 h 16"/>
                    <a:gd name="T12" fmla="*/ 12 w 2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28" y="0"/>
                      </a:moveTo>
                      <a:cubicBezTo>
                        <a:pt x="28" y="8"/>
                        <a:pt x="28" y="8"/>
                        <a:pt x="28" y="8"/>
                      </a:cubicBezTo>
                      <a:cubicBezTo>
                        <a:pt x="28" y="12"/>
                        <a:pt x="24" y="16"/>
                        <a:pt x="20" y="16"/>
                      </a:cubicBezTo>
                      <a:cubicBezTo>
                        <a:pt x="8" y="16"/>
                        <a:pt x="8" y="16"/>
                        <a:pt x="8" y="16"/>
                      </a:cubicBezTo>
                      <a:cubicBezTo>
                        <a:pt x="4" y="16"/>
                        <a:pt x="0" y="12"/>
                        <a:pt x="0" y="8"/>
                      </a:cubicBezTo>
                      <a:cubicBezTo>
                        <a:pt x="0" y="4"/>
                        <a:pt x="4" y="0"/>
                        <a:pt x="8" y="0"/>
                      </a:cubicBezTo>
                      <a:cubicBezTo>
                        <a:pt x="12" y="0"/>
                        <a:pt x="12" y="0"/>
                        <a:pt x="12" y="0"/>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2" name="Freeform 155">
                  <a:extLst>
                    <a:ext uri="{FF2B5EF4-FFF2-40B4-BE49-F238E27FC236}">
                      <a16:creationId xmlns:a16="http://schemas.microsoft.com/office/drawing/2014/main" id="{A9506133-21DC-48C5-B4BD-D228864E0DA0}"/>
                    </a:ext>
                  </a:extLst>
                </p:cNvPr>
                <p:cNvSpPr>
                  <a:spLocks/>
                </p:cNvSpPr>
                <p:nvPr/>
              </p:nvSpPr>
              <p:spPr bwMode="auto">
                <a:xfrm>
                  <a:off x="2874" y="2661"/>
                  <a:ext cx="33" cy="22"/>
                </a:xfrm>
                <a:custGeom>
                  <a:avLst/>
                  <a:gdLst>
                    <a:gd name="T0" fmla="*/ 24 w 24"/>
                    <a:gd name="T1" fmla="*/ 0 h 16"/>
                    <a:gd name="T2" fmla="*/ 24 w 24"/>
                    <a:gd name="T3" fmla="*/ 8 h 16"/>
                    <a:gd name="T4" fmla="*/ 16 w 24"/>
                    <a:gd name="T5" fmla="*/ 16 h 16"/>
                    <a:gd name="T6" fmla="*/ 8 w 24"/>
                    <a:gd name="T7" fmla="*/ 16 h 16"/>
                    <a:gd name="T8" fmla="*/ 0 w 24"/>
                    <a:gd name="T9" fmla="*/ 8 h 16"/>
                    <a:gd name="T10" fmla="*/ 8 w 24"/>
                    <a:gd name="T11" fmla="*/ 0 h 16"/>
                    <a:gd name="T12" fmla="*/ 12 w 24"/>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4" h="16">
                      <a:moveTo>
                        <a:pt x="24" y="0"/>
                      </a:moveTo>
                      <a:cubicBezTo>
                        <a:pt x="24" y="8"/>
                        <a:pt x="24" y="8"/>
                        <a:pt x="24" y="8"/>
                      </a:cubicBezTo>
                      <a:cubicBezTo>
                        <a:pt x="24" y="12"/>
                        <a:pt x="20" y="16"/>
                        <a:pt x="16" y="16"/>
                      </a:cubicBezTo>
                      <a:cubicBezTo>
                        <a:pt x="8" y="16"/>
                        <a:pt x="8" y="16"/>
                        <a:pt x="8" y="16"/>
                      </a:cubicBezTo>
                      <a:cubicBezTo>
                        <a:pt x="4" y="16"/>
                        <a:pt x="0" y="12"/>
                        <a:pt x="0" y="8"/>
                      </a:cubicBezTo>
                      <a:cubicBezTo>
                        <a:pt x="0" y="4"/>
                        <a:pt x="4" y="0"/>
                        <a:pt x="8" y="0"/>
                      </a:cubicBezTo>
                      <a:cubicBezTo>
                        <a:pt x="12" y="0"/>
                        <a:pt x="12" y="0"/>
                        <a:pt x="12" y="0"/>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3" name="Rectangle 156">
                  <a:extLst>
                    <a:ext uri="{FF2B5EF4-FFF2-40B4-BE49-F238E27FC236}">
                      <a16:creationId xmlns:a16="http://schemas.microsoft.com/office/drawing/2014/main" id="{888FB2AE-7EC2-4E35-B2DE-2929AFCE644E}"/>
                    </a:ext>
                  </a:extLst>
                </p:cNvPr>
                <p:cNvSpPr>
                  <a:spLocks noChangeArrowheads="1"/>
                </p:cNvSpPr>
                <p:nvPr/>
              </p:nvSpPr>
              <p:spPr bwMode="auto">
                <a:xfrm>
                  <a:off x="2766" y="2587"/>
                  <a:ext cx="33" cy="90"/>
                </a:xfrm>
                <a:prstGeom prst="rect">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4" name="Freeform 157">
                  <a:extLst>
                    <a:ext uri="{FF2B5EF4-FFF2-40B4-BE49-F238E27FC236}">
                      <a16:creationId xmlns:a16="http://schemas.microsoft.com/office/drawing/2014/main" id="{82AC5E36-3103-4F11-AD0E-C4424DECF4CA}"/>
                    </a:ext>
                  </a:extLst>
                </p:cNvPr>
                <p:cNvSpPr>
                  <a:spLocks/>
                </p:cNvSpPr>
                <p:nvPr/>
              </p:nvSpPr>
              <p:spPr bwMode="auto">
                <a:xfrm>
                  <a:off x="2885" y="2619"/>
                  <a:ext cx="38" cy="21"/>
                </a:xfrm>
                <a:custGeom>
                  <a:avLst/>
                  <a:gdLst>
                    <a:gd name="T0" fmla="*/ 8 w 28"/>
                    <a:gd name="T1" fmla="*/ 0 h 16"/>
                    <a:gd name="T2" fmla="*/ 0 w 28"/>
                    <a:gd name="T3" fmla="*/ 8 h 16"/>
                    <a:gd name="T4" fmla="*/ 0 w 28"/>
                    <a:gd name="T5" fmla="*/ 8 h 16"/>
                    <a:gd name="T6" fmla="*/ 8 w 28"/>
                    <a:gd name="T7" fmla="*/ 16 h 16"/>
                    <a:gd name="T8" fmla="*/ 20 w 28"/>
                    <a:gd name="T9" fmla="*/ 16 h 16"/>
                    <a:gd name="T10" fmla="*/ 28 w 28"/>
                    <a:gd name="T11" fmla="*/ 8 h 16"/>
                    <a:gd name="T12" fmla="*/ 28 w 28"/>
                    <a:gd name="T13" fmla="*/ 8 h 16"/>
                    <a:gd name="T14" fmla="*/ 20 w 28"/>
                    <a:gd name="T15" fmla="*/ 0 h 16"/>
                    <a:gd name="T16" fmla="*/ 8 w 28"/>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6">
                      <a:moveTo>
                        <a:pt x="8" y="0"/>
                      </a:moveTo>
                      <a:cubicBezTo>
                        <a:pt x="4" y="0"/>
                        <a:pt x="0" y="4"/>
                        <a:pt x="0" y="8"/>
                      </a:cubicBezTo>
                      <a:cubicBezTo>
                        <a:pt x="0" y="8"/>
                        <a:pt x="0" y="8"/>
                        <a:pt x="0" y="8"/>
                      </a:cubicBezTo>
                      <a:cubicBezTo>
                        <a:pt x="0" y="12"/>
                        <a:pt x="4" y="16"/>
                        <a:pt x="8" y="16"/>
                      </a:cubicBezTo>
                      <a:cubicBezTo>
                        <a:pt x="20" y="16"/>
                        <a:pt x="20" y="16"/>
                        <a:pt x="20" y="16"/>
                      </a:cubicBezTo>
                      <a:cubicBezTo>
                        <a:pt x="24" y="16"/>
                        <a:pt x="28" y="12"/>
                        <a:pt x="28" y="8"/>
                      </a:cubicBezTo>
                      <a:cubicBezTo>
                        <a:pt x="28" y="8"/>
                        <a:pt x="28" y="8"/>
                        <a:pt x="28" y="8"/>
                      </a:cubicBezTo>
                      <a:cubicBezTo>
                        <a:pt x="28" y="4"/>
                        <a:pt x="24" y="0"/>
                        <a:pt x="20" y="0"/>
                      </a:cubicBezTo>
                      <a:lnTo>
                        <a:pt x="8" y="0"/>
                      </a:ln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5" name="Freeform 158">
                  <a:extLst>
                    <a:ext uri="{FF2B5EF4-FFF2-40B4-BE49-F238E27FC236}">
                      <a16:creationId xmlns:a16="http://schemas.microsoft.com/office/drawing/2014/main" id="{BB2271EF-7652-47A3-BA74-94C1FFD465A3}"/>
                    </a:ext>
                  </a:extLst>
                </p:cNvPr>
                <p:cNvSpPr>
                  <a:spLocks/>
                </p:cNvSpPr>
                <p:nvPr/>
              </p:nvSpPr>
              <p:spPr bwMode="auto">
                <a:xfrm>
                  <a:off x="2799" y="2536"/>
                  <a:ext cx="67" cy="107"/>
                </a:xfrm>
                <a:custGeom>
                  <a:avLst/>
                  <a:gdLst>
                    <a:gd name="T0" fmla="*/ 25 w 50"/>
                    <a:gd name="T1" fmla="*/ 80 h 80"/>
                    <a:gd name="T2" fmla="*/ 48 w 50"/>
                    <a:gd name="T3" fmla="*/ 50 h 80"/>
                    <a:gd name="T4" fmla="*/ 48 w 50"/>
                    <a:gd name="T5" fmla="*/ 38 h 80"/>
                    <a:gd name="T6" fmla="*/ 50 w 50"/>
                    <a:gd name="T7" fmla="*/ 23 h 80"/>
                    <a:gd name="T8" fmla="*/ 44 w 50"/>
                    <a:gd name="T9" fmla="*/ 5 h 80"/>
                    <a:gd name="T10" fmla="*/ 32 w 50"/>
                    <a:gd name="T11" fmla="*/ 6 h 80"/>
                    <a:gd name="T12" fmla="*/ 32 w 50"/>
                    <a:gd name="T13" fmla="*/ 10 h 80"/>
                    <a:gd name="T14" fmla="*/ 21 w 50"/>
                    <a:gd name="T15" fmla="*/ 38 h 80"/>
                    <a:gd name="T16" fmla="*/ 8 w 50"/>
                    <a:gd name="T17" fmla="*/ 46 h 80"/>
                    <a:gd name="T18" fmla="*/ 0 w 50"/>
                    <a:gd name="T19"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80">
                      <a:moveTo>
                        <a:pt x="25" y="80"/>
                      </a:moveTo>
                      <a:cubicBezTo>
                        <a:pt x="38" y="75"/>
                        <a:pt x="44" y="63"/>
                        <a:pt x="48" y="50"/>
                      </a:cubicBezTo>
                      <a:cubicBezTo>
                        <a:pt x="48" y="50"/>
                        <a:pt x="48" y="40"/>
                        <a:pt x="48" y="38"/>
                      </a:cubicBezTo>
                      <a:cubicBezTo>
                        <a:pt x="48" y="36"/>
                        <a:pt x="50" y="32"/>
                        <a:pt x="50" y="23"/>
                      </a:cubicBezTo>
                      <a:cubicBezTo>
                        <a:pt x="50" y="14"/>
                        <a:pt x="48" y="10"/>
                        <a:pt x="44" y="5"/>
                      </a:cubicBezTo>
                      <a:cubicBezTo>
                        <a:pt x="40" y="0"/>
                        <a:pt x="32" y="1"/>
                        <a:pt x="32" y="6"/>
                      </a:cubicBezTo>
                      <a:cubicBezTo>
                        <a:pt x="32" y="10"/>
                        <a:pt x="32" y="10"/>
                        <a:pt x="32" y="10"/>
                      </a:cubicBezTo>
                      <a:cubicBezTo>
                        <a:pt x="32" y="21"/>
                        <a:pt x="28" y="29"/>
                        <a:pt x="21" y="38"/>
                      </a:cubicBezTo>
                      <a:cubicBezTo>
                        <a:pt x="8" y="46"/>
                        <a:pt x="8" y="46"/>
                        <a:pt x="8" y="46"/>
                      </a:cubicBezTo>
                      <a:cubicBezTo>
                        <a:pt x="0" y="46"/>
                        <a:pt x="0" y="46"/>
                        <a:pt x="0" y="46"/>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6" name="Freeform 159">
                  <a:extLst>
                    <a:ext uri="{FF2B5EF4-FFF2-40B4-BE49-F238E27FC236}">
                      <a16:creationId xmlns:a16="http://schemas.microsoft.com/office/drawing/2014/main" id="{73831EEA-B302-427C-8279-9D123DA4978C}"/>
                    </a:ext>
                  </a:extLst>
                </p:cNvPr>
                <p:cNvSpPr>
                  <a:spLocks/>
                </p:cNvSpPr>
                <p:nvPr/>
              </p:nvSpPr>
              <p:spPr bwMode="auto">
                <a:xfrm>
                  <a:off x="2880" y="2597"/>
                  <a:ext cx="37" cy="22"/>
                </a:xfrm>
                <a:custGeom>
                  <a:avLst/>
                  <a:gdLst>
                    <a:gd name="T0" fmla="*/ 20 w 28"/>
                    <a:gd name="T1" fmla="*/ 0 h 16"/>
                    <a:gd name="T2" fmla="*/ 8 w 28"/>
                    <a:gd name="T3" fmla="*/ 0 h 16"/>
                    <a:gd name="T4" fmla="*/ 0 w 28"/>
                    <a:gd name="T5" fmla="*/ 8 h 16"/>
                    <a:gd name="T6" fmla="*/ 8 w 28"/>
                    <a:gd name="T7" fmla="*/ 16 h 16"/>
                    <a:gd name="T8" fmla="*/ 20 w 28"/>
                    <a:gd name="T9" fmla="*/ 16 h 16"/>
                    <a:gd name="T10" fmla="*/ 28 w 28"/>
                    <a:gd name="T11" fmla="*/ 8 h 16"/>
                    <a:gd name="T12" fmla="*/ 20 w 2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20" y="0"/>
                      </a:moveTo>
                      <a:cubicBezTo>
                        <a:pt x="8" y="0"/>
                        <a:pt x="8" y="0"/>
                        <a:pt x="8" y="0"/>
                      </a:cubicBezTo>
                      <a:cubicBezTo>
                        <a:pt x="4" y="0"/>
                        <a:pt x="0" y="4"/>
                        <a:pt x="0" y="8"/>
                      </a:cubicBezTo>
                      <a:cubicBezTo>
                        <a:pt x="0" y="12"/>
                        <a:pt x="4" y="16"/>
                        <a:pt x="8" y="16"/>
                      </a:cubicBezTo>
                      <a:cubicBezTo>
                        <a:pt x="20" y="16"/>
                        <a:pt x="20" y="16"/>
                        <a:pt x="20" y="16"/>
                      </a:cubicBezTo>
                      <a:cubicBezTo>
                        <a:pt x="24" y="16"/>
                        <a:pt x="28" y="12"/>
                        <a:pt x="28" y="8"/>
                      </a:cubicBezTo>
                      <a:cubicBezTo>
                        <a:pt x="28" y="4"/>
                        <a:pt x="24" y="0"/>
                        <a:pt x="20" y="0"/>
                      </a:cubicBez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3" name="Group 132">
              <a:extLst>
                <a:ext uri="{FF2B5EF4-FFF2-40B4-BE49-F238E27FC236}">
                  <a16:creationId xmlns:a16="http://schemas.microsoft.com/office/drawing/2014/main" id="{9403EC4A-356C-4B45-94E0-E9A33D3E6EC9}"/>
                </a:ext>
              </a:extLst>
            </p:cNvPr>
            <p:cNvGrpSpPr/>
            <p:nvPr/>
          </p:nvGrpSpPr>
          <p:grpSpPr>
            <a:xfrm>
              <a:off x="9330739" y="1627026"/>
              <a:ext cx="883810" cy="883810"/>
              <a:chOff x="13002753" y="1982626"/>
              <a:chExt cx="883810" cy="883810"/>
            </a:xfrm>
            <a:solidFill>
              <a:schemeClr val="bg1">
                <a:lumMod val="95000"/>
              </a:schemeClr>
            </a:solidFill>
          </p:grpSpPr>
          <p:sp>
            <p:nvSpPr>
              <p:cNvPr id="187" name="Oval 16">
                <a:extLst>
                  <a:ext uri="{FF2B5EF4-FFF2-40B4-BE49-F238E27FC236}">
                    <a16:creationId xmlns:a16="http://schemas.microsoft.com/office/drawing/2014/main" id="{F3C50C63-00F6-414A-9332-ACEC6613FC24}"/>
                  </a:ext>
                </a:extLst>
              </p:cNvPr>
              <p:cNvSpPr>
                <a:spLocks noChangeAspect="1"/>
              </p:cNvSpPr>
              <p:nvPr/>
            </p:nvSpPr>
            <p:spPr>
              <a:xfrm>
                <a:off x="13002753" y="1982626"/>
                <a:ext cx="883810" cy="883810"/>
              </a:xfrm>
              <a:prstGeom prst="ellipse">
                <a:avLst/>
              </a:prstGeom>
              <a:solidFill>
                <a:schemeClr val="bg1"/>
              </a:solid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88" name="Oval 29">
                <a:extLst>
                  <a:ext uri="{FF2B5EF4-FFF2-40B4-BE49-F238E27FC236}">
                    <a16:creationId xmlns:a16="http://schemas.microsoft.com/office/drawing/2014/main" id="{CE9DFAC0-7523-4B7E-B363-99D6E734C91D}"/>
                  </a:ext>
                </a:extLst>
              </p:cNvPr>
              <p:cNvSpPr>
                <a:spLocks noChangeAspect="1"/>
              </p:cNvSpPr>
              <p:nvPr/>
            </p:nvSpPr>
            <p:spPr>
              <a:xfrm>
                <a:off x="13076752" y="2056626"/>
                <a:ext cx="735812" cy="735810"/>
              </a:xfrm>
              <a:prstGeom prst="ellipse">
                <a:avLst/>
              </a:prstGeom>
              <a:solidFill>
                <a:schemeClr val="bg1"/>
              </a:solidFill>
              <a:ln w="15875" cap="rnd">
                <a:solidFill>
                  <a:schemeClr val="accent2"/>
                </a:solidFill>
              </a:ln>
            </p:spPr>
            <p:txBody>
              <a:bodyPr lIns="45719" rIns="45719" anchor="ctr"/>
              <a:lstStyle/>
              <a:p>
                <a:pPr algn="ctr">
                  <a:defRPr>
                    <a:solidFill>
                      <a:srgbClr val="FFFFFF"/>
                    </a:solidFill>
                  </a:defRPr>
                </a:pPr>
                <a:endParaRPr/>
              </a:p>
            </p:txBody>
          </p:sp>
          <p:grpSp>
            <p:nvGrpSpPr>
              <p:cNvPr id="189" name="Group 188">
                <a:extLst>
                  <a:ext uri="{FF2B5EF4-FFF2-40B4-BE49-F238E27FC236}">
                    <a16:creationId xmlns:a16="http://schemas.microsoft.com/office/drawing/2014/main" id="{784B45A1-3ADE-4B1E-8295-C9383861CA31}"/>
                  </a:ext>
                </a:extLst>
              </p:cNvPr>
              <p:cNvGrpSpPr/>
              <p:nvPr/>
            </p:nvGrpSpPr>
            <p:grpSpPr>
              <a:xfrm>
                <a:off x="13244633" y="2212600"/>
                <a:ext cx="400050" cy="423862"/>
                <a:chOff x="7561263" y="1703389"/>
                <a:chExt cx="400050" cy="423862"/>
              </a:xfrm>
              <a:grpFill/>
            </p:grpSpPr>
            <p:sp>
              <p:nvSpPr>
                <p:cNvPr id="190" name="Freeform 14">
                  <a:extLst>
                    <a:ext uri="{FF2B5EF4-FFF2-40B4-BE49-F238E27FC236}">
                      <a16:creationId xmlns:a16="http://schemas.microsoft.com/office/drawing/2014/main" id="{3FA404DB-DD97-43A6-A301-A867D6CEA936}"/>
                    </a:ext>
                  </a:extLst>
                </p:cNvPr>
                <p:cNvSpPr>
                  <a:spLocks/>
                </p:cNvSpPr>
                <p:nvPr/>
              </p:nvSpPr>
              <p:spPr bwMode="auto">
                <a:xfrm>
                  <a:off x="7740651" y="1703389"/>
                  <a:ext cx="34925" cy="71438"/>
                </a:xfrm>
                <a:custGeom>
                  <a:avLst/>
                  <a:gdLst>
                    <a:gd name="T0" fmla="*/ 50 w 50"/>
                    <a:gd name="T1" fmla="*/ 0 h 100"/>
                    <a:gd name="T2" fmla="*/ 0 w 50"/>
                    <a:gd name="T3" fmla="*/ 50 h 100"/>
                    <a:gd name="T4" fmla="*/ 50 w 50"/>
                    <a:gd name="T5" fmla="*/ 100 h 100"/>
                  </a:gdLst>
                  <a:ahLst/>
                  <a:cxnLst>
                    <a:cxn ang="0">
                      <a:pos x="T0" y="T1"/>
                    </a:cxn>
                    <a:cxn ang="0">
                      <a:pos x="T2" y="T3"/>
                    </a:cxn>
                    <a:cxn ang="0">
                      <a:pos x="T4" y="T5"/>
                    </a:cxn>
                  </a:cxnLst>
                  <a:rect l="0" t="0" r="r" b="b"/>
                  <a:pathLst>
                    <a:path w="50" h="100">
                      <a:moveTo>
                        <a:pt x="50" y="0"/>
                      </a:moveTo>
                      <a:lnTo>
                        <a:pt x="0" y="50"/>
                      </a:lnTo>
                      <a:lnTo>
                        <a:pt x="50" y="100"/>
                      </a:ln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91" name="Freeform 15">
                  <a:extLst>
                    <a:ext uri="{FF2B5EF4-FFF2-40B4-BE49-F238E27FC236}">
                      <a16:creationId xmlns:a16="http://schemas.microsoft.com/office/drawing/2014/main" id="{DCEEF405-B313-4F00-90B5-FB71367769CA}"/>
                    </a:ext>
                  </a:extLst>
                </p:cNvPr>
                <p:cNvSpPr>
                  <a:spLocks/>
                </p:cNvSpPr>
                <p:nvPr/>
              </p:nvSpPr>
              <p:spPr bwMode="auto">
                <a:xfrm>
                  <a:off x="7561263" y="1739901"/>
                  <a:ext cx="400050" cy="387350"/>
                </a:xfrm>
                <a:custGeom>
                  <a:avLst/>
                  <a:gdLst>
                    <a:gd name="T0" fmla="*/ 204 w 560"/>
                    <a:gd name="T1" fmla="*/ 14 h 543"/>
                    <a:gd name="T2" fmla="*/ 33 w 560"/>
                    <a:gd name="T3" fmla="*/ 326 h 543"/>
                    <a:gd name="T4" fmla="*/ 330 w 560"/>
                    <a:gd name="T5" fmla="*/ 521 h 543"/>
                    <a:gd name="T6" fmla="*/ 549 w 560"/>
                    <a:gd name="T7" fmla="*/ 241 h 543"/>
                    <a:gd name="T8" fmla="*/ 288 w 560"/>
                    <a:gd name="T9" fmla="*/ 0 h 543"/>
                    <a:gd name="T10" fmla="*/ 251 w 560"/>
                    <a:gd name="T11" fmla="*/ 0 h 543"/>
                  </a:gdLst>
                  <a:ahLst/>
                  <a:cxnLst>
                    <a:cxn ang="0">
                      <a:pos x="T0" y="T1"/>
                    </a:cxn>
                    <a:cxn ang="0">
                      <a:pos x="T2" y="T3"/>
                    </a:cxn>
                    <a:cxn ang="0">
                      <a:pos x="T4" y="T5"/>
                    </a:cxn>
                    <a:cxn ang="0">
                      <a:pos x="T6" y="T7"/>
                    </a:cxn>
                    <a:cxn ang="0">
                      <a:pos x="T8" y="T9"/>
                    </a:cxn>
                    <a:cxn ang="0">
                      <a:pos x="T10" y="T11"/>
                    </a:cxn>
                  </a:cxnLst>
                  <a:rect l="0" t="0" r="r" b="b"/>
                  <a:pathLst>
                    <a:path w="560" h="543">
                      <a:moveTo>
                        <a:pt x="204" y="14"/>
                      </a:moveTo>
                      <a:cubicBezTo>
                        <a:pt x="74" y="57"/>
                        <a:pt x="0" y="193"/>
                        <a:pt x="33" y="326"/>
                      </a:cubicBezTo>
                      <a:cubicBezTo>
                        <a:pt x="66" y="458"/>
                        <a:pt x="195" y="543"/>
                        <a:pt x="330" y="521"/>
                      </a:cubicBezTo>
                      <a:cubicBezTo>
                        <a:pt x="465" y="499"/>
                        <a:pt x="560" y="378"/>
                        <a:pt x="549" y="241"/>
                      </a:cubicBezTo>
                      <a:cubicBezTo>
                        <a:pt x="538" y="105"/>
                        <a:pt x="425" y="0"/>
                        <a:pt x="288" y="0"/>
                      </a:cubicBezTo>
                      <a:lnTo>
                        <a:pt x="251" y="0"/>
                      </a:ln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92" name="Freeform 16">
                  <a:extLst>
                    <a:ext uri="{FF2B5EF4-FFF2-40B4-BE49-F238E27FC236}">
                      <a16:creationId xmlns:a16="http://schemas.microsoft.com/office/drawing/2014/main" id="{D7123154-E86E-40D7-A8AD-A237921EE886}"/>
                    </a:ext>
                  </a:extLst>
                </p:cNvPr>
                <p:cNvSpPr>
                  <a:spLocks/>
                </p:cNvSpPr>
                <p:nvPr/>
              </p:nvSpPr>
              <p:spPr bwMode="auto">
                <a:xfrm>
                  <a:off x="7623176" y="1792289"/>
                  <a:ext cx="142875" cy="142875"/>
                </a:xfrm>
                <a:custGeom>
                  <a:avLst/>
                  <a:gdLst>
                    <a:gd name="T0" fmla="*/ 0 w 200"/>
                    <a:gd name="T1" fmla="*/ 162 h 200"/>
                    <a:gd name="T2" fmla="*/ 163 w 200"/>
                    <a:gd name="T3" fmla="*/ 0 h 200"/>
                    <a:gd name="T4" fmla="*/ 200 w 200"/>
                    <a:gd name="T5" fmla="*/ 37 h 200"/>
                    <a:gd name="T6" fmla="*/ 38 w 200"/>
                    <a:gd name="T7" fmla="*/ 200 h 200"/>
                    <a:gd name="T8" fmla="*/ 0 w 200"/>
                    <a:gd name="T9" fmla="*/ 162 h 200"/>
                  </a:gdLst>
                  <a:ahLst/>
                  <a:cxnLst>
                    <a:cxn ang="0">
                      <a:pos x="T0" y="T1"/>
                    </a:cxn>
                    <a:cxn ang="0">
                      <a:pos x="T2" y="T3"/>
                    </a:cxn>
                    <a:cxn ang="0">
                      <a:pos x="T4" y="T5"/>
                    </a:cxn>
                    <a:cxn ang="0">
                      <a:pos x="T6" y="T7"/>
                    </a:cxn>
                    <a:cxn ang="0">
                      <a:pos x="T8" y="T9"/>
                    </a:cxn>
                  </a:cxnLst>
                  <a:rect l="0" t="0" r="r" b="b"/>
                  <a:pathLst>
                    <a:path w="200" h="200">
                      <a:moveTo>
                        <a:pt x="0" y="162"/>
                      </a:moveTo>
                      <a:lnTo>
                        <a:pt x="163" y="0"/>
                      </a:lnTo>
                      <a:lnTo>
                        <a:pt x="200" y="37"/>
                      </a:lnTo>
                      <a:lnTo>
                        <a:pt x="38" y="200"/>
                      </a:lnTo>
                      <a:lnTo>
                        <a:pt x="0" y="162"/>
                      </a:ln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93" name="Freeform 17">
                  <a:extLst>
                    <a:ext uri="{FF2B5EF4-FFF2-40B4-BE49-F238E27FC236}">
                      <a16:creationId xmlns:a16="http://schemas.microsoft.com/office/drawing/2014/main" id="{3AE01117-159B-47FA-907E-4C6B751A70CF}"/>
                    </a:ext>
                  </a:extLst>
                </p:cNvPr>
                <p:cNvSpPr>
                  <a:spLocks/>
                </p:cNvSpPr>
                <p:nvPr/>
              </p:nvSpPr>
              <p:spPr bwMode="auto">
                <a:xfrm>
                  <a:off x="7748588" y="1836739"/>
                  <a:ext cx="107950" cy="107950"/>
                </a:xfrm>
                <a:custGeom>
                  <a:avLst/>
                  <a:gdLst>
                    <a:gd name="T0" fmla="*/ 150 w 150"/>
                    <a:gd name="T1" fmla="*/ 150 h 150"/>
                    <a:gd name="T2" fmla="*/ 113 w 150"/>
                    <a:gd name="T3" fmla="*/ 113 h 150"/>
                    <a:gd name="T4" fmla="*/ 38 w 150"/>
                    <a:gd name="T5" fmla="*/ 113 h 150"/>
                    <a:gd name="T6" fmla="*/ 38 w 150"/>
                    <a:gd name="T7" fmla="*/ 38 h 150"/>
                    <a:gd name="T8" fmla="*/ 0 w 150"/>
                    <a:gd name="T9" fmla="*/ 0 h 150"/>
                  </a:gdLst>
                  <a:ahLst/>
                  <a:cxnLst>
                    <a:cxn ang="0">
                      <a:pos x="T0" y="T1"/>
                    </a:cxn>
                    <a:cxn ang="0">
                      <a:pos x="T2" y="T3"/>
                    </a:cxn>
                    <a:cxn ang="0">
                      <a:pos x="T4" y="T5"/>
                    </a:cxn>
                    <a:cxn ang="0">
                      <a:pos x="T6" y="T7"/>
                    </a:cxn>
                    <a:cxn ang="0">
                      <a:pos x="T8" y="T9"/>
                    </a:cxn>
                  </a:cxnLst>
                  <a:rect l="0" t="0" r="r" b="b"/>
                  <a:pathLst>
                    <a:path w="150" h="150">
                      <a:moveTo>
                        <a:pt x="150" y="150"/>
                      </a:moveTo>
                      <a:lnTo>
                        <a:pt x="113" y="113"/>
                      </a:lnTo>
                      <a:lnTo>
                        <a:pt x="38" y="113"/>
                      </a:lnTo>
                      <a:lnTo>
                        <a:pt x="38" y="38"/>
                      </a:lnTo>
                      <a:lnTo>
                        <a:pt x="0" y="0"/>
                      </a:ln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94" name="Freeform 18">
                  <a:extLst>
                    <a:ext uri="{FF2B5EF4-FFF2-40B4-BE49-F238E27FC236}">
                      <a16:creationId xmlns:a16="http://schemas.microsoft.com/office/drawing/2014/main" id="{0DB91355-65C2-4837-A86E-C34E64F63A87}"/>
                    </a:ext>
                  </a:extLst>
                </p:cNvPr>
                <p:cNvSpPr>
                  <a:spLocks/>
                </p:cNvSpPr>
                <p:nvPr/>
              </p:nvSpPr>
              <p:spPr bwMode="auto">
                <a:xfrm>
                  <a:off x="7669213" y="1917701"/>
                  <a:ext cx="106363" cy="107950"/>
                </a:xfrm>
                <a:custGeom>
                  <a:avLst/>
                  <a:gdLst>
                    <a:gd name="T0" fmla="*/ 0 w 150"/>
                    <a:gd name="T1" fmla="*/ 0 h 150"/>
                    <a:gd name="T2" fmla="*/ 37 w 150"/>
                    <a:gd name="T3" fmla="*/ 37 h 150"/>
                    <a:gd name="T4" fmla="*/ 112 w 150"/>
                    <a:gd name="T5" fmla="*/ 37 h 150"/>
                    <a:gd name="T6" fmla="*/ 112 w 150"/>
                    <a:gd name="T7" fmla="*/ 112 h 150"/>
                    <a:gd name="T8" fmla="*/ 150 w 150"/>
                    <a:gd name="T9" fmla="*/ 150 h 150"/>
                  </a:gdLst>
                  <a:ahLst/>
                  <a:cxnLst>
                    <a:cxn ang="0">
                      <a:pos x="T0" y="T1"/>
                    </a:cxn>
                    <a:cxn ang="0">
                      <a:pos x="T2" y="T3"/>
                    </a:cxn>
                    <a:cxn ang="0">
                      <a:pos x="T4" y="T5"/>
                    </a:cxn>
                    <a:cxn ang="0">
                      <a:pos x="T6" y="T7"/>
                    </a:cxn>
                    <a:cxn ang="0">
                      <a:pos x="T8" y="T9"/>
                    </a:cxn>
                  </a:cxnLst>
                  <a:rect l="0" t="0" r="r" b="b"/>
                  <a:pathLst>
                    <a:path w="150" h="150">
                      <a:moveTo>
                        <a:pt x="0" y="0"/>
                      </a:moveTo>
                      <a:lnTo>
                        <a:pt x="37" y="37"/>
                      </a:lnTo>
                      <a:lnTo>
                        <a:pt x="112" y="37"/>
                      </a:lnTo>
                      <a:lnTo>
                        <a:pt x="112" y="112"/>
                      </a:lnTo>
                      <a:lnTo>
                        <a:pt x="150" y="150"/>
                      </a:ln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95" name="Freeform 19">
                  <a:extLst>
                    <a:ext uri="{FF2B5EF4-FFF2-40B4-BE49-F238E27FC236}">
                      <a16:creationId xmlns:a16="http://schemas.microsoft.com/office/drawing/2014/main" id="{660D5B46-3224-476F-A21D-4047DE88FEE7}"/>
                    </a:ext>
                  </a:extLst>
                </p:cNvPr>
                <p:cNvSpPr>
                  <a:spLocks/>
                </p:cNvSpPr>
                <p:nvPr/>
              </p:nvSpPr>
              <p:spPr bwMode="auto">
                <a:xfrm>
                  <a:off x="7758113" y="1925639"/>
                  <a:ext cx="142875" cy="142875"/>
                </a:xfrm>
                <a:custGeom>
                  <a:avLst/>
                  <a:gdLst>
                    <a:gd name="T0" fmla="*/ 0 w 200"/>
                    <a:gd name="T1" fmla="*/ 163 h 200"/>
                    <a:gd name="T2" fmla="*/ 162 w 200"/>
                    <a:gd name="T3" fmla="*/ 0 h 200"/>
                    <a:gd name="T4" fmla="*/ 200 w 200"/>
                    <a:gd name="T5" fmla="*/ 38 h 200"/>
                    <a:gd name="T6" fmla="*/ 37 w 200"/>
                    <a:gd name="T7" fmla="*/ 200 h 200"/>
                    <a:gd name="T8" fmla="*/ 0 w 200"/>
                    <a:gd name="T9" fmla="*/ 163 h 200"/>
                  </a:gdLst>
                  <a:ahLst/>
                  <a:cxnLst>
                    <a:cxn ang="0">
                      <a:pos x="T0" y="T1"/>
                    </a:cxn>
                    <a:cxn ang="0">
                      <a:pos x="T2" y="T3"/>
                    </a:cxn>
                    <a:cxn ang="0">
                      <a:pos x="T4" y="T5"/>
                    </a:cxn>
                    <a:cxn ang="0">
                      <a:pos x="T6" y="T7"/>
                    </a:cxn>
                    <a:cxn ang="0">
                      <a:pos x="T8" y="T9"/>
                    </a:cxn>
                  </a:cxnLst>
                  <a:rect l="0" t="0" r="r" b="b"/>
                  <a:pathLst>
                    <a:path w="200" h="200">
                      <a:moveTo>
                        <a:pt x="0" y="163"/>
                      </a:moveTo>
                      <a:lnTo>
                        <a:pt x="162" y="0"/>
                      </a:lnTo>
                      <a:lnTo>
                        <a:pt x="200" y="38"/>
                      </a:lnTo>
                      <a:lnTo>
                        <a:pt x="37" y="200"/>
                      </a:lnTo>
                      <a:lnTo>
                        <a:pt x="0" y="163"/>
                      </a:ln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4" name="Group 133">
              <a:extLst>
                <a:ext uri="{FF2B5EF4-FFF2-40B4-BE49-F238E27FC236}">
                  <a16:creationId xmlns:a16="http://schemas.microsoft.com/office/drawing/2014/main" id="{B525B933-BA7F-41C6-AE66-8787F62B0BCC}"/>
                </a:ext>
              </a:extLst>
            </p:cNvPr>
            <p:cNvGrpSpPr/>
            <p:nvPr/>
          </p:nvGrpSpPr>
          <p:grpSpPr>
            <a:xfrm>
              <a:off x="7744314" y="899373"/>
              <a:ext cx="883810" cy="883810"/>
              <a:chOff x="11771733" y="1254973"/>
              <a:chExt cx="883810" cy="883810"/>
            </a:xfrm>
            <a:solidFill>
              <a:schemeClr val="bg1"/>
            </a:solidFill>
          </p:grpSpPr>
          <p:sp>
            <p:nvSpPr>
              <p:cNvPr id="175" name="Oval 16">
                <a:extLst>
                  <a:ext uri="{FF2B5EF4-FFF2-40B4-BE49-F238E27FC236}">
                    <a16:creationId xmlns:a16="http://schemas.microsoft.com/office/drawing/2014/main" id="{5DB4C4AB-D5FC-41AB-A62C-C5F349CC7901}"/>
                  </a:ext>
                </a:extLst>
              </p:cNvPr>
              <p:cNvSpPr>
                <a:spLocks noChangeAspect="1"/>
              </p:cNvSpPr>
              <p:nvPr/>
            </p:nvSpPr>
            <p:spPr>
              <a:xfrm>
                <a:off x="11771733" y="1254973"/>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76" name="Oval 29">
                <a:extLst>
                  <a:ext uri="{FF2B5EF4-FFF2-40B4-BE49-F238E27FC236}">
                    <a16:creationId xmlns:a16="http://schemas.microsoft.com/office/drawing/2014/main" id="{DDBDC3BD-04F9-4A00-976F-E5C7C1E10B85}"/>
                  </a:ext>
                </a:extLst>
              </p:cNvPr>
              <p:cNvSpPr>
                <a:spLocks noChangeAspect="1"/>
              </p:cNvSpPr>
              <p:nvPr/>
            </p:nvSpPr>
            <p:spPr>
              <a:xfrm>
                <a:off x="11845731" y="1328973"/>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a:p>
            </p:txBody>
          </p:sp>
          <p:grpSp>
            <p:nvGrpSpPr>
              <p:cNvPr id="177" name="Group 176">
                <a:extLst>
                  <a:ext uri="{FF2B5EF4-FFF2-40B4-BE49-F238E27FC236}">
                    <a16:creationId xmlns:a16="http://schemas.microsoft.com/office/drawing/2014/main" id="{D8A186AF-AA16-48BD-9889-340C2444D5BA}"/>
                  </a:ext>
                </a:extLst>
              </p:cNvPr>
              <p:cNvGrpSpPr/>
              <p:nvPr/>
            </p:nvGrpSpPr>
            <p:grpSpPr>
              <a:xfrm>
                <a:off x="12004881" y="1490503"/>
                <a:ext cx="417513" cy="412750"/>
                <a:chOff x="7680326" y="2909889"/>
                <a:chExt cx="417513" cy="412750"/>
              </a:xfrm>
              <a:grpFill/>
            </p:grpSpPr>
            <p:sp>
              <p:nvSpPr>
                <p:cNvPr id="178" name="Freeform 302">
                  <a:extLst>
                    <a:ext uri="{FF2B5EF4-FFF2-40B4-BE49-F238E27FC236}">
                      <a16:creationId xmlns:a16="http://schemas.microsoft.com/office/drawing/2014/main" id="{1C3917BD-5FDE-4799-A41C-52A13BAA8DEA}"/>
                    </a:ext>
                  </a:extLst>
                </p:cNvPr>
                <p:cNvSpPr>
                  <a:spLocks/>
                </p:cNvSpPr>
                <p:nvPr/>
              </p:nvSpPr>
              <p:spPr bwMode="auto">
                <a:xfrm>
                  <a:off x="7680326" y="3013076"/>
                  <a:ext cx="388938" cy="257175"/>
                </a:xfrm>
                <a:custGeom>
                  <a:avLst/>
                  <a:gdLst>
                    <a:gd name="T0" fmla="*/ 395 w 544"/>
                    <a:gd name="T1" fmla="*/ 357 h 359"/>
                    <a:gd name="T2" fmla="*/ 457 w 544"/>
                    <a:gd name="T3" fmla="*/ 357 h 359"/>
                    <a:gd name="T4" fmla="*/ 544 w 544"/>
                    <a:gd name="T5" fmla="*/ 269 h 359"/>
                    <a:gd name="T6" fmla="*/ 457 w 544"/>
                    <a:gd name="T7" fmla="*/ 182 h 359"/>
                    <a:gd name="T8" fmla="*/ 445 w 544"/>
                    <a:gd name="T9" fmla="*/ 183 h 359"/>
                    <a:gd name="T10" fmla="*/ 445 w 544"/>
                    <a:gd name="T11" fmla="*/ 182 h 359"/>
                    <a:gd name="T12" fmla="*/ 299 w 544"/>
                    <a:gd name="T13" fmla="*/ 116 h 359"/>
                    <a:gd name="T14" fmla="*/ 82 w 544"/>
                    <a:gd name="T15" fmla="*/ 157 h 359"/>
                    <a:gd name="T16" fmla="*/ 85 w 544"/>
                    <a:gd name="T17" fmla="*/ 182 h 359"/>
                    <a:gd name="T18" fmla="*/ 2 w 544"/>
                    <a:gd name="T19" fmla="*/ 274 h 359"/>
                    <a:gd name="T20" fmla="*/ 95 w 544"/>
                    <a:gd name="T21" fmla="*/ 357 h 359"/>
                    <a:gd name="T22" fmla="*/ 157 w 544"/>
                    <a:gd name="T23" fmla="*/ 35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359">
                      <a:moveTo>
                        <a:pt x="395" y="357"/>
                      </a:moveTo>
                      <a:lnTo>
                        <a:pt x="457" y="357"/>
                      </a:lnTo>
                      <a:cubicBezTo>
                        <a:pt x="505" y="357"/>
                        <a:pt x="544" y="317"/>
                        <a:pt x="544" y="269"/>
                      </a:cubicBezTo>
                      <a:cubicBezTo>
                        <a:pt x="544" y="221"/>
                        <a:pt x="505" y="182"/>
                        <a:pt x="457" y="182"/>
                      </a:cubicBezTo>
                      <a:cubicBezTo>
                        <a:pt x="453" y="182"/>
                        <a:pt x="449" y="182"/>
                        <a:pt x="445" y="183"/>
                      </a:cubicBezTo>
                      <a:lnTo>
                        <a:pt x="445" y="182"/>
                      </a:lnTo>
                      <a:cubicBezTo>
                        <a:pt x="444" y="106"/>
                        <a:pt x="356" y="66"/>
                        <a:pt x="299" y="116"/>
                      </a:cubicBezTo>
                      <a:cubicBezTo>
                        <a:pt x="254" y="0"/>
                        <a:pt x="82" y="32"/>
                        <a:pt x="82" y="157"/>
                      </a:cubicBezTo>
                      <a:cubicBezTo>
                        <a:pt x="82" y="165"/>
                        <a:pt x="83" y="173"/>
                        <a:pt x="85" y="182"/>
                      </a:cubicBezTo>
                      <a:cubicBezTo>
                        <a:pt x="37" y="184"/>
                        <a:pt x="0" y="225"/>
                        <a:pt x="2" y="274"/>
                      </a:cubicBezTo>
                      <a:cubicBezTo>
                        <a:pt x="5" y="322"/>
                        <a:pt x="46" y="359"/>
                        <a:pt x="95" y="357"/>
                      </a:cubicBezTo>
                      <a:lnTo>
                        <a:pt x="157" y="357"/>
                      </a:ln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79" name="Freeform 303">
                  <a:extLst>
                    <a:ext uri="{FF2B5EF4-FFF2-40B4-BE49-F238E27FC236}">
                      <a16:creationId xmlns:a16="http://schemas.microsoft.com/office/drawing/2014/main" id="{7B8DD46B-9135-4515-9741-A1CCED72E3EA}"/>
                    </a:ext>
                  </a:extLst>
                </p:cNvPr>
                <p:cNvSpPr>
                  <a:spLocks/>
                </p:cNvSpPr>
                <p:nvPr/>
              </p:nvSpPr>
              <p:spPr bwMode="auto">
                <a:xfrm>
                  <a:off x="7740651" y="3141664"/>
                  <a:ext cx="36513" cy="7938"/>
                </a:xfrm>
                <a:custGeom>
                  <a:avLst/>
                  <a:gdLst>
                    <a:gd name="T0" fmla="*/ 0 w 50"/>
                    <a:gd name="T1" fmla="*/ 1 h 10"/>
                    <a:gd name="T2" fmla="*/ 10 w 50"/>
                    <a:gd name="T3" fmla="*/ 1 h 10"/>
                    <a:gd name="T4" fmla="*/ 50 w 50"/>
                    <a:gd name="T5" fmla="*/ 10 h 10"/>
                  </a:gdLst>
                  <a:ahLst/>
                  <a:cxnLst>
                    <a:cxn ang="0">
                      <a:pos x="T0" y="T1"/>
                    </a:cxn>
                    <a:cxn ang="0">
                      <a:pos x="T2" y="T3"/>
                    </a:cxn>
                    <a:cxn ang="0">
                      <a:pos x="T4" y="T5"/>
                    </a:cxn>
                  </a:cxnLst>
                  <a:rect l="0" t="0" r="r" b="b"/>
                  <a:pathLst>
                    <a:path w="50" h="10">
                      <a:moveTo>
                        <a:pt x="0" y="1"/>
                      </a:moveTo>
                      <a:cubicBezTo>
                        <a:pt x="3" y="0"/>
                        <a:pt x="6" y="0"/>
                        <a:pt x="10" y="1"/>
                      </a:cubicBezTo>
                      <a:cubicBezTo>
                        <a:pt x="24" y="0"/>
                        <a:pt x="37" y="4"/>
                        <a:pt x="50" y="10"/>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0" name="Freeform 304">
                  <a:extLst>
                    <a:ext uri="{FF2B5EF4-FFF2-40B4-BE49-F238E27FC236}">
                      <a16:creationId xmlns:a16="http://schemas.microsoft.com/office/drawing/2014/main" id="{F870C261-8336-4F8B-A149-08E51B028846}"/>
                    </a:ext>
                  </a:extLst>
                </p:cNvPr>
                <p:cNvSpPr>
                  <a:spLocks/>
                </p:cNvSpPr>
                <p:nvPr/>
              </p:nvSpPr>
              <p:spPr bwMode="auto">
                <a:xfrm>
                  <a:off x="7894638" y="3095626"/>
                  <a:ext cx="4763" cy="20638"/>
                </a:xfrm>
                <a:custGeom>
                  <a:avLst/>
                  <a:gdLst>
                    <a:gd name="T0" fmla="*/ 0 w 7"/>
                    <a:gd name="T1" fmla="*/ 0 h 28"/>
                    <a:gd name="T2" fmla="*/ 7 w 7"/>
                    <a:gd name="T3" fmla="*/ 28 h 28"/>
                  </a:gdLst>
                  <a:ahLst/>
                  <a:cxnLst>
                    <a:cxn ang="0">
                      <a:pos x="T0" y="T1"/>
                    </a:cxn>
                    <a:cxn ang="0">
                      <a:pos x="T2" y="T3"/>
                    </a:cxn>
                  </a:cxnLst>
                  <a:rect l="0" t="0" r="r" b="b"/>
                  <a:pathLst>
                    <a:path w="7" h="28">
                      <a:moveTo>
                        <a:pt x="0" y="0"/>
                      </a:moveTo>
                      <a:cubicBezTo>
                        <a:pt x="4" y="9"/>
                        <a:pt x="6" y="18"/>
                        <a:pt x="7" y="28"/>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1" name="Freeform 305">
                  <a:extLst>
                    <a:ext uri="{FF2B5EF4-FFF2-40B4-BE49-F238E27FC236}">
                      <a16:creationId xmlns:a16="http://schemas.microsoft.com/office/drawing/2014/main" id="{2856584D-6F0E-43EC-AF2C-3B480F4CEFCF}"/>
                    </a:ext>
                  </a:extLst>
                </p:cNvPr>
                <p:cNvSpPr>
                  <a:spLocks/>
                </p:cNvSpPr>
                <p:nvPr/>
              </p:nvSpPr>
              <p:spPr bwMode="auto">
                <a:xfrm>
                  <a:off x="7993063" y="3143251"/>
                  <a:ext cx="6350" cy="26988"/>
                </a:xfrm>
                <a:custGeom>
                  <a:avLst/>
                  <a:gdLst>
                    <a:gd name="T0" fmla="*/ 9 w 9"/>
                    <a:gd name="T1" fmla="*/ 0 h 37"/>
                    <a:gd name="T2" fmla="*/ 9 w 9"/>
                    <a:gd name="T3" fmla="*/ 1 h 37"/>
                    <a:gd name="T4" fmla="*/ 0 w 9"/>
                    <a:gd name="T5" fmla="*/ 37 h 37"/>
                  </a:gdLst>
                  <a:ahLst/>
                  <a:cxnLst>
                    <a:cxn ang="0">
                      <a:pos x="T0" y="T1"/>
                    </a:cxn>
                    <a:cxn ang="0">
                      <a:pos x="T2" y="T3"/>
                    </a:cxn>
                    <a:cxn ang="0">
                      <a:pos x="T4" y="T5"/>
                    </a:cxn>
                  </a:cxnLst>
                  <a:rect l="0" t="0" r="r" b="b"/>
                  <a:pathLst>
                    <a:path w="9" h="37">
                      <a:moveTo>
                        <a:pt x="9" y="0"/>
                      </a:moveTo>
                      <a:lnTo>
                        <a:pt x="9" y="1"/>
                      </a:lnTo>
                      <a:cubicBezTo>
                        <a:pt x="8" y="13"/>
                        <a:pt x="6" y="26"/>
                        <a:pt x="0" y="37"/>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2" name="Freeform 306">
                  <a:extLst>
                    <a:ext uri="{FF2B5EF4-FFF2-40B4-BE49-F238E27FC236}">
                      <a16:creationId xmlns:a16="http://schemas.microsoft.com/office/drawing/2014/main" id="{E3185586-6422-4EF5-A16C-D49AEC681A77}"/>
                    </a:ext>
                  </a:extLst>
                </p:cNvPr>
                <p:cNvSpPr>
                  <a:spLocks/>
                </p:cNvSpPr>
                <p:nvPr/>
              </p:nvSpPr>
              <p:spPr bwMode="auto">
                <a:xfrm>
                  <a:off x="7842251" y="2909889"/>
                  <a:ext cx="255588" cy="198438"/>
                </a:xfrm>
                <a:custGeom>
                  <a:avLst/>
                  <a:gdLst>
                    <a:gd name="T0" fmla="*/ 6 w 356"/>
                    <a:gd name="T1" fmla="*/ 154 h 277"/>
                    <a:gd name="T2" fmla="*/ 0 w 356"/>
                    <a:gd name="T3" fmla="*/ 127 h 277"/>
                    <a:gd name="T4" fmla="*/ 0 w 356"/>
                    <a:gd name="T5" fmla="*/ 127 h 277"/>
                    <a:gd name="T6" fmla="*/ 45 w 356"/>
                    <a:gd name="T7" fmla="*/ 81 h 277"/>
                    <a:gd name="T8" fmla="*/ 29 w 356"/>
                    <a:gd name="T9" fmla="*/ 0 h 277"/>
                    <a:gd name="T10" fmla="*/ 90 w 356"/>
                    <a:gd name="T11" fmla="*/ 58 h 277"/>
                    <a:gd name="T12" fmla="*/ 151 w 356"/>
                    <a:gd name="T13" fmla="*/ 48 h 277"/>
                    <a:gd name="T14" fmla="*/ 151 w 356"/>
                    <a:gd name="T15" fmla="*/ 48 h 277"/>
                    <a:gd name="T16" fmla="*/ 153 w 356"/>
                    <a:gd name="T17" fmla="*/ 51 h 277"/>
                    <a:gd name="T18" fmla="*/ 222 w 356"/>
                    <a:gd name="T19" fmla="*/ 75 h 277"/>
                    <a:gd name="T20" fmla="*/ 255 w 356"/>
                    <a:gd name="T21" fmla="*/ 59 h 277"/>
                    <a:gd name="T22" fmla="*/ 251 w 356"/>
                    <a:gd name="T23" fmla="*/ 90 h 277"/>
                    <a:gd name="T24" fmla="*/ 340 w 356"/>
                    <a:gd name="T25" fmla="*/ 112 h 277"/>
                    <a:gd name="T26" fmla="*/ 296 w 356"/>
                    <a:gd name="T27" fmla="*/ 144 h 277"/>
                    <a:gd name="T28" fmla="*/ 309 w 356"/>
                    <a:gd name="T29" fmla="*/ 205 h 277"/>
                    <a:gd name="T30" fmla="*/ 356 w 356"/>
                    <a:gd name="T31" fmla="*/ 229 h 277"/>
                    <a:gd name="T32" fmla="*/ 310 w 356"/>
                    <a:gd name="T33" fmla="*/ 242 h 277"/>
                    <a:gd name="T34" fmla="*/ 284 w 356"/>
                    <a:gd name="T35"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6" h="277">
                      <a:moveTo>
                        <a:pt x="6" y="154"/>
                      </a:moveTo>
                      <a:cubicBezTo>
                        <a:pt x="7" y="145"/>
                        <a:pt x="5" y="135"/>
                        <a:pt x="0" y="127"/>
                      </a:cubicBezTo>
                      <a:lnTo>
                        <a:pt x="0" y="127"/>
                      </a:lnTo>
                      <a:cubicBezTo>
                        <a:pt x="27" y="131"/>
                        <a:pt x="50" y="107"/>
                        <a:pt x="45" y="81"/>
                      </a:cubicBezTo>
                      <a:lnTo>
                        <a:pt x="29" y="0"/>
                      </a:lnTo>
                      <a:lnTo>
                        <a:pt x="90" y="58"/>
                      </a:lnTo>
                      <a:cubicBezTo>
                        <a:pt x="109" y="77"/>
                        <a:pt x="140" y="71"/>
                        <a:pt x="151" y="48"/>
                      </a:cubicBezTo>
                      <a:lnTo>
                        <a:pt x="151" y="48"/>
                      </a:lnTo>
                      <a:lnTo>
                        <a:pt x="153" y="51"/>
                      </a:lnTo>
                      <a:cubicBezTo>
                        <a:pt x="165" y="77"/>
                        <a:pt x="196" y="88"/>
                        <a:pt x="222" y="75"/>
                      </a:cubicBezTo>
                      <a:lnTo>
                        <a:pt x="255" y="59"/>
                      </a:lnTo>
                      <a:lnTo>
                        <a:pt x="251" y="90"/>
                      </a:lnTo>
                      <a:cubicBezTo>
                        <a:pt x="247" y="117"/>
                        <a:pt x="282" y="144"/>
                        <a:pt x="340" y="112"/>
                      </a:cubicBezTo>
                      <a:cubicBezTo>
                        <a:pt x="323" y="119"/>
                        <a:pt x="309" y="130"/>
                        <a:pt x="296" y="144"/>
                      </a:cubicBezTo>
                      <a:cubicBezTo>
                        <a:pt x="281" y="163"/>
                        <a:pt x="290" y="192"/>
                        <a:pt x="309" y="205"/>
                      </a:cubicBezTo>
                      <a:cubicBezTo>
                        <a:pt x="323" y="215"/>
                        <a:pt x="339" y="223"/>
                        <a:pt x="356" y="229"/>
                      </a:cubicBezTo>
                      <a:cubicBezTo>
                        <a:pt x="340" y="231"/>
                        <a:pt x="324" y="236"/>
                        <a:pt x="310" y="242"/>
                      </a:cubicBezTo>
                      <a:cubicBezTo>
                        <a:pt x="297" y="250"/>
                        <a:pt x="287" y="262"/>
                        <a:pt x="284" y="277"/>
                      </a:cubicBez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83" name="Freeform 307">
                  <a:extLst>
                    <a:ext uri="{FF2B5EF4-FFF2-40B4-BE49-F238E27FC236}">
                      <a16:creationId xmlns:a16="http://schemas.microsoft.com/office/drawing/2014/main" id="{4C7A44B3-E275-4B92-8E7F-DA9B39761C4F}"/>
                    </a:ext>
                  </a:extLst>
                </p:cNvPr>
                <p:cNvSpPr>
                  <a:spLocks/>
                </p:cNvSpPr>
                <p:nvPr/>
              </p:nvSpPr>
              <p:spPr bwMode="auto">
                <a:xfrm>
                  <a:off x="7888288" y="2994026"/>
                  <a:ext cx="131763" cy="96838"/>
                </a:xfrm>
                <a:custGeom>
                  <a:avLst/>
                  <a:gdLst>
                    <a:gd name="T0" fmla="*/ 167 w 184"/>
                    <a:gd name="T1" fmla="*/ 136 h 136"/>
                    <a:gd name="T2" fmla="*/ 118 w 184"/>
                    <a:gd name="T3" fmla="*/ 20 h 136"/>
                    <a:gd name="T4" fmla="*/ 0 w 184"/>
                    <a:gd name="T5" fmla="*/ 62 h 136"/>
                  </a:gdLst>
                  <a:ahLst/>
                  <a:cxnLst>
                    <a:cxn ang="0">
                      <a:pos x="T0" y="T1"/>
                    </a:cxn>
                    <a:cxn ang="0">
                      <a:pos x="T2" y="T3"/>
                    </a:cxn>
                    <a:cxn ang="0">
                      <a:pos x="T4" y="T5"/>
                    </a:cxn>
                  </a:cxnLst>
                  <a:rect l="0" t="0" r="r" b="b"/>
                  <a:pathLst>
                    <a:path w="184" h="136">
                      <a:moveTo>
                        <a:pt x="167" y="136"/>
                      </a:moveTo>
                      <a:cubicBezTo>
                        <a:pt x="184" y="90"/>
                        <a:pt x="162" y="39"/>
                        <a:pt x="118" y="20"/>
                      </a:cubicBezTo>
                      <a:cubicBezTo>
                        <a:pt x="74" y="0"/>
                        <a:pt x="22" y="19"/>
                        <a:pt x="0" y="62"/>
                      </a:cubicBezTo>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4" name="Line 308">
                  <a:extLst>
                    <a:ext uri="{FF2B5EF4-FFF2-40B4-BE49-F238E27FC236}">
                      <a16:creationId xmlns:a16="http://schemas.microsoft.com/office/drawing/2014/main" id="{E9F2B516-A186-40F4-BF4E-812AE1A852A6}"/>
                    </a:ext>
                  </a:extLst>
                </p:cNvPr>
                <p:cNvSpPr>
                  <a:spLocks noChangeShapeType="1"/>
                </p:cNvSpPr>
                <p:nvPr/>
              </p:nvSpPr>
              <p:spPr bwMode="auto">
                <a:xfrm flipH="1">
                  <a:off x="7802563" y="3232151"/>
                  <a:ext cx="52388" cy="90488"/>
                </a:xfrm>
                <a:prstGeom prst="lin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5" name="Line 309">
                  <a:extLst>
                    <a:ext uri="{FF2B5EF4-FFF2-40B4-BE49-F238E27FC236}">
                      <a16:creationId xmlns:a16="http://schemas.microsoft.com/office/drawing/2014/main" id="{174573E1-55CA-4F06-A21C-359FB95CA56B}"/>
                    </a:ext>
                  </a:extLst>
                </p:cNvPr>
                <p:cNvSpPr>
                  <a:spLocks noChangeShapeType="1"/>
                </p:cNvSpPr>
                <p:nvPr/>
              </p:nvSpPr>
              <p:spPr bwMode="auto">
                <a:xfrm flipH="1">
                  <a:off x="7847013" y="3232151"/>
                  <a:ext cx="52388" cy="90488"/>
                </a:xfrm>
                <a:prstGeom prst="lin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86" name="Line 310">
                  <a:extLst>
                    <a:ext uri="{FF2B5EF4-FFF2-40B4-BE49-F238E27FC236}">
                      <a16:creationId xmlns:a16="http://schemas.microsoft.com/office/drawing/2014/main" id="{A5DC7466-AE80-47CB-B4FD-3E0ABBF70FDB}"/>
                    </a:ext>
                  </a:extLst>
                </p:cNvPr>
                <p:cNvSpPr>
                  <a:spLocks noChangeShapeType="1"/>
                </p:cNvSpPr>
                <p:nvPr/>
              </p:nvSpPr>
              <p:spPr bwMode="auto">
                <a:xfrm flipH="1">
                  <a:off x="7891463" y="3232151"/>
                  <a:ext cx="53975" cy="90488"/>
                </a:xfrm>
                <a:prstGeom prst="lin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5" name="Group 134">
              <a:extLst>
                <a:ext uri="{FF2B5EF4-FFF2-40B4-BE49-F238E27FC236}">
                  <a16:creationId xmlns:a16="http://schemas.microsoft.com/office/drawing/2014/main" id="{771AB556-0581-4D4A-9142-C79027AED0AA}"/>
                </a:ext>
              </a:extLst>
            </p:cNvPr>
            <p:cNvGrpSpPr/>
            <p:nvPr/>
          </p:nvGrpSpPr>
          <p:grpSpPr>
            <a:xfrm>
              <a:off x="6157889" y="1627026"/>
              <a:ext cx="883810" cy="883810"/>
              <a:chOff x="12951847" y="1982626"/>
              <a:chExt cx="883810" cy="883810"/>
            </a:xfrm>
            <a:solidFill>
              <a:schemeClr val="bg1"/>
            </a:solidFill>
          </p:grpSpPr>
          <p:sp>
            <p:nvSpPr>
              <p:cNvPr id="163" name="Oval 16">
                <a:extLst>
                  <a:ext uri="{FF2B5EF4-FFF2-40B4-BE49-F238E27FC236}">
                    <a16:creationId xmlns:a16="http://schemas.microsoft.com/office/drawing/2014/main" id="{CF3724A5-6E0A-4A3D-A96A-AD1A63132DA5}"/>
                  </a:ext>
                </a:extLst>
              </p:cNvPr>
              <p:cNvSpPr>
                <a:spLocks noChangeAspect="1"/>
              </p:cNvSpPr>
              <p:nvPr/>
            </p:nvSpPr>
            <p:spPr>
              <a:xfrm>
                <a:off x="12951847" y="1982626"/>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64" name="Oval 29">
                <a:extLst>
                  <a:ext uri="{FF2B5EF4-FFF2-40B4-BE49-F238E27FC236}">
                    <a16:creationId xmlns:a16="http://schemas.microsoft.com/office/drawing/2014/main" id="{561627E5-C23A-4662-9FBA-3B39BDC016C6}"/>
                  </a:ext>
                </a:extLst>
              </p:cNvPr>
              <p:cNvSpPr>
                <a:spLocks noChangeAspect="1"/>
              </p:cNvSpPr>
              <p:nvPr/>
            </p:nvSpPr>
            <p:spPr>
              <a:xfrm>
                <a:off x="13025845" y="2056626"/>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dirty="0"/>
              </a:p>
            </p:txBody>
          </p:sp>
          <p:grpSp>
            <p:nvGrpSpPr>
              <p:cNvPr id="165" name="Group 164">
                <a:extLst>
                  <a:ext uri="{FF2B5EF4-FFF2-40B4-BE49-F238E27FC236}">
                    <a16:creationId xmlns:a16="http://schemas.microsoft.com/office/drawing/2014/main" id="{DC0D6951-C027-4211-B856-7397A227DE55}"/>
                  </a:ext>
                </a:extLst>
              </p:cNvPr>
              <p:cNvGrpSpPr/>
              <p:nvPr/>
            </p:nvGrpSpPr>
            <p:grpSpPr>
              <a:xfrm>
                <a:off x="13200076" y="2247525"/>
                <a:ext cx="387350" cy="354013"/>
                <a:chOff x="2136776" y="3232151"/>
                <a:chExt cx="387350" cy="354013"/>
              </a:xfrm>
              <a:grpFill/>
            </p:grpSpPr>
            <p:sp>
              <p:nvSpPr>
                <p:cNvPr id="166" name="Freeform 4974">
                  <a:extLst>
                    <a:ext uri="{FF2B5EF4-FFF2-40B4-BE49-F238E27FC236}">
                      <a16:creationId xmlns:a16="http://schemas.microsoft.com/office/drawing/2014/main" id="{44DB3697-0A75-41BF-983C-B4156A43082B}"/>
                    </a:ext>
                  </a:extLst>
                </p:cNvPr>
                <p:cNvSpPr>
                  <a:spLocks/>
                </p:cNvSpPr>
                <p:nvPr/>
              </p:nvSpPr>
              <p:spPr bwMode="auto">
                <a:xfrm>
                  <a:off x="2236788" y="3232151"/>
                  <a:ext cx="185738" cy="201613"/>
                </a:xfrm>
                <a:custGeom>
                  <a:avLst/>
                  <a:gdLst>
                    <a:gd name="T0" fmla="*/ 59 w 117"/>
                    <a:gd name="T1" fmla="*/ 127 h 127"/>
                    <a:gd name="T2" fmla="*/ 117 w 117"/>
                    <a:gd name="T3" fmla="*/ 95 h 127"/>
                    <a:gd name="T4" fmla="*/ 117 w 117"/>
                    <a:gd name="T5" fmla="*/ 32 h 127"/>
                    <a:gd name="T6" fmla="*/ 59 w 117"/>
                    <a:gd name="T7" fmla="*/ 0 h 127"/>
                    <a:gd name="T8" fmla="*/ 0 w 117"/>
                    <a:gd name="T9" fmla="*/ 32 h 127"/>
                    <a:gd name="T10" fmla="*/ 0 w 117"/>
                    <a:gd name="T11" fmla="*/ 95 h 127"/>
                    <a:gd name="T12" fmla="*/ 59 w 117"/>
                    <a:gd name="T13" fmla="*/ 127 h 127"/>
                  </a:gdLst>
                  <a:ahLst/>
                  <a:cxnLst>
                    <a:cxn ang="0">
                      <a:pos x="T0" y="T1"/>
                    </a:cxn>
                    <a:cxn ang="0">
                      <a:pos x="T2" y="T3"/>
                    </a:cxn>
                    <a:cxn ang="0">
                      <a:pos x="T4" y="T5"/>
                    </a:cxn>
                    <a:cxn ang="0">
                      <a:pos x="T6" y="T7"/>
                    </a:cxn>
                    <a:cxn ang="0">
                      <a:pos x="T8" y="T9"/>
                    </a:cxn>
                    <a:cxn ang="0">
                      <a:pos x="T10" y="T11"/>
                    </a:cxn>
                    <a:cxn ang="0">
                      <a:pos x="T12" y="T13"/>
                    </a:cxn>
                  </a:cxnLst>
                  <a:rect l="0" t="0" r="r" b="b"/>
                  <a:pathLst>
                    <a:path w="117" h="127">
                      <a:moveTo>
                        <a:pt x="59" y="127"/>
                      </a:moveTo>
                      <a:lnTo>
                        <a:pt x="117" y="95"/>
                      </a:lnTo>
                      <a:lnTo>
                        <a:pt x="117" y="32"/>
                      </a:lnTo>
                      <a:lnTo>
                        <a:pt x="59" y="0"/>
                      </a:lnTo>
                      <a:lnTo>
                        <a:pt x="0" y="32"/>
                      </a:lnTo>
                      <a:lnTo>
                        <a:pt x="0" y="95"/>
                      </a:lnTo>
                      <a:lnTo>
                        <a:pt x="59" y="127"/>
                      </a:lnTo>
                      <a:close/>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67" name="Freeform 4975">
                  <a:extLst>
                    <a:ext uri="{FF2B5EF4-FFF2-40B4-BE49-F238E27FC236}">
                      <a16:creationId xmlns:a16="http://schemas.microsoft.com/office/drawing/2014/main" id="{9043B9F9-C937-412E-A0FD-FC1692E250B5}"/>
                    </a:ext>
                  </a:extLst>
                </p:cNvPr>
                <p:cNvSpPr>
                  <a:spLocks/>
                </p:cNvSpPr>
                <p:nvPr/>
              </p:nvSpPr>
              <p:spPr bwMode="auto">
                <a:xfrm>
                  <a:off x="2262188" y="3298826"/>
                  <a:ext cx="134938" cy="33338"/>
                </a:xfrm>
                <a:custGeom>
                  <a:avLst/>
                  <a:gdLst>
                    <a:gd name="T0" fmla="*/ 0 w 85"/>
                    <a:gd name="T1" fmla="*/ 0 h 21"/>
                    <a:gd name="T2" fmla="*/ 43 w 85"/>
                    <a:gd name="T3" fmla="*/ 21 h 21"/>
                    <a:gd name="T4" fmla="*/ 85 w 85"/>
                    <a:gd name="T5" fmla="*/ 0 h 21"/>
                  </a:gdLst>
                  <a:ahLst/>
                  <a:cxnLst>
                    <a:cxn ang="0">
                      <a:pos x="T0" y="T1"/>
                    </a:cxn>
                    <a:cxn ang="0">
                      <a:pos x="T2" y="T3"/>
                    </a:cxn>
                    <a:cxn ang="0">
                      <a:pos x="T4" y="T5"/>
                    </a:cxn>
                  </a:cxnLst>
                  <a:rect l="0" t="0" r="r" b="b"/>
                  <a:pathLst>
                    <a:path w="85" h="21">
                      <a:moveTo>
                        <a:pt x="0" y="0"/>
                      </a:moveTo>
                      <a:lnTo>
                        <a:pt x="43" y="21"/>
                      </a:lnTo>
                      <a:lnTo>
                        <a:pt x="85" y="0"/>
                      </a:lnTo>
                    </a:path>
                  </a:pathLst>
                </a:custGeom>
                <a:grpFill/>
                <a:ln w="12700" cap="rnd">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68" name="Line 4976">
                  <a:extLst>
                    <a:ext uri="{FF2B5EF4-FFF2-40B4-BE49-F238E27FC236}">
                      <a16:creationId xmlns:a16="http://schemas.microsoft.com/office/drawing/2014/main" id="{6CDAC4D1-EE86-458B-B633-6805AFA642EC}"/>
                    </a:ext>
                  </a:extLst>
                </p:cNvPr>
                <p:cNvSpPr>
                  <a:spLocks noChangeShapeType="1"/>
                </p:cNvSpPr>
                <p:nvPr/>
              </p:nvSpPr>
              <p:spPr bwMode="auto">
                <a:xfrm>
                  <a:off x="2330451" y="3332164"/>
                  <a:ext cx="0" cy="68263"/>
                </a:xfrm>
                <a:prstGeom prst="line">
                  <a:avLst/>
                </a:prstGeom>
                <a:grpFill/>
                <a:ln w="12700" cap="rnd">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69" name="Freeform 4977">
                  <a:extLst>
                    <a:ext uri="{FF2B5EF4-FFF2-40B4-BE49-F238E27FC236}">
                      <a16:creationId xmlns:a16="http://schemas.microsoft.com/office/drawing/2014/main" id="{06CA03EB-1A40-449B-86CC-1ED6879E108F}"/>
                    </a:ext>
                  </a:extLst>
                </p:cNvPr>
                <p:cNvSpPr>
                  <a:spLocks/>
                </p:cNvSpPr>
                <p:nvPr/>
              </p:nvSpPr>
              <p:spPr bwMode="auto">
                <a:xfrm>
                  <a:off x="2447926" y="3316289"/>
                  <a:ext cx="76200" cy="234950"/>
                </a:xfrm>
                <a:custGeom>
                  <a:avLst/>
                  <a:gdLst>
                    <a:gd name="T0" fmla="*/ 0 w 36"/>
                    <a:gd name="T1" fmla="*/ 112 h 112"/>
                    <a:gd name="T2" fmla="*/ 4 w 36"/>
                    <a:gd name="T3" fmla="*/ 100 h 112"/>
                    <a:gd name="T4" fmla="*/ 32 w 36"/>
                    <a:gd name="T5" fmla="*/ 72 h 112"/>
                    <a:gd name="T6" fmla="*/ 36 w 36"/>
                    <a:gd name="T7" fmla="*/ 32 h 112"/>
                    <a:gd name="T8" fmla="*/ 28 w 36"/>
                    <a:gd name="T9" fmla="*/ 0 h 112"/>
                    <a:gd name="T10" fmla="*/ 16 w 36"/>
                    <a:gd name="T11" fmla="*/ 8 h 112"/>
                    <a:gd name="T12" fmla="*/ 16 w 36"/>
                    <a:gd name="T13" fmla="*/ 28 h 112"/>
                    <a:gd name="T14" fmla="*/ 11 w 36"/>
                    <a:gd name="T15" fmla="*/ 44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12">
                      <a:moveTo>
                        <a:pt x="0" y="112"/>
                      </a:moveTo>
                      <a:cubicBezTo>
                        <a:pt x="0" y="110"/>
                        <a:pt x="1" y="103"/>
                        <a:pt x="4" y="100"/>
                      </a:cubicBezTo>
                      <a:cubicBezTo>
                        <a:pt x="7" y="97"/>
                        <a:pt x="29" y="75"/>
                        <a:pt x="32" y="72"/>
                      </a:cubicBezTo>
                      <a:cubicBezTo>
                        <a:pt x="35" y="69"/>
                        <a:pt x="36" y="36"/>
                        <a:pt x="36" y="32"/>
                      </a:cubicBezTo>
                      <a:cubicBezTo>
                        <a:pt x="36" y="28"/>
                        <a:pt x="31" y="8"/>
                        <a:pt x="28" y="0"/>
                      </a:cubicBezTo>
                      <a:cubicBezTo>
                        <a:pt x="25" y="0"/>
                        <a:pt x="19" y="2"/>
                        <a:pt x="16" y="8"/>
                      </a:cubicBezTo>
                      <a:cubicBezTo>
                        <a:pt x="13" y="13"/>
                        <a:pt x="13" y="19"/>
                        <a:pt x="16" y="28"/>
                      </a:cubicBezTo>
                      <a:cubicBezTo>
                        <a:pt x="11" y="44"/>
                        <a:pt x="11" y="44"/>
                        <a:pt x="11" y="44"/>
                      </a:cubicBez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70" name="Freeform 4978">
                  <a:extLst>
                    <a:ext uri="{FF2B5EF4-FFF2-40B4-BE49-F238E27FC236}">
                      <a16:creationId xmlns:a16="http://schemas.microsoft.com/office/drawing/2014/main" id="{91E308A4-458F-4D67-A561-79574E6A24E9}"/>
                    </a:ext>
                  </a:extLst>
                </p:cNvPr>
                <p:cNvSpPr>
                  <a:spLocks/>
                </p:cNvSpPr>
                <p:nvPr/>
              </p:nvSpPr>
              <p:spPr bwMode="auto">
                <a:xfrm>
                  <a:off x="2355851" y="3395664"/>
                  <a:ext cx="138113" cy="155575"/>
                </a:xfrm>
                <a:custGeom>
                  <a:avLst/>
                  <a:gdLst>
                    <a:gd name="T0" fmla="*/ 36 w 66"/>
                    <a:gd name="T1" fmla="*/ 42 h 74"/>
                    <a:gd name="T2" fmla="*/ 56 w 66"/>
                    <a:gd name="T3" fmla="*/ 22 h 74"/>
                    <a:gd name="T4" fmla="*/ 44 w 66"/>
                    <a:gd name="T5" fmla="*/ 10 h 74"/>
                    <a:gd name="T6" fmla="*/ 32 w 66"/>
                    <a:gd name="T7" fmla="*/ 22 h 74"/>
                    <a:gd name="T8" fmla="*/ 16 w 66"/>
                    <a:gd name="T9" fmla="*/ 26 h 74"/>
                    <a:gd name="T10" fmla="*/ 4 w 66"/>
                    <a:gd name="T11" fmla="*/ 38 h 74"/>
                    <a:gd name="T12" fmla="*/ 0 w 66"/>
                    <a:gd name="T13" fmla="*/ 54 h 74"/>
                    <a:gd name="T14" fmla="*/ 0 w 66"/>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74">
                      <a:moveTo>
                        <a:pt x="36" y="42"/>
                      </a:moveTo>
                      <a:cubicBezTo>
                        <a:pt x="36" y="42"/>
                        <a:pt x="54" y="24"/>
                        <a:pt x="56" y="22"/>
                      </a:cubicBezTo>
                      <a:cubicBezTo>
                        <a:pt x="66" y="12"/>
                        <a:pt x="54" y="0"/>
                        <a:pt x="44" y="10"/>
                      </a:cubicBezTo>
                      <a:cubicBezTo>
                        <a:pt x="42" y="12"/>
                        <a:pt x="39" y="15"/>
                        <a:pt x="32" y="22"/>
                      </a:cubicBezTo>
                      <a:cubicBezTo>
                        <a:pt x="30" y="24"/>
                        <a:pt x="19" y="23"/>
                        <a:pt x="16" y="26"/>
                      </a:cubicBezTo>
                      <a:cubicBezTo>
                        <a:pt x="15" y="27"/>
                        <a:pt x="7" y="35"/>
                        <a:pt x="4" y="38"/>
                      </a:cubicBezTo>
                      <a:cubicBezTo>
                        <a:pt x="1" y="41"/>
                        <a:pt x="0" y="49"/>
                        <a:pt x="0" y="54"/>
                      </a:cubicBezTo>
                      <a:cubicBezTo>
                        <a:pt x="0" y="61"/>
                        <a:pt x="0" y="74"/>
                        <a:pt x="0" y="74"/>
                      </a:cubicBez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71" name="Freeform 4979">
                  <a:extLst>
                    <a:ext uri="{FF2B5EF4-FFF2-40B4-BE49-F238E27FC236}">
                      <a16:creationId xmlns:a16="http://schemas.microsoft.com/office/drawing/2014/main" id="{28B1DAD7-A970-4A42-AAAD-38C88642FE35}"/>
                    </a:ext>
                  </a:extLst>
                </p:cNvPr>
                <p:cNvSpPr>
                  <a:spLocks/>
                </p:cNvSpPr>
                <p:nvPr/>
              </p:nvSpPr>
              <p:spPr bwMode="auto">
                <a:xfrm>
                  <a:off x="2346326" y="3551239"/>
                  <a:ext cx="119063" cy="34925"/>
                </a:xfrm>
                <a:custGeom>
                  <a:avLst/>
                  <a:gdLst>
                    <a:gd name="T0" fmla="*/ 75 w 75"/>
                    <a:gd name="T1" fmla="*/ 22 h 22"/>
                    <a:gd name="T2" fmla="*/ 75 w 75"/>
                    <a:gd name="T3" fmla="*/ 0 h 22"/>
                    <a:gd name="T4" fmla="*/ 0 w 75"/>
                    <a:gd name="T5" fmla="*/ 0 h 22"/>
                    <a:gd name="T6" fmla="*/ 0 w 75"/>
                    <a:gd name="T7" fmla="*/ 22 h 22"/>
                  </a:gdLst>
                  <a:ahLst/>
                  <a:cxnLst>
                    <a:cxn ang="0">
                      <a:pos x="T0" y="T1"/>
                    </a:cxn>
                    <a:cxn ang="0">
                      <a:pos x="T2" y="T3"/>
                    </a:cxn>
                    <a:cxn ang="0">
                      <a:pos x="T4" y="T5"/>
                    </a:cxn>
                    <a:cxn ang="0">
                      <a:pos x="T6" y="T7"/>
                    </a:cxn>
                  </a:cxnLst>
                  <a:rect l="0" t="0" r="r" b="b"/>
                  <a:pathLst>
                    <a:path w="75" h="22">
                      <a:moveTo>
                        <a:pt x="75" y="22"/>
                      </a:moveTo>
                      <a:lnTo>
                        <a:pt x="75" y="0"/>
                      </a:lnTo>
                      <a:lnTo>
                        <a:pt x="0" y="0"/>
                      </a:lnTo>
                      <a:lnTo>
                        <a:pt x="0" y="22"/>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72" name="Freeform 4980">
                  <a:extLst>
                    <a:ext uri="{FF2B5EF4-FFF2-40B4-BE49-F238E27FC236}">
                      <a16:creationId xmlns:a16="http://schemas.microsoft.com/office/drawing/2014/main" id="{D060A726-B421-4090-97BE-C85C70BEB881}"/>
                    </a:ext>
                  </a:extLst>
                </p:cNvPr>
                <p:cNvSpPr>
                  <a:spLocks/>
                </p:cNvSpPr>
                <p:nvPr/>
              </p:nvSpPr>
              <p:spPr bwMode="auto">
                <a:xfrm>
                  <a:off x="2136776" y="3316289"/>
                  <a:ext cx="76200" cy="234950"/>
                </a:xfrm>
                <a:custGeom>
                  <a:avLst/>
                  <a:gdLst>
                    <a:gd name="T0" fmla="*/ 36 w 36"/>
                    <a:gd name="T1" fmla="*/ 112 h 112"/>
                    <a:gd name="T2" fmla="*/ 32 w 36"/>
                    <a:gd name="T3" fmla="*/ 100 h 112"/>
                    <a:gd name="T4" fmla="*/ 4 w 36"/>
                    <a:gd name="T5" fmla="*/ 72 h 112"/>
                    <a:gd name="T6" fmla="*/ 0 w 36"/>
                    <a:gd name="T7" fmla="*/ 32 h 112"/>
                    <a:gd name="T8" fmla="*/ 8 w 36"/>
                    <a:gd name="T9" fmla="*/ 0 h 112"/>
                    <a:gd name="T10" fmla="*/ 20 w 36"/>
                    <a:gd name="T11" fmla="*/ 8 h 112"/>
                    <a:gd name="T12" fmla="*/ 20 w 36"/>
                    <a:gd name="T13" fmla="*/ 28 h 112"/>
                    <a:gd name="T14" fmla="*/ 25 w 36"/>
                    <a:gd name="T15" fmla="*/ 44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12">
                      <a:moveTo>
                        <a:pt x="36" y="112"/>
                      </a:moveTo>
                      <a:cubicBezTo>
                        <a:pt x="36" y="110"/>
                        <a:pt x="35" y="103"/>
                        <a:pt x="32" y="100"/>
                      </a:cubicBezTo>
                      <a:cubicBezTo>
                        <a:pt x="29" y="97"/>
                        <a:pt x="7" y="75"/>
                        <a:pt x="4" y="72"/>
                      </a:cubicBezTo>
                      <a:cubicBezTo>
                        <a:pt x="1" y="69"/>
                        <a:pt x="0" y="36"/>
                        <a:pt x="0" y="32"/>
                      </a:cubicBezTo>
                      <a:cubicBezTo>
                        <a:pt x="0" y="28"/>
                        <a:pt x="5" y="8"/>
                        <a:pt x="8" y="0"/>
                      </a:cubicBezTo>
                      <a:cubicBezTo>
                        <a:pt x="11" y="0"/>
                        <a:pt x="17" y="2"/>
                        <a:pt x="20" y="8"/>
                      </a:cubicBezTo>
                      <a:cubicBezTo>
                        <a:pt x="23" y="13"/>
                        <a:pt x="23" y="19"/>
                        <a:pt x="20" y="28"/>
                      </a:cubicBezTo>
                      <a:cubicBezTo>
                        <a:pt x="25" y="44"/>
                        <a:pt x="25" y="44"/>
                        <a:pt x="25" y="44"/>
                      </a:cubicBez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73" name="Freeform 4981">
                  <a:extLst>
                    <a:ext uri="{FF2B5EF4-FFF2-40B4-BE49-F238E27FC236}">
                      <a16:creationId xmlns:a16="http://schemas.microsoft.com/office/drawing/2014/main" id="{A9DCCC68-37DD-4E4F-9BFD-688BDD63C931}"/>
                    </a:ext>
                  </a:extLst>
                </p:cNvPr>
                <p:cNvSpPr>
                  <a:spLocks/>
                </p:cNvSpPr>
                <p:nvPr/>
              </p:nvSpPr>
              <p:spPr bwMode="auto">
                <a:xfrm>
                  <a:off x="2165351" y="3395664"/>
                  <a:ext cx="139700" cy="155575"/>
                </a:xfrm>
                <a:custGeom>
                  <a:avLst/>
                  <a:gdLst>
                    <a:gd name="T0" fmla="*/ 30 w 66"/>
                    <a:gd name="T1" fmla="*/ 42 h 74"/>
                    <a:gd name="T2" fmla="*/ 10 w 66"/>
                    <a:gd name="T3" fmla="*/ 22 h 74"/>
                    <a:gd name="T4" fmla="*/ 22 w 66"/>
                    <a:gd name="T5" fmla="*/ 10 h 74"/>
                    <a:gd name="T6" fmla="*/ 34 w 66"/>
                    <a:gd name="T7" fmla="*/ 22 h 74"/>
                    <a:gd name="T8" fmla="*/ 50 w 66"/>
                    <a:gd name="T9" fmla="*/ 26 h 74"/>
                    <a:gd name="T10" fmla="*/ 62 w 66"/>
                    <a:gd name="T11" fmla="*/ 38 h 74"/>
                    <a:gd name="T12" fmla="*/ 66 w 66"/>
                    <a:gd name="T13" fmla="*/ 54 h 74"/>
                    <a:gd name="T14" fmla="*/ 66 w 66"/>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74">
                      <a:moveTo>
                        <a:pt x="30" y="42"/>
                      </a:moveTo>
                      <a:cubicBezTo>
                        <a:pt x="30" y="42"/>
                        <a:pt x="12" y="24"/>
                        <a:pt x="10" y="22"/>
                      </a:cubicBezTo>
                      <a:cubicBezTo>
                        <a:pt x="0" y="12"/>
                        <a:pt x="12" y="0"/>
                        <a:pt x="22" y="10"/>
                      </a:cubicBezTo>
                      <a:cubicBezTo>
                        <a:pt x="24" y="12"/>
                        <a:pt x="27" y="15"/>
                        <a:pt x="34" y="22"/>
                      </a:cubicBezTo>
                      <a:cubicBezTo>
                        <a:pt x="36" y="24"/>
                        <a:pt x="47" y="23"/>
                        <a:pt x="50" y="26"/>
                      </a:cubicBezTo>
                      <a:cubicBezTo>
                        <a:pt x="51" y="27"/>
                        <a:pt x="59" y="35"/>
                        <a:pt x="62" y="38"/>
                      </a:cubicBezTo>
                      <a:cubicBezTo>
                        <a:pt x="65" y="41"/>
                        <a:pt x="66" y="49"/>
                        <a:pt x="66" y="54"/>
                      </a:cubicBezTo>
                      <a:cubicBezTo>
                        <a:pt x="66" y="61"/>
                        <a:pt x="66" y="74"/>
                        <a:pt x="66" y="74"/>
                      </a:cubicBez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74" name="Freeform 4982">
                  <a:extLst>
                    <a:ext uri="{FF2B5EF4-FFF2-40B4-BE49-F238E27FC236}">
                      <a16:creationId xmlns:a16="http://schemas.microsoft.com/office/drawing/2014/main" id="{B276E221-EF77-4C94-AB04-AFDEDC6625F2}"/>
                    </a:ext>
                  </a:extLst>
                </p:cNvPr>
                <p:cNvSpPr>
                  <a:spLocks/>
                </p:cNvSpPr>
                <p:nvPr/>
              </p:nvSpPr>
              <p:spPr bwMode="auto">
                <a:xfrm>
                  <a:off x="2195513" y="3551239"/>
                  <a:ext cx="117475" cy="34925"/>
                </a:xfrm>
                <a:custGeom>
                  <a:avLst/>
                  <a:gdLst>
                    <a:gd name="T0" fmla="*/ 0 w 74"/>
                    <a:gd name="T1" fmla="*/ 22 h 22"/>
                    <a:gd name="T2" fmla="*/ 0 w 74"/>
                    <a:gd name="T3" fmla="*/ 0 h 22"/>
                    <a:gd name="T4" fmla="*/ 74 w 74"/>
                    <a:gd name="T5" fmla="*/ 0 h 22"/>
                    <a:gd name="T6" fmla="*/ 74 w 74"/>
                    <a:gd name="T7" fmla="*/ 22 h 22"/>
                  </a:gdLst>
                  <a:ahLst/>
                  <a:cxnLst>
                    <a:cxn ang="0">
                      <a:pos x="T0" y="T1"/>
                    </a:cxn>
                    <a:cxn ang="0">
                      <a:pos x="T2" y="T3"/>
                    </a:cxn>
                    <a:cxn ang="0">
                      <a:pos x="T4" y="T5"/>
                    </a:cxn>
                    <a:cxn ang="0">
                      <a:pos x="T6" y="T7"/>
                    </a:cxn>
                  </a:cxnLst>
                  <a:rect l="0" t="0" r="r" b="b"/>
                  <a:pathLst>
                    <a:path w="74" h="22">
                      <a:moveTo>
                        <a:pt x="0" y="22"/>
                      </a:moveTo>
                      <a:lnTo>
                        <a:pt x="0" y="0"/>
                      </a:lnTo>
                      <a:lnTo>
                        <a:pt x="74" y="0"/>
                      </a:lnTo>
                      <a:lnTo>
                        <a:pt x="74" y="22"/>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6" name="Group 135">
              <a:extLst>
                <a:ext uri="{FF2B5EF4-FFF2-40B4-BE49-F238E27FC236}">
                  <a16:creationId xmlns:a16="http://schemas.microsoft.com/office/drawing/2014/main" id="{98D2BE72-2917-4CD1-8FF0-4F7B09B4F53B}"/>
                </a:ext>
              </a:extLst>
            </p:cNvPr>
            <p:cNvGrpSpPr/>
            <p:nvPr/>
          </p:nvGrpSpPr>
          <p:grpSpPr>
            <a:xfrm>
              <a:off x="5750894" y="3372176"/>
              <a:ext cx="883810" cy="883810"/>
              <a:chOff x="12558410" y="3727775"/>
              <a:chExt cx="883810" cy="883810"/>
            </a:xfrm>
            <a:solidFill>
              <a:schemeClr val="bg1"/>
            </a:solidFill>
          </p:grpSpPr>
          <p:sp>
            <p:nvSpPr>
              <p:cNvPr id="158" name="Oval 16">
                <a:extLst>
                  <a:ext uri="{FF2B5EF4-FFF2-40B4-BE49-F238E27FC236}">
                    <a16:creationId xmlns:a16="http://schemas.microsoft.com/office/drawing/2014/main" id="{98E4AE5C-6E48-42FB-A0FF-4D8A18753CF3}"/>
                  </a:ext>
                </a:extLst>
              </p:cNvPr>
              <p:cNvSpPr>
                <a:spLocks noChangeAspect="1"/>
              </p:cNvSpPr>
              <p:nvPr/>
            </p:nvSpPr>
            <p:spPr>
              <a:xfrm>
                <a:off x="12558410" y="3727775"/>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59" name="Oval 158">
                <a:extLst>
                  <a:ext uri="{FF2B5EF4-FFF2-40B4-BE49-F238E27FC236}">
                    <a16:creationId xmlns:a16="http://schemas.microsoft.com/office/drawing/2014/main" id="{E0995DEF-7BED-4730-9673-E3EAEE35BD27}"/>
                  </a:ext>
                </a:extLst>
              </p:cNvPr>
              <p:cNvSpPr>
                <a:spLocks noChangeAspect="1"/>
              </p:cNvSpPr>
              <p:nvPr/>
            </p:nvSpPr>
            <p:spPr>
              <a:xfrm>
                <a:off x="12632410" y="3801776"/>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a:p>
            </p:txBody>
          </p:sp>
          <p:grpSp>
            <p:nvGrpSpPr>
              <p:cNvPr id="160" name="Group 159">
                <a:extLst>
                  <a:ext uri="{FF2B5EF4-FFF2-40B4-BE49-F238E27FC236}">
                    <a16:creationId xmlns:a16="http://schemas.microsoft.com/office/drawing/2014/main" id="{1DA47277-3921-4528-BB8C-AA527590D067}"/>
                  </a:ext>
                </a:extLst>
              </p:cNvPr>
              <p:cNvGrpSpPr/>
              <p:nvPr/>
            </p:nvGrpSpPr>
            <p:grpSpPr>
              <a:xfrm>
                <a:off x="12895248" y="3993247"/>
                <a:ext cx="210138" cy="352870"/>
                <a:chOff x="6596063" y="3198813"/>
                <a:chExt cx="168275" cy="282575"/>
              </a:xfrm>
              <a:grpFill/>
            </p:grpSpPr>
            <p:sp>
              <p:nvSpPr>
                <p:cNvPr id="161" name="Oval 872">
                  <a:extLst>
                    <a:ext uri="{FF2B5EF4-FFF2-40B4-BE49-F238E27FC236}">
                      <a16:creationId xmlns:a16="http://schemas.microsoft.com/office/drawing/2014/main" id="{1C929379-2752-4F0A-8571-3D494A5A427C}"/>
                    </a:ext>
                  </a:extLst>
                </p:cNvPr>
                <p:cNvSpPr>
                  <a:spLocks noChangeArrowheads="1"/>
                </p:cNvSpPr>
                <p:nvPr/>
              </p:nvSpPr>
              <p:spPr bwMode="auto">
                <a:xfrm>
                  <a:off x="6640513" y="3427413"/>
                  <a:ext cx="53975" cy="53975"/>
                </a:xfrm>
                <a:prstGeom prst="ellipse">
                  <a:avLst/>
                </a:pr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162" name="Freeform 873">
                  <a:extLst>
                    <a:ext uri="{FF2B5EF4-FFF2-40B4-BE49-F238E27FC236}">
                      <a16:creationId xmlns:a16="http://schemas.microsoft.com/office/drawing/2014/main" id="{11E8219F-8AA4-405D-8B26-CF07F380BD82}"/>
                    </a:ext>
                  </a:extLst>
                </p:cNvPr>
                <p:cNvSpPr>
                  <a:spLocks/>
                </p:cNvSpPr>
                <p:nvPr/>
              </p:nvSpPr>
              <p:spPr bwMode="auto">
                <a:xfrm>
                  <a:off x="6596063" y="3198813"/>
                  <a:ext cx="168275" cy="201612"/>
                </a:xfrm>
                <a:custGeom>
                  <a:avLst/>
                  <a:gdLst>
                    <a:gd name="T0" fmla="*/ 63 w 233"/>
                    <a:gd name="T1" fmla="*/ 243 h 280"/>
                    <a:gd name="T2" fmla="*/ 134 w 233"/>
                    <a:gd name="T3" fmla="*/ 154 h 280"/>
                    <a:gd name="T4" fmla="*/ 123 w 233"/>
                    <a:gd name="T5" fmla="*/ 90 h 280"/>
                    <a:gd name="T6" fmla="*/ 66 w 233"/>
                    <a:gd name="T7" fmla="*/ 121 h 280"/>
                    <a:gd name="T8" fmla="*/ 49 w 233"/>
                    <a:gd name="T9" fmla="*/ 142 h 280"/>
                    <a:gd name="T10" fmla="*/ 24 w 233"/>
                    <a:gd name="T11" fmla="*/ 142 h 280"/>
                    <a:gd name="T12" fmla="*/ 0 w 233"/>
                    <a:gd name="T13" fmla="*/ 121 h 280"/>
                    <a:gd name="T14" fmla="*/ 148 w 233"/>
                    <a:gd name="T15" fmla="*/ 29 h 280"/>
                    <a:gd name="T16" fmla="*/ 180 w 233"/>
                    <a:gd name="T17" fmla="*/ 200 h 280"/>
                    <a:gd name="T18" fmla="*/ 125 w 233"/>
                    <a:gd name="T19" fmla="*/ 255 h 280"/>
                    <a:gd name="T20" fmla="*/ 125 w 233"/>
                    <a:gd name="T21" fmla="*/ 267 h 280"/>
                    <a:gd name="T22" fmla="*/ 111 w 233"/>
                    <a:gd name="T23" fmla="*/ 280 h 280"/>
                    <a:gd name="T24" fmla="*/ 74 w 233"/>
                    <a:gd name="T25" fmla="*/ 280 h 280"/>
                    <a:gd name="T26" fmla="*/ 62 w 233"/>
                    <a:gd name="T27" fmla="*/ 267 h 280"/>
                    <a:gd name="T28" fmla="*/ 63 w 233"/>
                    <a:gd name="T29" fmla="*/ 243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3" h="280">
                      <a:moveTo>
                        <a:pt x="63" y="243"/>
                      </a:moveTo>
                      <a:cubicBezTo>
                        <a:pt x="63" y="209"/>
                        <a:pt x="114" y="174"/>
                        <a:pt x="134" y="154"/>
                      </a:cubicBezTo>
                      <a:cubicBezTo>
                        <a:pt x="153" y="134"/>
                        <a:pt x="147" y="101"/>
                        <a:pt x="123" y="90"/>
                      </a:cubicBezTo>
                      <a:cubicBezTo>
                        <a:pt x="98" y="78"/>
                        <a:pt x="69" y="94"/>
                        <a:pt x="66" y="121"/>
                      </a:cubicBezTo>
                      <a:cubicBezTo>
                        <a:pt x="66" y="136"/>
                        <a:pt x="63" y="142"/>
                        <a:pt x="49" y="142"/>
                      </a:cubicBezTo>
                      <a:lnTo>
                        <a:pt x="24" y="142"/>
                      </a:lnTo>
                      <a:cubicBezTo>
                        <a:pt x="9" y="142"/>
                        <a:pt x="0" y="136"/>
                        <a:pt x="0" y="121"/>
                      </a:cubicBezTo>
                      <a:cubicBezTo>
                        <a:pt x="3" y="47"/>
                        <a:pt x="80" y="0"/>
                        <a:pt x="148" y="29"/>
                      </a:cubicBezTo>
                      <a:cubicBezTo>
                        <a:pt x="215" y="59"/>
                        <a:pt x="233" y="147"/>
                        <a:pt x="180" y="200"/>
                      </a:cubicBezTo>
                      <a:cubicBezTo>
                        <a:pt x="166" y="214"/>
                        <a:pt x="125" y="237"/>
                        <a:pt x="125" y="255"/>
                      </a:cubicBezTo>
                      <a:lnTo>
                        <a:pt x="125" y="267"/>
                      </a:lnTo>
                      <a:cubicBezTo>
                        <a:pt x="124" y="275"/>
                        <a:pt x="118" y="280"/>
                        <a:pt x="111" y="280"/>
                      </a:cubicBezTo>
                      <a:lnTo>
                        <a:pt x="74" y="280"/>
                      </a:lnTo>
                      <a:cubicBezTo>
                        <a:pt x="67" y="280"/>
                        <a:pt x="62" y="274"/>
                        <a:pt x="62" y="267"/>
                      </a:cubicBezTo>
                      <a:lnTo>
                        <a:pt x="63" y="243"/>
                      </a:lnTo>
                      <a:close/>
                    </a:path>
                  </a:pathLst>
                </a:custGeom>
                <a:grpFill/>
                <a:ln w="127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grpSp>
        <p:grpSp>
          <p:nvGrpSpPr>
            <p:cNvPr id="137" name="Group 136">
              <a:extLst>
                <a:ext uri="{FF2B5EF4-FFF2-40B4-BE49-F238E27FC236}">
                  <a16:creationId xmlns:a16="http://schemas.microsoft.com/office/drawing/2014/main" id="{224DA73A-554B-469E-8D1F-4EDC7C6718E8}"/>
                </a:ext>
              </a:extLst>
            </p:cNvPr>
            <p:cNvGrpSpPr/>
            <p:nvPr/>
          </p:nvGrpSpPr>
          <p:grpSpPr>
            <a:xfrm>
              <a:off x="6867022" y="4766435"/>
              <a:ext cx="883810" cy="883810"/>
              <a:chOff x="12632410" y="5122035"/>
              <a:chExt cx="883810" cy="883810"/>
            </a:xfrm>
            <a:solidFill>
              <a:schemeClr val="bg1"/>
            </a:solidFill>
          </p:grpSpPr>
          <p:sp>
            <p:nvSpPr>
              <p:cNvPr id="144" name="Oval 16">
                <a:extLst>
                  <a:ext uri="{FF2B5EF4-FFF2-40B4-BE49-F238E27FC236}">
                    <a16:creationId xmlns:a16="http://schemas.microsoft.com/office/drawing/2014/main" id="{6D848206-8BBB-4BE4-9025-478A61F116F7}"/>
                  </a:ext>
                </a:extLst>
              </p:cNvPr>
              <p:cNvSpPr>
                <a:spLocks noChangeAspect="1"/>
              </p:cNvSpPr>
              <p:nvPr/>
            </p:nvSpPr>
            <p:spPr>
              <a:xfrm>
                <a:off x="12632410" y="5122035"/>
                <a:ext cx="883810" cy="883810"/>
              </a:xfrm>
              <a:prstGeom prst="ellipse">
                <a:avLst/>
              </a:prstGeom>
              <a:grpFill/>
              <a:ln w="22225" cap="rnd">
                <a:solidFill>
                  <a:schemeClr val="accent2"/>
                </a:solidFill>
                <a:prstDash val="sysDot"/>
              </a:ln>
            </p:spPr>
            <p:txBody>
              <a:bodyPr lIns="45719" rIns="45719" anchor="ctr"/>
              <a:lstStyle/>
              <a:p>
                <a:pPr algn="ctr">
                  <a:defRPr>
                    <a:solidFill>
                      <a:srgbClr val="FFFFFF"/>
                    </a:solidFill>
                  </a:defRPr>
                </a:pPr>
                <a:endParaRPr/>
              </a:p>
            </p:txBody>
          </p:sp>
          <p:sp>
            <p:nvSpPr>
              <p:cNvPr id="145" name="Oval 29">
                <a:extLst>
                  <a:ext uri="{FF2B5EF4-FFF2-40B4-BE49-F238E27FC236}">
                    <a16:creationId xmlns:a16="http://schemas.microsoft.com/office/drawing/2014/main" id="{E8AE9418-1A69-49BF-976C-2872B23E07B7}"/>
                  </a:ext>
                </a:extLst>
              </p:cNvPr>
              <p:cNvSpPr>
                <a:spLocks noChangeAspect="1"/>
              </p:cNvSpPr>
              <p:nvPr/>
            </p:nvSpPr>
            <p:spPr>
              <a:xfrm>
                <a:off x="12706409" y="5196035"/>
                <a:ext cx="735812" cy="735810"/>
              </a:xfrm>
              <a:prstGeom prst="ellipse">
                <a:avLst/>
              </a:prstGeom>
              <a:grpFill/>
              <a:ln w="15875" cap="rnd">
                <a:solidFill>
                  <a:schemeClr val="accent2"/>
                </a:solidFill>
              </a:ln>
            </p:spPr>
            <p:txBody>
              <a:bodyPr lIns="45719" rIns="45719" anchor="ctr"/>
              <a:lstStyle/>
              <a:p>
                <a:pPr algn="ctr">
                  <a:defRPr>
                    <a:solidFill>
                      <a:srgbClr val="FFFFFF"/>
                    </a:solidFill>
                  </a:defRPr>
                </a:pPr>
                <a:endParaRPr/>
              </a:p>
            </p:txBody>
          </p:sp>
          <p:grpSp>
            <p:nvGrpSpPr>
              <p:cNvPr id="146" name="Group 145">
                <a:extLst>
                  <a:ext uri="{FF2B5EF4-FFF2-40B4-BE49-F238E27FC236}">
                    <a16:creationId xmlns:a16="http://schemas.microsoft.com/office/drawing/2014/main" id="{CE905AE2-7EDB-4E1E-BD05-066BF322A873}"/>
                  </a:ext>
                </a:extLst>
              </p:cNvPr>
              <p:cNvGrpSpPr/>
              <p:nvPr/>
            </p:nvGrpSpPr>
            <p:grpSpPr>
              <a:xfrm>
                <a:off x="12867940" y="5420271"/>
                <a:ext cx="412750" cy="287338"/>
                <a:chOff x="5889626" y="3929064"/>
                <a:chExt cx="412750" cy="287338"/>
              </a:xfrm>
              <a:grpFill/>
            </p:grpSpPr>
            <p:sp>
              <p:nvSpPr>
                <p:cNvPr id="147" name="Freeform 342">
                  <a:extLst>
                    <a:ext uri="{FF2B5EF4-FFF2-40B4-BE49-F238E27FC236}">
                      <a16:creationId xmlns:a16="http://schemas.microsoft.com/office/drawing/2014/main" id="{886AECE1-8066-46E0-B0CE-2E22AC91608C}"/>
                    </a:ext>
                  </a:extLst>
                </p:cNvPr>
                <p:cNvSpPr>
                  <a:spLocks/>
                </p:cNvSpPr>
                <p:nvPr/>
              </p:nvSpPr>
              <p:spPr bwMode="auto">
                <a:xfrm>
                  <a:off x="5889626" y="4170364"/>
                  <a:ext cx="412750" cy="46038"/>
                </a:xfrm>
                <a:custGeom>
                  <a:avLst/>
                  <a:gdLst>
                    <a:gd name="T0" fmla="*/ 537 w 575"/>
                    <a:gd name="T1" fmla="*/ 63 h 63"/>
                    <a:gd name="T2" fmla="*/ 37 w 575"/>
                    <a:gd name="T3" fmla="*/ 63 h 63"/>
                    <a:gd name="T4" fmla="*/ 0 w 575"/>
                    <a:gd name="T5" fmla="*/ 25 h 63"/>
                    <a:gd name="T6" fmla="*/ 0 w 575"/>
                    <a:gd name="T7" fmla="*/ 0 h 63"/>
                    <a:gd name="T8" fmla="*/ 225 w 575"/>
                    <a:gd name="T9" fmla="*/ 0 h 63"/>
                    <a:gd name="T10" fmla="*/ 237 w 575"/>
                    <a:gd name="T11" fmla="*/ 13 h 63"/>
                    <a:gd name="T12" fmla="*/ 337 w 575"/>
                    <a:gd name="T13" fmla="*/ 13 h 63"/>
                    <a:gd name="T14" fmla="*/ 350 w 575"/>
                    <a:gd name="T15" fmla="*/ 0 h 63"/>
                    <a:gd name="T16" fmla="*/ 575 w 575"/>
                    <a:gd name="T17" fmla="*/ 0 h 63"/>
                    <a:gd name="T18" fmla="*/ 575 w 575"/>
                    <a:gd name="T19" fmla="*/ 25 h 63"/>
                    <a:gd name="T20" fmla="*/ 537 w 575"/>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5" h="63">
                      <a:moveTo>
                        <a:pt x="537" y="63"/>
                      </a:moveTo>
                      <a:lnTo>
                        <a:pt x="37" y="63"/>
                      </a:lnTo>
                      <a:cubicBezTo>
                        <a:pt x="16" y="63"/>
                        <a:pt x="0" y="46"/>
                        <a:pt x="0" y="25"/>
                      </a:cubicBezTo>
                      <a:lnTo>
                        <a:pt x="0" y="0"/>
                      </a:lnTo>
                      <a:lnTo>
                        <a:pt x="225" y="0"/>
                      </a:lnTo>
                      <a:lnTo>
                        <a:pt x="237" y="13"/>
                      </a:lnTo>
                      <a:lnTo>
                        <a:pt x="337" y="13"/>
                      </a:lnTo>
                      <a:lnTo>
                        <a:pt x="350" y="0"/>
                      </a:lnTo>
                      <a:lnTo>
                        <a:pt x="575" y="0"/>
                      </a:lnTo>
                      <a:lnTo>
                        <a:pt x="575" y="25"/>
                      </a:lnTo>
                      <a:cubicBezTo>
                        <a:pt x="575" y="46"/>
                        <a:pt x="558" y="63"/>
                        <a:pt x="537" y="63"/>
                      </a:cubicBezTo>
                      <a:close/>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48" name="Freeform 343">
                  <a:extLst>
                    <a:ext uri="{FF2B5EF4-FFF2-40B4-BE49-F238E27FC236}">
                      <a16:creationId xmlns:a16="http://schemas.microsoft.com/office/drawing/2014/main" id="{DA419D52-D74F-4541-806B-B313714276CA}"/>
                    </a:ext>
                  </a:extLst>
                </p:cNvPr>
                <p:cNvSpPr>
                  <a:spLocks/>
                </p:cNvSpPr>
                <p:nvPr/>
              </p:nvSpPr>
              <p:spPr bwMode="auto">
                <a:xfrm>
                  <a:off x="5916614" y="3929064"/>
                  <a:ext cx="358775" cy="241300"/>
                </a:xfrm>
                <a:custGeom>
                  <a:avLst/>
                  <a:gdLst>
                    <a:gd name="T0" fmla="*/ 0 w 500"/>
                    <a:gd name="T1" fmla="*/ 337 h 337"/>
                    <a:gd name="T2" fmla="*/ 0 w 500"/>
                    <a:gd name="T3" fmla="*/ 25 h 337"/>
                    <a:gd name="T4" fmla="*/ 25 w 500"/>
                    <a:gd name="T5" fmla="*/ 0 h 337"/>
                    <a:gd name="T6" fmla="*/ 475 w 500"/>
                    <a:gd name="T7" fmla="*/ 0 h 337"/>
                    <a:gd name="T8" fmla="*/ 500 w 500"/>
                    <a:gd name="T9" fmla="*/ 25 h 337"/>
                    <a:gd name="T10" fmla="*/ 500 w 500"/>
                    <a:gd name="T11" fmla="*/ 337 h 337"/>
                  </a:gdLst>
                  <a:ahLst/>
                  <a:cxnLst>
                    <a:cxn ang="0">
                      <a:pos x="T0" y="T1"/>
                    </a:cxn>
                    <a:cxn ang="0">
                      <a:pos x="T2" y="T3"/>
                    </a:cxn>
                    <a:cxn ang="0">
                      <a:pos x="T4" y="T5"/>
                    </a:cxn>
                    <a:cxn ang="0">
                      <a:pos x="T6" y="T7"/>
                    </a:cxn>
                    <a:cxn ang="0">
                      <a:pos x="T8" y="T9"/>
                    </a:cxn>
                    <a:cxn ang="0">
                      <a:pos x="T10" y="T11"/>
                    </a:cxn>
                  </a:cxnLst>
                  <a:rect l="0" t="0" r="r" b="b"/>
                  <a:pathLst>
                    <a:path w="500" h="337">
                      <a:moveTo>
                        <a:pt x="0" y="337"/>
                      </a:moveTo>
                      <a:lnTo>
                        <a:pt x="0" y="25"/>
                      </a:lnTo>
                      <a:cubicBezTo>
                        <a:pt x="0" y="11"/>
                        <a:pt x="11" y="0"/>
                        <a:pt x="25" y="0"/>
                      </a:cubicBezTo>
                      <a:lnTo>
                        <a:pt x="475" y="0"/>
                      </a:lnTo>
                      <a:cubicBezTo>
                        <a:pt x="489" y="0"/>
                        <a:pt x="500" y="11"/>
                        <a:pt x="500" y="25"/>
                      </a:cubicBezTo>
                      <a:lnTo>
                        <a:pt x="500" y="337"/>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49" name="Freeform 344">
                  <a:extLst>
                    <a:ext uri="{FF2B5EF4-FFF2-40B4-BE49-F238E27FC236}">
                      <a16:creationId xmlns:a16="http://schemas.microsoft.com/office/drawing/2014/main" id="{3467537A-C853-41B6-8866-EB55A76CF4E2}"/>
                    </a:ext>
                  </a:extLst>
                </p:cNvPr>
                <p:cNvSpPr>
                  <a:spLocks/>
                </p:cNvSpPr>
                <p:nvPr/>
              </p:nvSpPr>
              <p:spPr bwMode="auto">
                <a:xfrm>
                  <a:off x="5997576" y="4010026"/>
                  <a:ext cx="34925" cy="44450"/>
                </a:xfrm>
                <a:custGeom>
                  <a:avLst/>
                  <a:gdLst>
                    <a:gd name="T0" fmla="*/ 0 w 50"/>
                    <a:gd name="T1" fmla="*/ 0 h 63"/>
                    <a:gd name="T2" fmla="*/ 0 w 50"/>
                    <a:gd name="T3" fmla="*/ 63 h 63"/>
                    <a:gd name="T4" fmla="*/ 50 w 50"/>
                    <a:gd name="T5" fmla="*/ 38 h 63"/>
                  </a:gdLst>
                  <a:ahLst/>
                  <a:cxnLst>
                    <a:cxn ang="0">
                      <a:pos x="T0" y="T1"/>
                    </a:cxn>
                    <a:cxn ang="0">
                      <a:pos x="T2" y="T3"/>
                    </a:cxn>
                    <a:cxn ang="0">
                      <a:pos x="T4" y="T5"/>
                    </a:cxn>
                  </a:cxnLst>
                  <a:rect l="0" t="0" r="r" b="b"/>
                  <a:pathLst>
                    <a:path w="50" h="63">
                      <a:moveTo>
                        <a:pt x="0" y="0"/>
                      </a:moveTo>
                      <a:lnTo>
                        <a:pt x="0" y="63"/>
                      </a:lnTo>
                      <a:lnTo>
                        <a:pt x="50" y="38"/>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0" name="Line 345">
                  <a:extLst>
                    <a:ext uri="{FF2B5EF4-FFF2-40B4-BE49-F238E27FC236}">
                      <a16:creationId xmlns:a16="http://schemas.microsoft.com/office/drawing/2014/main" id="{1035D4A5-0403-4FE0-A6A7-563F48DDAFC8}"/>
                    </a:ext>
                  </a:extLst>
                </p:cNvPr>
                <p:cNvSpPr>
                  <a:spLocks noChangeShapeType="1"/>
                </p:cNvSpPr>
                <p:nvPr/>
              </p:nvSpPr>
              <p:spPr bwMode="auto">
                <a:xfrm>
                  <a:off x="5961064" y="4037014"/>
                  <a:ext cx="36513" cy="17463"/>
                </a:xfrm>
                <a:prstGeom prst="line">
                  <a:avLst/>
                </a:pr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1" name="Freeform 346">
                  <a:extLst>
                    <a:ext uri="{FF2B5EF4-FFF2-40B4-BE49-F238E27FC236}">
                      <a16:creationId xmlns:a16="http://schemas.microsoft.com/office/drawing/2014/main" id="{0893E8C9-8FEA-426E-A5B9-BB5A9C424EBB}"/>
                    </a:ext>
                  </a:extLst>
                </p:cNvPr>
                <p:cNvSpPr>
                  <a:spLocks/>
                </p:cNvSpPr>
                <p:nvPr/>
              </p:nvSpPr>
              <p:spPr bwMode="auto">
                <a:xfrm>
                  <a:off x="5969001" y="4054476"/>
                  <a:ext cx="53975" cy="26988"/>
                </a:xfrm>
                <a:custGeom>
                  <a:avLst/>
                  <a:gdLst>
                    <a:gd name="T0" fmla="*/ 75 w 75"/>
                    <a:gd name="T1" fmla="*/ 37 h 37"/>
                    <a:gd name="T2" fmla="*/ 38 w 75"/>
                    <a:gd name="T3" fmla="*/ 0 h 37"/>
                    <a:gd name="T4" fmla="*/ 0 w 75"/>
                    <a:gd name="T5" fmla="*/ 37 h 37"/>
                  </a:gdLst>
                  <a:ahLst/>
                  <a:cxnLst>
                    <a:cxn ang="0">
                      <a:pos x="T0" y="T1"/>
                    </a:cxn>
                    <a:cxn ang="0">
                      <a:pos x="T2" y="T3"/>
                    </a:cxn>
                    <a:cxn ang="0">
                      <a:pos x="T4" y="T5"/>
                    </a:cxn>
                  </a:cxnLst>
                  <a:rect l="0" t="0" r="r" b="b"/>
                  <a:pathLst>
                    <a:path w="75" h="37">
                      <a:moveTo>
                        <a:pt x="75" y="37"/>
                      </a:moveTo>
                      <a:lnTo>
                        <a:pt x="38" y="0"/>
                      </a:lnTo>
                      <a:lnTo>
                        <a:pt x="0" y="37"/>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2" name="Freeform 347">
                  <a:extLst>
                    <a:ext uri="{FF2B5EF4-FFF2-40B4-BE49-F238E27FC236}">
                      <a16:creationId xmlns:a16="http://schemas.microsoft.com/office/drawing/2014/main" id="{76BF7863-F71C-4645-AD1E-8FE849D23A73}"/>
                    </a:ext>
                  </a:extLst>
                </p:cNvPr>
                <p:cNvSpPr>
                  <a:spLocks/>
                </p:cNvSpPr>
                <p:nvPr/>
              </p:nvSpPr>
              <p:spPr bwMode="auto">
                <a:xfrm>
                  <a:off x="6096001" y="4010026"/>
                  <a:ext cx="34925" cy="44450"/>
                </a:xfrm>
                <a:custGeom>
                  <a:avLst/>
                  <a:gdLst>
                    <a:gd name="T0" fmla="*/ 0 w 50"/>
                    <a:gd name="T1" fmla="*/ 0 h 63"/>
                    <a:gd name="T2" fmla="*/ 0 w 50"/>
                    <a:gd name="T3" fmla="*/ 63 h 63"/>
                    <a:gd name="T4" fmla="*/ 50 w 50"/>
                    <a:gd name="T5" fmla="*/ 38 h 63"/>
                  </a:gdLst>
                  <a:ahLst/>
                  <a:cxnLst>
                    <a:cxn ang="0">
                      <a:pos x="T0" y="T1"/>
                    </a:cxn>
                    <a:cxn ang="0">
                      <a:pos x="T2" y="T3"/>
                    </a:cxn>
                    <a:cxn ang="0">
                      <a:pos x="T4" y="T5"/>
                    </a:cxn>
                  </a:cxnLst>
                  <a:rect l="0" t="0" r="r" b="b"/>
                  <a:pathLst>
                    <a:path w="50" h="63">
                      <a:moveTo>
                        <a:pt x="0" y="0"/>
                      </a:moveTo>
                      <a:lnTo>
                        <a:pt x="0" y="63"/>
                      </a:lnTo>
                      <a:lnTo>
                        <a:pt x="50" y="38"/>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3" name="Line 348">
                  <a:extLst>
                    <a:ext uri="{FF2B5EF4-FFF2-40B4-BE49-F238E27FC236}">
                      <a16:creationId xmlns:a16="http://schemas.microsoft.com/office/drawing/2014/main" id="{3059523B-F036-4C99-85E0-076400A1557F}"/>
                    </a:ext>
                  </a:extLst>
                </p:cNvPr>
                <p:cNvSpPr>
                  <a:spLocks noChangeShapeType="1"/>
                </p:cNvSpPr>
                <p:nvPr/>
              </p:nvSpPr>
              <p:spPr bwMode="auto">
                <a:xfrm>
                  <a:off x="6059489" y="4037014"/>
                  <a:ext cx="36513" cy="17463"/>
                </a:xfrm>
                <a:prstGeom prst="line">
                  <a:avLst/>
                </a:pr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4" name="Freeform 349">
                  <a:extLst>
                    <a:ext uri="{FF2B5EF4-FFF2-40B4-BE49-F238E27FC236}">
                      <a16:creationId xmlns:a16="http://schemas.microsoft.com/office/drawing/2014/main" id="{016F27EB-B0FD-4A1A-8F96-3357FB9E4227}"/>
                    </a:ext>
                  </a:extLst>
                </p:cNvPr>
                <p:cNvSpPr>
                  <a:spLocks/>
                </p:cNvSpPr>
                <p:nvPr/>
              </p:nvSpPr>
              <p:spPr bwMode="auto">
                <a:xfrm>
                  <a:off x="6069014" y="4054476"/>
                  <a:ext cx="53975" cy="26988"/>
                </a:xfrm>
                <a:custGeom>
                  <a:avLst/>
                  <a:gdLst>
                    <a:gd name="T0" fmla="*/ 75 w 75"/>
                    <a:gd name="T1" fmla="*/ 37 h 37"/>
                    <a:gd name="T2" fmla="*/ 37 w 75"/>
                    <a:gd name="T3" fmla="*/ 0 h 37"/>
                    <a:gd name="T4" fmla="*/ 0 w 75"/>
                    <a:gd name="T5" fmla="*/ 37 h 37"/>
                  </a:gdLst>
                  <a:ahLst/>
                  <a:cxnLst>
                    <a:cxn ang="0">
                      <a:pos x="T0" y="T1"/>
                    </a:cxn>
                    <a:cxn ang="0">
                      <a:pos x="T2" y="T3"/>
                    </a:cxn>
                    <a:cxn ang="0">
                      <a:pos x="T4" y="T5"/>
                    </a:cxn>
                  </a:cxnLst>
                  <a:rect l="0" t="0" r="r" b="b"/>
                  <a:pathLst>
                    <a:path w="75" h="37">
                      <a:moveTo>
                        <a:pt x="75" y="37"/>
                      </a:moveTo>
                      <a:lnTo>
                        <a:pt x="37" y="0"/>
                      </a:lnTo>
                      <a:lnTo>
                        <a:pt x="0" y="37"/>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5" name="Freeform 350">
                  <a:extLst>
                    <a:ext uri="{FF2B5EF4-FFF2-40B4-BE49-F238E27FC236}">
                      <a16:creationId xmlns:a16="http://schemas.microsoft.com/office/drawing/2014/main" id="{A8AE382B-412C-48F3-8400-B87C7171BC2F}"/>
                    </a:ext>
                  </a:extLst>
                </p:cNvPr>
                <p:cNvSpPr>
                  <a:spLocks/>
                </p:cNvSpPr>
                <p:nvPr/>
              </p:nvSpPr>
              <p:spPr bwMode="auto">
                <a:xfrm>
                  <a:off x="6194426" y="4010026"/>
                  <a:ext cx="36513" cy="44450"/>
                </a:xfrm>
                <a:custGeom>
                  <a:avLst/>
                  <a:gdLst>
                    <a:gd name="T0" fmla="*/ 0 w 50"/>
                    <a:gd name="T1" fmla="*/ 0 h 63"/>
                    <a:gd name="T2" fmla="*/ 0 w 50"/>
                    <a:gd name="T3" fmla="*/ 63 h 63"/>
                    <a:gd name="T4" fmla="*/ 50 w 50"/>
                    <a:gd name="T5" fmla="*/ 38 h 63"/>
                  </a:gdLst>
                  <a:ahLst/>
                  <a:cxnLst>
                    <a:cxn ang="0">
                      <a:pos x="T0" y="T1"/>
                    </a:cxn>
                    <a:cxn ang="0">
                      <a:pos x="T2" y="T3"/>
                    </a:cxn>
                    <a:cxn ang="0">
                      <a:pos x="T4" y="T5"/>
                    </a:cxn>
                  </a:cxnLst>
                  <a:rect l="0" t="0" r="r" b="b"/>
                  <a:pathLst>
                    <a:path w="50" h="63">
                      <a:moveTo>
                        <a:pt x="0" y="0"/>
                      </a:moveTo>
                      <a:lnTo>
                        <a:pt x="0" y="63"/>
                      </a:lnTo>
                      <a:lnTo>
                        <a:pt x="50" y="38"/>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6" name="Line 351">
                  <a:extLst>
                    <a:ext uri="{FF2B5EF4-FFF2-40B4-BE49-F238E27FC236}">
                      <a16:creationId xmlns:a16="http://schemas.microsoft.com/office/drawing/2014/main" id="{11A36469-9CCB-4534-B99B-F7E8D7A8195B}"/>
                    </a:ext>
                  </a:extLst>
                </p:cNvPr>
                <p:cNvSpPr>
                  <a:spLocks noChangeShapeType="1"/>
                </p:cNvSpPr>
                <p:nvPr/>
              </p:nvSpPr>
              <p:spPr bwMode="auto">
                <a:xfrm>
                  <a:off x="6157914" y="4037014"/>
                  <a:ext cx="36513" cy="17463"/>
                </a:xfrm>
                <a:prstGeom prst="line">
                  <a:avLst/>
                </a:pr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sp>
              <p:nvSpPr>
                <p:cNvPr id="157" name="Freeform 352">
                  <a:extLst>
                    <a:ext uri="{FF2B5EF4-FFF2-40B4-BE49-F238E27FC236}">
                      <a16:creationId xmlns:a16="http://schemas.microsoft.com/office/drawing/2014/main" id="{648327BD-A40B-4F7D-B485-4329E894DF7B}"/>
                    </a:ext>
                  </a:extLst>
                </p:cNvPr>
                <p:cNvSpPr>
                  <a:spLocks/>
                </p:cNvSpPr>
                <p:nvPr/>
              </p:nvSpPr>
              <p:spPr bwMode="auto">
                <a:xfrm>
                  <a:off x="6167439" y="4054476"/>
                  <a:ext cx="53975" cy="26988"/>
                </a:xfrm>
                <a:custGeom>
                  <a:avLst/>
                  <a:gdLst>
                    <a:gd name="T0" fmla="*/ 75 w 75"/>
                    <a:gd name="T1" fmla="*/ 37 h 37"/>
                    <a:gd name="T2" fmla="*/ 38 w 75"/>
                    <a:gd name="T3" fmla="*/ 0 h 37"/>
                    <a:gd name="T4" fmla="*/ 0 w 75"/>
                    <a:gd name="T5" fmla="*/ 37 h 37"/>
                  </a:gdLst>
                  <a:ahLst/>
                  <a:cxnLst>
                    <a:cxn ang="0">
                      <a:pos x="T0" y="T1"/>
                    </a:cxn>
                    <a:cxn ang="0">
                      <a:pos x="T2" y="T3"/>
                    </a:cxn>
                    <a:cxn ang="0">
                      <a:pos x="T4" y="T5"/>
                    </a:cxn>
                  </a:cxnLst>
                  <a:rect l="0" t="0" r="r" b="b"/>
                  <a:pathLst>
                    <a:path w="75" h="37">
                      <a:moveTo>
                        <a:pt x="75" y="37"/>
                      </a:moveTo>
                      <a:lnTo>
                        <a:pt x="38" y="0"/>
                      </a:lnTo>
                      <a:lnTo>
                        <a:pt x="0" y="37"/>
                      </a:lnTo>
                    </a:path>
                  </a:pathLst>
                </a:custGeom>
                <a:grpFill/>
                <a:ln w="12700" cap="flat">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grpSp>
        </p:grpSp>
        <p:sp>
          <p:nvSpPr>
            <p:cNvPr id="138" name="Oval 16">
              <a:extLst>
                <a:ext uri="{FF2B5EF4-FFF2-40B4-BE49-F238E27FC236}">
                  <a16:creationId xmlns:a16="http://schemas.microsoft.com/office/drawing/2014/main" id="{E28E855A-5277-4B3D-96D0-A3825307F258}"/>
                </a:ext>
              </a:extLst>
            </p:cNvPr>
            <p:cNvSpPr>
              <a:spLocks noChangeAspect="1"/>
            </p:cNvSpPr>
            <p:nvPr/>
          </p:nvSpPr>
          <p:spPr>
            <a:xfrm>
              <a:off x="9193217" y="366240"/>
              <a:ext cx="1021332" cy="1022282"/>
            </a:xfrm>
            <a:prstGeom prst="ellipse">
              <a:avLst/>
            </a:prstGeom>
            <a:solidFill>
              <a:sysClr val="window" lastClr="FFFFFF"/>
            </a:solidFill>
            <a:ln w="22225" cap="rnd">
              <a:solidFill>
                <a:srgbClr val="C41230"/>
              </a:solidFill>
              <a:prstDash val="sysDot"/>
            </a:ln>
          </p:spPr>
          <p:txBody>
            <a:bodyPr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Reduced</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Resiliency</a:t>
              </a:r>
            </a:p>
          </p:txBody>
        </p:sp>
        <p:sp>
          <p:nvSpPr>
            <p:cNvPr id="139" name="Oval 16">
              <a:extLst>
                <a:ext uri="{FF2B5EF4-FFF2-40B4-BE49-F238E27FC236}">
                  <a16:creationId xmlns:a16="http://schemas.microsoft.com/office/drawing/2014/main" id="{505C8F3F-B903-4FA5-8DA2-5BA4E877C394}"/>
                </a:ext>
              </a:extLst>
            </p:cNvPr>
            <p:cNvSpPr>
              <a:spLocks noChangeAspect="1"/>
            </p:cNvSpPr>
            <p:nvPr/>
          </p:nvSpPr>
          <p:spPr>
            <a:xfrm>
              <a:off x="6270501" y="320815"/>
              <a:ext cx="1022939" cy="1023891"/>
            </a:xfrm>
            <a:prstGeom prst="ellipse">
              <a:avLst/>
            </a:prstGeom>
            <a:solidFill>
              <a:sysClr val="window" lastClr="FFFFFF"/>
            </a:solidFill>
            <a:ln w="22225" cap="rnd">
              <a:solidFill>
                <a:srgbClr val="C41230"/>
              </a:solidFill>
              <a:prstDash val="sysDot"/>
            </a:ln>
          </p:spPr>
          <p:txBody>
            <a:bodyPr wrap="none"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Diverse,</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Variable,</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Unpredictable </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Supply and </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Demand</a:t>
              </a:r>
            </a:p>
          </p:txBody>
        </p:sp>
        <p:sp>
          <p:nvSpPr>
            <p:cNvPr id="140" name="Oval 16">
              <a:extLst>
                <a:ext uri="{FF2B5EF4-FFF2-40B4-BE49-F238E27FC236}">
                  <a16:creationId xmlns:a16="http://schemas.microsoft.com/office/drawing/2014/main" id="{83FA295E-BB58-41A0-85EF-125A9E83C0CE}"/>
                </a:ext>
              </a:extLst>
            </p:cNvPr>
            <p:cNvSpPr>
              <a:spLocks noChangeAspect="1"/>
            </p:cNvSpPr>
            <p:nvPr/>
          </p:nvSpPr>
          <p:spPr>
            <a:xfrm>
              <a:off x="4870286" y="2211532"/>
              <a:ext cx="1021332" cy="1022282"/>
            </a:xfrm>
            <a:prstGeom prst="ellipse">
              <a:avLst/>
            </a:prstGeom>
            <a:solidFill>
              <a:sysClr val="window" lastClr="FFFFFF"/>
            </a:solidFill>
            <a:ln w="22225" cap="rnd">
              <a:solidFill>
                <a:srgbClr val="C41230"/>
              </a:solidFill>
              <a:prstDash val="sysDot"/>
            </a:ln>
          </p:spPr>
          <p:txBody>
            <a:bodyPr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Faster and More Granular</a:t>
              </a:r>
            </a:p>
          </p:txBody>
        </p:sp>
        <p:sp>
          <p:nvSpPr>
            <p:cNvPr id="141" name="Oval 16">
              <a:extLst>
                <a:ext uri="{FF2B5EF4-FFF2-40B4-BE49-F238E27FC236}">
                  <a16:creationId xmlns:a16="http://schemas.microsoft.com/office/drawing/2014/main" id="{20E30280-4058-48ED-AC61-326F7C8E8A8B}"/>
                </a:ext>
              </a:extLst>
            </p:cNvPr>
            <p:cNvSpPr>
              <a:spLocks noChangeAspect="1"/>
            </p:cNvSpPr>
            <p:nvPr/>
          </p:nvSpPr>
          <p:spPr>
            <a:xfrm>
              <a:off x="5259367" y="4363455"/>
              <a:ext cx="1021332" cy="1022282"/>
            </a:xfrm>
            <a:prstGeom prst="ellipse">
              <a:avLst/>
            </a:prstGeom>
            <a:solidFill>
              <a:sysClr val="window" lastClr="FFFFFF"/>
            </a:solidFill>
            <a:ln w="22225" cap="rnd">
              <a:solidFill>
                <a:srgbClr val="C41230"/>
              </a:solidFill>
              <a:prstDash val="sysDot"/>
            </a:ln>
          </p:spPr>
          <p:txBody>
            <a:bodyPr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Reduced Visibility</a:t>
              </a:r>
            </a:p>
          </p:txBody>
        </p:sp>
        <p:sp>
          <p:nvSpPr>
            <p:cNvPr id="142" name="Oval 16">
              <a:extLst>
                <a:ext uri="{FF2B5EF4-FFF2-40B4-BE49-F238E27FC236}">
                  <a16:creationId xmlns:a16="http://schemas.microsoft.com/office/drawing/2014/main" id="{53665C41-AFB9-4AB3-AD44-959AB72F7464}"/>
                </a:ext>
              </a:extLst>
            </p:cNvPr>
            <p:cNvSpPr>
              <a:spLocks noChangeAspect="1"/>
            </p:cNvSpPr>
            <p:nvPr/>
          </p:nvSpPr>
          <p:spPr>
            <a:xfrm>
              <a:off x="7728804" y="5540409"/>
              <a:ext cx="1021332" cy="1022282"/>
            </a:xfrm>
            <a:prstGeom prst="ellipse">
              <a:avLst/>
            </a:prstGeom>
            <a:solidFill>
              <a:sysClr val="window" lastClr="FFFFFF"/>
            </a:solidFill>
            <a:ln w="22225" cap="rnd">
              <a:solidFill>
                <a:srgbClr val="C41230"/>
              </a:solidFill>
              <a:prstDash val="sysDot"/>
            </a:ln>
          </p:spPr>
          <p:txBody>
            <a:bodyPr wrap="none" lIns="0" tIns="0" rIns="0" bIns="0" anchor="ctr"/>
            <a:lstStyle/>
            <a:p>
              <a:pPr lvl="0" algn="ctr">
                <a:spcBef>
                  <a:spcPts val="300"/>
                </a:spcBef>
                <a:spcAft>
                  <a:spcPts val="300"/>
                </a:spcAft>
                <a:defRPr/>
              </a:pPr>
              <a:r>
                <a:rPr lang="en-AU" sz="900" kern="0" dirty="0">
                  <a:solidFill>
                    <a:srgbClr val="C00000"/>
                  </a:solidFill>
                  <a:latin typeface="Century Gothic" panose="020B0502020202020204" pitchFamily="34" charset="0"/>
                </a:rPr>
                <a:t>Electronic vs </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Synchronised </a:t>
              </a:r>
              <a:br>
                <a:rPr lang="en-AU" sz="900" kern="0" dirty="0">
                  <a:solidFill>
                    <a:srgbClr val="C00000"/>
                  </a:solidFill>
                  <a:latin typeface="Century Gothic" panose="020B0502020202020204" pitchFamily="34" charset="0"/>
                </a:rPr>
              </a:br>
              <a:r>
                <a:rPr lang="en-AU" sz="900" kern="0" dirty="0">
                  <a:solidFill>
                    <a:srgbClr val="C00000"/>
                  </a:solidFill>
                  <a:latin typeface="Century Gothic" panose="020B0502020202020204" pitchFamily="34" charset="0"/>
                </a:rPr>
                <a:t>Resources</a:t>
              </a:r>
            </a:p>
          </p:txBody>
        </p:sp>
        <p:sp>
          <p:nvSpPr>
            <p:cNvPr id="143" name="Oval 16">
              <a:extLst>
                <a:ext uri="{FF2B5EF4-FFF2-40B4-BE49-F238E27FC236}">
                  <a16:creationId xmlns:a16="http://schemas.microsoft.com/office/drawing/2014/main" id="{CE4F3F17-2BA5-4B23-966C-5A53B69A0090}"/>
                </a:ext>
              </a:extLst>
            </p:cNvPr>
            <p:cNvSpPr>
              <a:spLocks noChangeAspect="1"/>
            </p:cNvSpPr>
            <p:nvPr/>
          </p:nvSpPr>
          <p:spPr>
            <a:xfrm>
              <a:off x="10411123" y="4349688"/>
              <a:ext cx="1021332" cy="1022282"/>
            </a:xfrm>
            <a:prstGeom prst="ellipse">
              <a:avLst/>
            </a:prstGeom>
            <a:solidFill>
              <a:sysClr val="window" lastClr="FFFFFF"/>
            </a:solidFill>
            <a:ln w="22225" cap="rnd">
              <a:solidFill>
                <a:srgbClr val="C41230"/>
              </a:solidFill>
              <a:prstDash val="sysDot"/>
            </a:ln>
          </p:spPr>
          <p:txBody>
            <a:bodyPr lIns="0" tIns="0" rIns="0" bIns="0" anchor="ctr"/>
            <a:lstStyle/>
            <a:p>
              <a:pPr algn="ctr">
                <a:spcBef>
                  <a:spcPts val="300"/>
                </a:spcBef>
                <a:spcAft>
                  <a:spcPts val="300"/>
                </a:spcAft>
              </a:pPr>
              <a:r>
                <a:rPr lang="en-AU" sz="900" kern="0" dirty="0">
                  <a:solidFill>
                    <a:srgbClr val="C00000"/>
                  </a:solidFill>
                  <a:latin typeface="Century Gothic" panose="020B0502020202020204" pitchFamily="34" charset="0"/>
                </a:rPr>
                <a:t>New players</a:t>
              </a:r>
            </a:p>
          </p:txBody>
        </p:sp>
      </p:grpSp>
    </p:spTree>
    <p:extLst>
      <p:ext uri="{BB962C8B-B14F-4D97-AF65-F5344CB8AC3E}">
        <p14:creationId xmlns:p14="http://schemas.microsoft.com/office/powerpoint/2010/main" val="3447983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642B31-FFD0-46BB-A7E4-159F06CC6305}"/>
              </a:ext>
            </a:extLst>
          </p:cNvPr>
          <p:cNvSpPr>
            <a:spLocks noGrp="1"/>
          </p:cNvSpPr>
          <p:nvPr>
            <p:ph type="title"/>
          </p:nvPr>
        </p:nvSpPr>
        <p:spPr>
          <a:xfrm>
            <a:off x="713233" y="438912"/>
            <a:ext cx="10640567" cy="667197"/>
          </a:xfrm>
        </p:spPr>
        <p:txBody>
          <a:bodyPr/>
          <a:lstStyle/>
          <a:p>
            <a:r>
              <a:rPr lang="en-AU" sz="3629" dirty="0"/>
              <a:t>Energy mix and infrastructure are rapidly transforming </a:t>
            </a:r>
          </a:p>
        </p:txBody>
      </p:sp>
      <p:sp>
        <p:nvSpPr>
          <p:cNvPr id="2" name="Rectangle 1"/>
          <p:cNvSpPr/>
          <p:nvPr/>
        </p:nvSpPr>
        <p:spPr>
          <a:xfrm>
            <a:off x="827321" y="1693128"/>
            <a:ext cx="3936586" cy="484578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dirty="0"/>
              <a:t>A static world:</a:t>
            </a:r>
            <a:br>
              <a:rPr lang="en-AU" dirty="0"/>
            </a:br>
            <a:endParaRPr lang="en-AU" dirty="0"/>
          </a:p>
          <a:p>
            <a:pPr marL="564551" indent="-564551">
              <a:buFont typeface="Wingdings" panose="05000000000000000000" pitchFamily="2" charset="2"/>
              <a:buChar char="q"/>
            </a:pPr>
            <a:r>
              <a:rPr lang="en-AU" dirty="0"/>
              <a:t>A power system designed for bulk energy transport on main flow paths from major (synchronous) generation centres to bulk supply points, and via distribution to consumers (one-way)</a:t>
            </a:r>
            <a:br>
              <a:rPr lang="en-AU" dirty="0"/>
            </a:br>
            <a:endParaRPr lang="en-AU" dirty="0"/>
          </a:p>
          <a:p>
            <a:pPr marL="564551" indent="-564551">
              <a:buFont typeface="Wingdings" panose="05000000000000000000" pitchFamily="2" charset="2"/>
              <a:buChar char="q"/>
            </a:pPr>
            <a:r>
              <a:rPr lang="en-AU" dirty="0"/>
              <a:t>Predictable demand growth and incremental and slow change in the power system</a:t>
            </a:r>
          </a:p>
          <a:p>
            <a:pPr marL="564551" indent="-564551">
              <a:buFont typeface="Wingdings" panose="05000000000000000000" pitchFamily="2" charset="2"/>
              <a:buChar char="q"/>
            </a:pPr>
            <a:endParaRPr lang="en-AU" dirty="0"/>
          </a:p>
          <a:p>
            <a:pPr marL="564551" indent="-564551">
              <a:buFont typeface="Wingdings" panose="05000000000000000000" pitchFamily="2" charset="2"/>
              <a:buChar char="q"/>
            </a:pPr>
            <a:r>
              <a:rPr lang="en-AU" dirty="0"/>
              <a:t>Simple energy-only, one-way markets, that largely externalised essential system services</a:t>
            </a:r>
          </a:p>
        </p:txBody>
      </p:sp>
      <p:sp>
        <p:nvSpPr>
          <p:cNvPr id="5" name="Rectangle 4"/>
          <p:cNvSpPr/>
          <p:nvPr/>
        </p:nvSpPr>
        <p:spPr>
          <a:xfrm>
            <a:off x="6319206" y="1343853"/>
            <a:ext cx="5610702" cy="544982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Bef>
                <a:spcPts val="544"/>
              </a:spcBef>
              <a:spcAft>
                <a:spcPts val="544"/>
              </a:spcAft>
            </a:pPr>
            <a:r>
              <a:rPr lang="en-AU" sz="1600" dirty="0"/>
              <a:t>A rapidly changing world:</a:t>
            </a:r>
          </a:p>
          <a:p>
            <a:pPr marL="674833" lvl="2" indent="-311079">
              <a:spcBef>
                <a:spcPts val="544"/>
              </a:spcBef>
              <a:spcAft>
                <a:spcPts val="544"/>
              </a:spcAft>
              <a:buFont typeface="Wingdings" panose="05000000000000000000" pitchFamily="2" charset="2"/>
              <a:buChar char="q"/>
            </a:pPr>
            <a:r>
              <a:rPr lang="en-AU" sz="1600" dirty="0"/>
              <a:t>Supplies are geographically dispersed and  technologically diverse</a:t>
            </a:r>
          </a:p>
          <a:p>
            <a:pPr marL="674833" lvl="2" indent="-311079">
              <a:spcBef>
                <a:spcPts val="544"/>
              </a:spcBef>
              <a:spcAft>
                <a:spcPts val="544"/>
              </a:spcAft>
              <a:buFont typeface="Wingdings" panose="05000000000000000000" pitchFamily="2" charset="2"/>
              <a:buChar char="q"/>
            </a:pPr>
            <a:r>
              <a:rPr lang="en-AU" sz="1600" dirty="0"/>
              <a:t>Demand peaks more pronounced, minimums dropping below regional demand</a:t>
            </a:r>
          </a:p>
          <a:p>
            <a:pPr marL="674833" lvl="2" indent="-311079">
              <a:spcBef>
                <a:spcPts val="544"/>
              </a:spcBef>
              <a:spcAft>
                <a:spcPts val="544"/>
              </a:spcAft>
              <a:buFont typeface="Wingdings" panose="05000000000000000000" pitchFamily="2" charset="2"/>
              <a:buChar char="q"/>
            </a:pPr>
            <a:r>
              <a:rPr lang="en-AU" sz="1600" dirty="0"/>
              <a:t>New extremes and new vulnerabilities emerging</a:t>
            </a:r>
          </a:p>
          <a:p>
            <a:pPr marL="674833" lvl="2" indent="-311079">
              <a:spcBef>
                <a:spcPts val="544"/>
              </a:spcBef>
              <a:spcAft>
                <a:spcPts val="544"/>
              </a:spcAft>
              <a:buFont typeface="Wingdings" panose="05000000000000000000" pitchFamily="2" charset="2"/>
              <a:buChar char="q"/>
            </a:pPr>
            <a:r>
              <a:rPr lang="en-AU" sz="1600" dirty="0"/>
              <a:t>Requiring:</a:t>
            </a:r>
          </a:p>
          <a:p>
            <a:pPr marL="1089605" lvl="3" indent="-311079">
              <a:spcBef>
                <a:spcPts val="544"/>
              </a:spcBef>
              <a:spcAft>
                <a:spcPts val="544"/>
              </a:spcAft>
              <a:buFont typeface="Wingdings" panose="05000000000000000000" pitchFamily="2" charset="2"/>
              <a:buChar char="q"/>
            </a:pPr>
            <a:r>
              <a:rPr lang="en-AU" sz="1600" dirty="0"/>
              <a:t>Flexible, dispatchable plant and energy storage</a:t>
            </a:r>
          </a:p>
          <a:p>
            <a:pPr marL="1089605" lvl="3" indent="-311079">
              <a:spcBef>
                <a:spcPts val="544"/>
              </a:spcBef>
              <a:spcAft>
                <a:spcPts val="544"/>
              </a:spcAft>
              <a:buFont typeface="Wingdings" panose="05000000000000000000" pitchFamily="2" charset="2"/>
              <a:buChar char="q"/>
            </a:pPr>
            <a:r>
              <a:rPr lang="en-AU" sz="1600" dirty="0"/>
              <a:t>Visibility and controllability of resources, including embedded (consumer) resources</a:t>
            </a:r>
          </a:p>
          <a:p>
            <a:pPr marL="1089605" lvl="3" indent="-311079">
              <a:spcBef>
                <a:spcPts val="544"/>
              </a:spcBef>
              <a:spcAft>
                <a:spcPts val="544"/>
              </a:spcAft>
              <a:buFont typeface="Wingdings" panose="05000000000000000000" pitchFamily="2" charset="2"/>
              <a:buChar char="q"/>
            </a:pPr>
            <a:r>
              <a:rPr lang="en-AU" sz="1600" dirty="0"/>
              <a:t>Efficient re-design of the entire power system, from consumer to supply</a:t>
            </a:r>
          </a:p>
          <a:p>
            <a:pPr marL="1089605" lvl="3" indent="-311079">
              <a:spcBef>
                <a:spcPts val="544"/>
              </a:spcBef>
              <a:spcAft>
                <a:spcPts val="544"/>
              </a:spcAft>
              <a:buFont typeface="Wingdings" panose="05000000000000000000" pitchFamily="2" charset="2"/>
              <a:buChar char="q"/>
            </a:pPr>
            <a:r>
              <a:rPr lang="en-AU" sz="1600" dirty="0"/>
              <a:t>Efficient integration of new technologies to provide essential system services</a:t>
            </a:r>
          </a:p>
          <a:p>
            <a:pPr marL="1089605" lvl="3" indent="-311079">
              <a:spcBef>
                <a:spcPts val="544"/>
              </a:spcBef>
              <a:spcAft>
                <a:spcPts val="544"/>
              </a:spcAft>
              <a:buFont typeface="Wingdings" panose="05000000000000000000" pitchFamily="2" charset="2"/>
              <a:buChar char="q"/>
            </a:pPr>
            <a:r>
              <a:rPr lang="en-AU" sz="1600" dirty="0"/>
              <a:t>Rapid evolution of two-way power systems and markets</a:t>
            </a:r>
          </a:p>
        </p:txBody>
      </p:sp>
      <p:sp>
        <p:nvSpPr>
          <p:cNvPr id="3" name="Right Arrow 2"/>
          <p:cNvSpPr/>
          <p:nvPr/>
        </p:nvSpPr>
        <p:spPr>
          <a:xfrm>
            <a:off x="4875648" y="3712635"/>
            <a:ext cx="1370522" cy="1115397"/>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33" dirty="0"/>
              <a:t>TO</a:t>
            </a:r>
          </a:p>
        </p:txBody>
      </p:sp>
      <p:sp>
        <p:nvSpPr>
          <p:cNvPr id="6" name="Slide Number Placeholder 5"/>
          <p:cNvSpPr>
            <a:spLocks noGrp="1"/>
          </p:cNvSpPr>
          <p:nvPr>
            <p:ph type="sldNum" sz="quarter" idx="12"/>
          </p:nvPr>
        </p:nvSpPr>
        <p:spPr/>
        <p:txBody>
          <a:bodyPr/>
          <a:lstStyle/>
          <a:p>
            <a:fld id="{4EC81F68-4976-451A-B2E9-79BCBD2F70CC}" type="slidenum">
              <a:rPr lang="en-AU" smtClean="0"/>
              <a:t>10</a:t>
            </a:fld>
            <a:endParaRPr lang="en-AU" dirty="0"/>
          </a:p>
        </p:txBody>
      </p:sp>
    </p:spTree>
    <p:extLst>
      <p:ext uri="{BB962C8B-B14F-4D97-AF65-F5344CB8AC3E}">
        <p14:creationId xmlns:p14="http://schemas.microsoft.com/office/powerpoint/2010/main" val="285490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47F00-C1E0-464A-AFA4-F0F86FE71710}"/>
              </a:ext>
            </a:extLst>
          </p:cNvPr>
          <p:cNvSpPr>
            <a:spLocks noGrp="1"/>
          </p:cNvSpPr>
          <p:nvPr>
            <p:ph type="title"/>
          </p:nvPr>
        </p:nvSpPr>
        <p:spPr/>
        <p:txBody>
          <a:bodyPr/>
          <a:lstStyle/>
          <a:p>
            <a:r>
              <a:rPr lang="en-AU" dirty="0"/>
              <a:t>How do we do Integrated System Planning</a:t>
            </a:r>
          </a:p>
        </p:txBody>
      </p:sp>
      <p:sp>
        <p:nvSpPr>
          <p:cNvPr id="4" name="Text Placeholder 3">
            <a:extLst>
              <a:ext uri="{FF2B5EF4-FFF2-40B4-BE49-F238E27FC236}">
                <a16:creationId xmlns:a16="http://schemas.microsoft.com/office/drawing/2014/main" id="{B75F247A-CD32-4BEF-B8B6-7DADF11BC222}"/>
              </a:ext>
            </a:extLst>
          </p:cNvPr>
          <p:cNvSpPr>
            <a:spLocks noGrp="1"/>
          </p:cNvSpPr>
          <p:nvPr>
            <p:ph type="body" idx="1"/>
          </p:nvPr>
        </p:nvSpPr>
        <p:spPr/>
        <p:txBody>
          <a:bodyPr/>
          <a:lstStyle/>
          <a:p>
            <a:pPr marL="342900" indent="-342900">
              <a:buFont typeface="Arial" panose="020B0604020202020204" pitchFamily="34" charset="0"/>
              <a:buChar char="•"/>
            </a:pPr>
            <a:r>
              <a:rPr lang="en-AU" dirty="0"/>
              <a:t>Stakeholder engagement</a:t>
            </a:r>
          </a:p>
          <a:p>
            <a:pPr marL="342900" indent="-342900">
              <a:buFont typeface="Arial" panose="020B0604020202020204" pitchFamily="34" charset="0"/>
              <a:buChar char="•"/>
            </a:pPr>
            <a:r>
              <a:rPr lang="en-AU" dirty="0"/>
              <a:t>Scenario planning</a:t>
            </a:r>
          </a:p>
          <a:p>
            <a:pPr marL="342900" indent="-342900">
              <a:buFont typeface="Arial" panose="020B0604020202020204" pitchFamily="34" charset="0"/>
              <a:buChar char="•"/>
            </a:pPr>
            <a:r>
              <a:rPr lang="en-AU" dirty="0"/>
              <a:t>Integrated systems modelling</a:t>
            </a:r>
          </a:p>
          <a:p>
            <a:pPr marL="342900" indent="-342900">
              <a:buFont typeface="Arial" panose="020B0604020202020204" pitchFamily="34" charset="0"/>
              <a:buChar char="•"/>
            </a:pPr>
            <a:endParaRPr lang="en-AU" dirty="0"/>
          </a:p>
        </p:txBody>
      </p:sp>
    </p:spTree>
    <p:extLst>
      <p:ext uri="{BB962C8B-B14F-4D97-AF65-F5344CB8AC3E}">
        <p14:creationId xmlns:p14="http://schemas.microsoft.com/office/powerpoint/2010/main" val="177238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ADB3-F6BE-4999-8F39-B69EB66A392E}"/>
              </a:ext>
            </a:extLst>
          </p:cNvPr>
          <p:cNvSpPr>
            <a:spLocks noGrp="1"/>
          </p:cNvSpPr>
          <p:nvPr>
            <p:ph type="title"/>
          </p:nvPr>
        </p:nvSpPr>
        <p:spPr/>
        <p:txBody>
          <a:bodyPr/>
          <a:lstStyle/>
          <a:p>
            <a:r>
              <a:rPr lang="en-AU" dirty="0"/>
              <a:t>Engagement with our stakeholders is key to meeting their needs</a:t>
            </a:r>
          </a:p>
        </p:txBody>
      </p:sp>
    </p:spTree>
    <p:extLst>
      <p:ext uri="{BB962C8B-B14F-4D97-AF65-F5344CB8AC3E}">
        <p14:creationId xmlns:p14="http://schemas.microsoft.com/office/powerpoint/2010/main" val="2205492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FC8E9-A6F9-4EA9-A616-3587F28CCF89}"/>
              </a:ext>
            </a:extLst>
          </p:cNvPr>
          <p:cNvSpPr>
            <a:spLocks noGrp="1"/>
          </p:cNvSpPr>
          <p:nvPr>
            <p:ph type="title"/>
          </p:nvPr>
        </p:nvSpPr>
        <p:spPr/>
        <p:txBody>
          <a:bodyPr/>
          <a:lstStyle/>
          <a:p>
            <a:r>
              <a:rPr lang="en-AU"/>
              <a:t>2022 ISP Timetable</a:t>
            </a:r>
          </a:p>
        </p:txBody>
      </p:sp>
      <p:pic>
        <p:nvPicPr>
          <p:cNvPr id="4098" name="Picture 2" descr="Timetable graphic">
            <a:extLst>
              <a:ext uri="{FF2B5EF4-FFF2-40B4-BE49-F238E27FC236}">
                <a16:creationId xmlns:a16="http://schemas.microsoft.com/office/drawing/2014/main" id="{65FF5A73-A961-4D46-B1CD-CCB2BCB8D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550" y="1781766"/>
            <a:ext cx="10933355" cy="4488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834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ED6F-885C-496A-B31B-AE50316B62D9}"/>
              </a:ext>
            </a:extLst>
          </p:cNvPr>
          <p:cNvSpPr>
            <a:spLocks noGrp="1"/>
          </p:cNvSpPr>
          <p:nvPr>
            <p:ph type="title"/>
          </p:nvPr>
        </p:nvSpPr>
        <p:spPr>
          <a:xfrm>
            <a:off x="235528" y="136526"/>
            <a:ext cx="9001778" cy="1189039"/>
          </a:xfrm>
        </p:spPr>
        <p:txBody>
          <a:bodyPr anchor="b">
            <a:normAutofit/>
          </a:bodyPr>
          <a:lstStyle/>
          <a:p>
            <a:r>
              <a:rPr lang="en-AU" dirty="0"/>
              <a:t>Upcoming events – 2022 ISP</a:t>
            </a:r>
          </a:p>
        </p:txBody>
      </p:sp>
      <p:sp>
        <p:nvSpPr>
          <p:cNvPr id="4" name="Slide Number Placeholder 3">
            <a:extLst>
              <a:ext uri="{FF2B5EF4-FFF2-40B4-BE49-F238E27FC236}">
                <a16:creationId xmlns:a16="http://schemas.microsoft.com/office/drawing/2014/main" id="{55A074CB-CC08-4944-B3D4-9F8761776A60}"/>
              </a:ext>
            </a:extLst>
          </p:cNvPr>
          <p:cNvSpPr>
            <a:spLocks noGrp="1"/>
          </p:cNvSpPr>
          <p:nvPr>
            <p:ph type="sldNum" sz="quarter" idx="12"/>
          </p:nvPr>
        </p:nvSpPr>
        <p:spPr>
          <a:xfrm>
            <a:off x="11353800" y="6356351"/>
            <a:ext cx="576108" cy="365125"/>
          </a:xfrm>
        </p:spPr>
        <p:txBody>
          <a:bodyPr anchor="ctr">
            <a:normAutofit/>
          </a:bodyPr>
          <a:lstStyle/>
          <a:p>
            <a:pPr>
              <a:spcAft>
                <a:spcPts val="600"/>
              </a:spcAft>
            </a:pPr>
            <a:fld id="{21D3960A-6011-4D1D-BD96-0DF9B17B3A28}" type="slidenum">
              <a:rPr lang="en-AU" smtClean="0"/>
              <a:pPr>
                <a:spcAft>
                  <a:spcPts val="600"/>
                </a:spcAft>
              </a:pPr>
              <a:t>14</a:t>
            </a:fld>
            <a:endParaRPr lang="en-AU"/>
          </a:p>
        </p:txBody>
      </p:sp>
      <p:pic>
        <p:nvPicPr>
          <p:cNvPr id="7" name="Picture 6">
            <a:extLst>
              <a:ext uri="{FF2B5EF4-FFF2-40B4-BE49-F238E27FC236}">
                <a16:creationId xmlns:a16="http://schemas.microsoft.com/office/drawing/2014/main" id="{4A524171-85BE-407A-86EF-BB2DC4D18CF0}"/>
              </a:ext>
            </a:extLst>
          </p:cNvPr>
          <p:cNvPicPr>
            <a:picLocks noChangeAspect="1"/>
          </p:cNvPicPr>
          <p:nvPr/>
        </p:nvPicPr>
        <p:blipFill>
          <a:blip r:embed="rId2"/>
          <a:stretch>
            <a:fillRect/>
          </a:stretch>
        </p:blipFill>
        <p:spPr>
          <a:xfrm>
            <a:off x="156850" y="1590741"/>
            <a:ext cx="5149588" cy="4858946"/>
          </a:xfrm>
          <a:prstGeom prst="rect">
            <a:avLst/>
          </a:prstGeom>
        </p:spPr>
      </p:pic>
      <p:pic>
        <p:nvPicPr>
          <p:cNvPr id="8" name="Picture 7">
            <a:extLst>
              <a:ext uri="{FF2B5EF4-FFF2-40B4-BE49-F238E27FC236}">
                <a16:creationId xmlns:a16="http://schemas.microsoft.com/office/drawing/2014/main" id="{1D86AFCD-B346-4C2A-885C-6BFC77B188A7}"/>
              </a:ext>
            </a:extLst>
          </p:cNvPr>
          <p:cNvPicPr>
            <a:picLocks noChangeAspect="1"/>
          </p:cNvPicPr>
          <p:nvPr/>
        </p:nvPicPr>
        <p:blipFill>
          <a:blip r:embed="rId3"/>
          <a:stretch>
            <a:fillRect/>
          </a:stretch>
        </p:blipFill>
        <p:spPr>
          <a:xfrm>
            <a:off x="6096000" y="2427871"/>
            <a:ext cx="4720192" cy="3829792"/>
          </a:xfrm>
          <a:prstGeom prst="rect">
            <a:avLst/>
          </a:prstGeom>
        </p:spPr>
      </p:pic>
      <p:sp>
        <p:nvSpPr>
          <p:cNvPr id="9" name="Text Placeholder 3">
            <a:extLst>
              <a:ext uri="{FF2B5EF4-FFF2-40B4-BE49-F238E27FC236}">
                <a16:creationId xmlns:a16="http://schemas.microsoft.com/office/drawing/2014/main" id="{D35117BE-6899-4D66-BE9A-E5003EA61BF8}"/>
              </a:ext>
            </a:extLst>
          </p:cNvPr>
          <p:cNvSpPr txBox="1">
            <a:spLocks/>
          </p:cNvSpPr>
          <p:nvPr/>
        </p:nvSpPr>
        <p:spPr>
          <a:xfrm>
            <a:off x="5520986" y="6305741"/>
            <a:ext cx="7198484" cy="466344"/>
          </a:xfrm>
          <a:prstGeom prst="rect">
            <a:avLst/>
          </a:prstGeom>
        </p:spPr>
        <p:txBody>
          <a:bodyPr vert="horz" lIns="91440" tIns="45720" rIns="91440" bIns="45720" rtlCol="0">
            <a:normAutofit/>
          </a:bodyPr>
          <a:lstStyle>
            <a:lvl1pPr marL="181877" indent="-181877" algn="l" defTabSz="727510" rtl="0" eaLnBrk="1" latinLnBrk="0" hangingPunct="1">
              <a:lnSpc>
                <a:spcPct val="90000"/>
              </a:lnSpc>
              <a:spcBef>
                <a:spcPts val="796"/>
              </a:spcBef>
              <a:buFont typeface="Arial" panose="020B0604020202020204" pitchFamily="34" charset="0"/>
              <a:buChar char="•"/>
              <a:defRPr sz="2228" kern="1200">
                <a:solidFill>
                  <a:schemeClr val="tx1"/>
                </a:solidFill>
                <a:latin typeface="+mn-lt"/>
                <a:ea typeface="+mn-ea"/>
                <a:cs typeface="+mn-cs"/>
              </a:defRPr>
            </a:lvl1pPr>
            <a:lvl2pPr marL="545633" indent="-181877" algn="l" defTabSz="727510" rtl="0" eaLnBrk="1" latinLnBrk="0" hangingPunct="1">
              <a:lnSpc>
                <a:spcPct val="90000"/>
              </a:lnSpc>
              <a:spcBef>
                <a:spcPts val="398"/>
              </a:spcBef>
              <a:buFont typeface="Arial" panose="020B0604020202020204" pitchFamily="34" charset="0"/>
              <a:buChar char="•"/>
              <a:defRPr sz="1910" kern="1200">
                <a:solidFill>
                  <a:schemeClr val="tx1"/>
                </a:solidFill>
                <a:latin typeface="+mn-lt"/>
                <a:ea typeface="+mn-ea"/>
                <a:cs typeface="+mn-cs"/>
              </a:defRPr>
            </a:lvl2pPr>
            <a:lvl3pPr marL="909387" indent="-181877" algn="l" defTabSz="727510" rtl="0" eaLnBrk="1" latinLnBrk="0" hangingPunct="1">
              <a:lnSpc>
                <a:spcPct val="90000"/>
              </a:lnSpc>
              <a:spcBef>
                <a:spcPts val="398"/>
              </a:spcBef>
              <a:buFont typeface="Arial" panose="020B0604020202020204" pitchFamily="34" charset="0"/>
              <a:buChar char="•"/>
              <a:defRPr sz="1591" kern="1200">
                <a:solidFill>
                  <a:schemeClr val="tx1"/>
                </a:solidFill>
                <a:latin typeface="+mn-lt"/>
                <a:ea typeface="+mn-ea"/>
                <a:cs typeface="+mn-cs"/>
              </a:defRPr>
            </a:lvl3pPr>
            <a:lvl4pPr marL="127314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4pPr>
            <a:lvl5pPr marL="163689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5pPr>
            <a:lvl6pPr marL="200065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6pPr>
            <a:lvl7pPr marL="236440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7pPr>
            <a:lvl8pPr marL="272816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8pPr>
            <a:lvl9pPr marL="3091916"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9pPr>
          </a:lstStyle>
          <a:p>
            <a:pPr marL="0" indent="0">
              <a:buNone/>
            </a:pPr>
            <a:r>
              <a:rPr lang="en-AU" dirty="0"/>
              <a:t>Please register by email for notices:  </a:t>
            </a:r>
            <a:r>
              <a:rPr lang="en-AU" dirty="0">
                <a:hlinkClick r:id="rId4"/>
              </a:rPr>
              <a:t>ISP@aemo.com.au</a:t>
            </a:r>
            <a:endParaRPr lang="en-AU" dirty="0"/>
          </a:p>
        </p:txBody>
      </p:sp>
      <p:sp>
        <p:nvSpPr>
          <p:cNvPr id="10" name="Text Placeholder 3">
            <a:extLst>
              <a:ext uri="{FF2B5EF4-FFF2-40B4-BE49-F238E27FC236}">
                <a16:creationId xmlns:a16="http://schemas.microsoft.com/office/drawing/2014/main" id="{4013A882-347C-4DF5-94A3-23640D8BB804}"/>
              </a:ext>
            </a:extLst>
          </p:cNvPr>
          <p:cNvSpPr txBox="1">
            <a:spLocks/>
          </p:cNvSpPr>
          <p:nvPr/>
        </p:nvSpPr>
        <p:spPr>
          <a:xfrm>
            <a:off x="5758896" y="1216152"/>
            <a:ext cx="6539784" cy="1299082"/>
          </a:xfrm>
          <a:prstGeom prst="rect">
            <a:avLst/>
          </a:prstGeom>
        </p:spPr>
        <p:txBody>
          <a:bodyPr vert="horz" lIns="91440" tIns="45720" rIns="91440" bIns="45720" rtlCol="0">
            <a:normAutofit fontScale="92500"/>
          </a:bodyPr>
          <a:lstStyle>
            <a:lvl1pPr marL="181877" indent="-181877" algn="l" defTabSz="727510" rtl="0" eaLnBrk="1" latinLnBrk="0" hangingPunct="1">
              <a:lnSpc>
                <a:spcPct val="90000"/>
              </a:lnSpc>
              <a:spcBef>
                <a:spcPts val="796"/>
              </a:spcBef>
              <a:buFont typeface="Arial" panose="020B0604020202020204" pitchFamily="34" charset="0"/>
              <a:buChar char="•"/>
              <a:defRPr sz="2228" kern="1200">
                <a:solidFill>
                  <a:schemeClr val="tx1"/>
                </a:solidFill>
                <a:latin typeface="+mn-lt"/>
                <a:ea typeface="+mn-ea"/>
                <a:cs typeface="+mn-cs"/>
              </a:defRPr>
            </a:lvl1pPr>
            <a:lvl2pPr marL="545633" indent="-181877" algn="l" defTabSz="727510" rtl="0" eaLnBrk="1" latinLnBrk="0" hangingPunct="1">
              <a:lnSpc>
                <a:spcPct val="90000"/>
              </a:lnSpc>
              <a:spcBef>
                <a:spcPts val="398"/>
              </a:spcBef>
              <a:buFont typeface="Arial" panose="020B0604020202020204" pitchFamily="34" charset="0"/>
              <a:buChar char="•"/>
              <a:defRPr sz="1910" kern="1200">
                <a:solidFill>
                  <a:schemeClr val="tx1"/>
                </a:solidFill>
                <a:latin typeface="+mn-lt"/>
                <a:ea typeface="+mn-ea"/>
                <a:cs typeface="+mn-cs"/>
              </a:defRPr>
            </a:lvl2pPr>
            <a:lvl3pPr marL="909387" indent="-181877" algn="l" defTabSz="727510" rtl="0" eaLnBrk="1" latinLnBrk="0" hangingPunct="1">
              <a:lnSpc>
                <a:spcPct val="90000"/>
              </a:lnSpc>
              <a:spcBef>
                <a:spcPts val="398"/>
              </a:spcBef>
              <a:buFont typeface="Arial" panose="020B0604020202020204" pitchFamily="34" charset="0"/>
              <a:buChar char="•"/>
              <a:defRPr sz="1591" kern="1200">
                <a:solidFill>
                  <a:schemeClr val="tx1"/>
                </a:solidFill>
                <a:latin typeface="+mn-lt"/>
                <a:ea typeface="+mn-ea"/>
                <a:cs typeface="+mn-cs"/>
              </a:defRPr>
            </a:lvl3pPr>
            <a:lvl4pPr marL="127314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4pPr>
            <a:lvl5pPr marL="163689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5pPr>
            <a:lvl6pPr marL="200065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6pPr>
            <a:lvl7pPr marL="236440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7pPr>
            <a:lvl8pPr marL="272816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8pPr>
            <a:lvl9pPr marL="3091916"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9pPr>
          </a:lstStyle>
          <a:p>
            <a:endParaRPr lang="en-AU" sz="1800" dirty="0"/>
          </a:p>
          <a:p>
            <a:pPr marL="0" indent="0">
              <a:buNone/>
            </a:pPr>
            <a:r>
              <a:rPr lang="en-AU" sz="1800" dirty="0"/>
              <a:t>AEMO’s website:</a:t>
            </a:r>
          </a:p>
          <a:p>
            <a:pPr marL="0" indent="0">
              <a:buNone/>
            </a:pPr>
            <a:r>
              <a:rPr lang="en-AU" sz="1800" dirty="0">
                <a:hlinkClick r:id="rId5"/>
              </a:rPr>
              <a:t>https://aemo.com.au/energy-systems/major-publications/integrated-system-plan-isp/2022-integrated-system-plan-isp</a:t>
            </a:r>
            <a:endParaRPr lang="en-AU" sz="1800" dirty="0"/>
          </a:p>
          <a:p>
            <a:endParaRPr lang="en-AU" sz="1800" dirty="0"/>
          </a:p>
        </p:txBody>
      </p:sp>
    </p:spTree>
    <p:extLst>
      <p:ext uri="{BB962C8B-B14F-4D97-AF65-F5344CB8AC3E}">
        <p14:creationId xmlns:p14="http://schemas.microsoft.com/office/powerpoint/2010/main" val="228263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ADB3-F6BE-4999-8F39-B69EB66A392E}"/>
              </a:ext>
            </a:extLst>
          </p:cNvPr>
          <p:cNvSpPr>
            <a:spLocks noGrp="1"/>
          </p:cNvSpPr>
          <p:nvPr>
            <p:ph type="title"/>
          </p:nvPr>
        </p:nvSpPr>
        <p:spPr/>
        <p:txBody>
          <a:bodyPr/>
          <a:lstStyle/>
          <a:p>
            <a:r>
              <a:rPr lang="en-AU" dirty="0"/>
              <a:t>Scenario planning is key to managing future risk, uncertainty – </a:t>
            </a:r>
            <a:r>
              <a:rPr lang="en-AU" i="1" dirty="0"/>
              <a:t>and opportunity</a:t>
            </a:r>
          </a:p>
        </p:txBody>
      </p:sp>
    </p:spTree>
    <p:extLst>
      <p:ext uri="{BB962C8B-B14F-4D97-AF65-F5344CB8AC3E}">
        <p14:creationId xmlns:p14="http://schemas.microsoft.com/office/powerpoint/2010/main" val="157169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D0D4A-E79D-4220-A018-4D605300CD79}"/>
              </a:ext>
            </a:extLst>
          </p:cNvPr>
          <p:cNvSpPr>
            <a:spLocks noGrp="1"/>
          </p:cNvSpPr>
          <p:nvPr>
            <p:ph type="title"/>
          </p:nvPr>
        </p:nvSpPr>
        <p:spPr/>
        <p:txBody>
          <a:bodyPr anchor="t">
            <a:normAutofit/>
          </a:bodyPr>
          <a:lstStyle/>
          <a:p>
            <a:r>
              <a:rPr lang="en-AU" sz="2800"/>
              <a:t>What is the value of scenario planning?</a:t>
            </a:r>
          </a:p>
        </p:txBody>
      </p:sp>
      <p:graphicFrame>
        <p:nvGraphicFramePr>
          <p:cNvPr id="15" name="Content Placeholder 2">
            <a:extLst>
              <a:ext uri="{FF2B5EF4-FFF2-40B4-BE49-F238E27FC236}">
                <a16:creationId xmlns:a16="http://schemas.microsoft.com/office/drawing/2014/main" id="{E4F209F0-D978-4EE8-B568-70FC88BEFE7B}"/>
              </a:ext>
            </a:extLst>
          </p:cNvPr>
          <p:cNvGraphicFramePr>
            <a:graphicFrameLocks noGrp="1"/>
          </p:cNvGraphicFramePr>
          <p:nvPr>
            <p:ph idx="1"/>
          </p:nvPr>
        </p:nvGraphicFramePr>
        <p:xfrm>
          <a:off x="1550987" y="1453662"/>
          <a:ext cx="9796951" cy="4732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0700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DC861-DFDA-4AE1-B526-2CD2BC3B38C1}"/>
              </a:ext>
            </a:extLst>
          </p:cNvPr>
          <p:cNvSpPr>
            <a:spLocks noGrp="1"/>
          </p:cNvSpPr>
          <p:nvPr>
            <p:ph type="title"/>
          </p:nvPr>
        </p:nvSpPr>
        <p:spPr>
          <a:xfrm>
            <a:off x="235527" y="136525"/>
            <a:ext cx="11660003" cy="1189039"/>
          </a:xfrm>
        </p:spPr>
        <p:txBody>
          <a:bodyPr>
            <a:normAutofit/>
          </a:bodyPr>
          <a:lstStyle/>
          <a:p>
            <a:r>
              <a:rPr lang="en-US" dirty="0"/>
              <a:t>100+ stakeholder scenarios underpinned an initial set of scenarios for the workshops on the scenarios for the 2022 ISP</a:t>
            </a:r>
          </a:p>
        </p:txBody>
      </p:sp>
      <p:sp>
        <p:nvSpPr>
          <p:cNvPr id="15" name="TextBox 14">
            <a:extLst>
              <a:ext uri="{FF2B5EF4-FFF2-40B4-BE49-F238E27FC236}">
                <a16:creationId xmlns:a16="http://schemas.microsoft.com/office/drawing/2014/main" id="{85840B65-8CCF-4CA6-84E0-B2C0B53B4AF4}"/>
              </a:ext>
            </a:extLst>
          </p:cNvPr>
          <p:cNvSpPr txBox="1"/>
          <p:nvPr/>
        </p:nvSpPr>
        <p:spPr>
          <a:xfrm>
            <a:off x="664112" y="3308696"/>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1 </a:t>
            </a:r>
          </a:p>
        </p:txBody>
      </p:sp>
      <p:sp>
        <p:nvSpPr>
          <p:cNvPr id="16" name="TextBox 15">
            <a:extLst>
              <a:ext uri="{FF2B5EF4-FFF2-40B4-BE49-F238E27FC236}">
                <a16:creationId xmlns:a16="http://schemas.microsoft.com/office/drawing/2014/main" id="{DF194A1F-8AAD-46A1-9844-A33B6F9501C4}"/>
              </a:ext>
            </a:extLst>
          </p:cNvPr>
          <p:cNvSpPr txBox="1"/>
          <p:nvPr/>
        </p:nvSpPr>
        <p:spPr>
          <a:xfrm>
            <a:off x="3787481" y="3313490"/>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2 </a:t>
            </a:r>
          </a:p>
        </p:txBody>
      </p:sp>
      <p:sp>
        <p:nvSpPr>
          <p:cNvPr id="17" name="TextBox 16">
            <a:extLst>
              <a:ext uri="{FF2B5EF4-FFF2-40B4-BE49-F238E27FC236}">
                <a16:creationId xmlns:a16="http://schemas.microsoft.com/office/drawing/2014/main" id="{7F5A30CE-4364-49AD-A280-CD165731E329}"/>
              </a:ext>
            </a:extLst>
          </p:cNvPr>
          <p:cNvSpPr txBox="1"/>
          <p:nvPr/>
        </p:nvSpPr>
        <p:spPr>
          <a:xfrm>
            <a:off x="6634561" y="3308696"/>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3</a:t>
            </a:r>
          </a:p>
        </p:txBody>
      </p:sp>
      <p:sp>
        <p:nvSpPr>
          <p:cNvPr id="18" name="TextBox 17">
            <a:extLst>
              <a:ext uri="{FF2B5EF4-FFF2-40B4-BE49-F238E27FC236}">
                <a16:creationId xmlns:a16="http://schemas.microsoft.com/office/drawing/2014/main" id="{9A2DA813-0CDF-4447-AE58-1F816D40EB9A}"/>
              </a:ext>
            </a:extLst>
          </p:cNvPr>
          <p:cNvSpPr txBox="1"/>
          <p:nvPr/>
        </p:nvSpPr>
        <p:spPr>
          <a:xfrm>
            <a:off x="9757930" y="3308696"/>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4</a:t>
            </a:r>
          </a:p>
        </p:txBody>
      </p:sp>
      <p:sp>
        <p:nvSpPr>
          <p:cNvPr id="19" name="TextBox 18">
            <a:extLst>
              <a:ext uri="{FF2B5EF4-FFF2-40B4-BE49-F238E27FC236}">
                <a16:creationId xmlns:a16="http://schemas.microsoft.com/office/drawing/2014/main" id="{59583324-B4DF-4E5B-92DA-93717B5BE0DE}"/>
              </a:ext>
            </a:extLst>
          </p:cNvPr>
          <p:cNvSpPr txBox="1"/>
          <p:nvPr/>
        </p:nvSpPr>
        <p:spPr>
          <a:xfrm>
            <a:off x="2092232" y="5797511"/>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5</a:t>
            </a:r>
          </a:p>
        </p:txBody>
      </p:sp>
      <p:sp>
        <p:nvSpPr>
          <p:cNvPr id="20" name="TextBox 19">
            <a:extLst>
              <a:ext uri="{FF2B5EF4-FFF2-40B4-BE49-F238E27FC236}">
                <a16:creationId xmlns:a16="http://schemas.microsoft.com/office/drawing/2014/main" id="{B2647752-D4D6-4AA8-A2B6-3CE7530F9422}"/>
              </a:ext>
            </a:extLst>
          </p:cNvPr>
          <p:cNvSpPr txBox="1"/>
          <p:nvPr/>
        </p:nvSpPr>
        <p:spPr>
          <a:xfrm>
            <a:off x="5377395" y="5793826"/>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6</a:t>
            </a:r>
          </a:p>
        </p:txBody>
      </p:sp>
      <p:sp>
        <p:nvSpPr>
          <p:cNvPr id="21" name="TextBox 20">
            <a:extLst>
              <a:ext uri="{FF2B5EF4-FFF2-40B4-BE49-F238E27FC236}">
                <a16:creationId xmlns:a16="http://schemas.microsoft.com/office/drawing/2014/main" id="{EB7DBE65-FF33-4E8C-BBD0-782029EB3D5A}"/>
              </a:ext>
            </a:extLst>
          </p:cNvPr>
          <p:cNvSpPr txBox="1"/>
          <p:nvPr/>
        </p:nvSpPr>
        <p:spPr>
          <a:xfrm>
            <a:off x="8224474" y="5793826"/>
            <a:ext cx="1428120" cy="4696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AU" sz="1200" b="1" i="0" u="none" strike="noStrike" kern="1200" cap="none" spc="0" normalizeH="0" baseline="0" noProof="0">
                <a:ln>
                  <a:noFill/>
                </a:ln>
                <a:solidFill>
                  <a:srgbClr val="222324">
                    <a:hueOff val="0"/>
                    <a:satOff val="0"/>
                    <a:lumOff val="0"/>
                    <a:alphaOff val="0"/>
                  </a:srgbClr>
                </a:solidFill>
                <a:effectLst/>
                <a:uLnTx/>
                <a:uFillTx/>
                <a:latin typeface="Segoe UI Semilight"/>
                <a:ea typeface="+mn-ea"/>
                <a:cs typeface="+mn-cs"/>
              </a:rPr>
              <a:t>Scenario 7</a:t>
            </a:r>
          </a:p>
        </p:txBody>
      </p:sp>
      <p:pic>
        <p:nvPicPr>
          <p:cNvPr id="6" name="Picture 5">
            <a:extLst>
              <a:ext uri="{FF2B5EF4-FFF2-40B4-BE49-F238E27FC236}">
                <a16:creationId xmlns:a16="http://schemas.microsoft.com/office/drawing/2014/main" id="{7BBD337B-8BB9-4660-9A39-F84E593DCF74}"/>
              </a:ext>
            </a:extLst>
          </p:cNvPr>
          <p:cNvPicPr>
            <a:picLocks noChangeAspect="1"/>
          </p:cNvPicPr>
          <p:nvPr/>
        </p:nvPicPr>
        <p:blipFill>
          <a:blip r:embed="rId3"/>
          <a:stretch>
            <a:fillRect/>
          </a:stretch>
        </p:blipFill>
        <p:spPr>
          <a:xfrm>
            <a:off x="3078002" y="1481665"/>
            <a:ext cx="2847079" cy="2085013"/>
          </a:xfrm>
          <a:prstGeom prst="rect">
            <a:avLst/>
          </a:prstGeom>
        </p:spPr>
      </p:pic>
      <p:pic>
        <p:nvPicPr>
          <p:cNvPr id="7" name="Picture 6">
            <a:extLst>
              <a:ext uri="{FF2B5EF4-FFF2-40B4-BE49-F238E27FC236}">
                <a16:creationId xmlns:a16="http://schemas.microsoft.com/office/drawing/2014/main" id="{BB8B5CE5-8A3E-4D77-9AF0-0A688E1DE88E}"/>
              </a:ext>
            </a:extLst>
          </p:cNvPr>
          <p:cNvPicPr>
            <a:picLocks noChangeAspect="1"/>
          </p:cNvPicPr>
          <p:nvPr/>
        </p:nvPicPr>
        <p:blipFill>
          <a:blip r:embed="rId4"/>
          <a:stretch>
            <a:fillRect/>
          </a:stretch>
        </p:blipFill>
        <p:spPr>
          <a:xfrm>
            <a:off x="5925082" y="1564295"/>
            <a:ext cx="2847079" cy="2091109"/>
          </a:xfrm>
          <a:prstGeom prst="rect">
            <a:avLst/>
          </a:prstGeom>
        </p:spPr>
      </p:pic>
      <p:pic>
        <p:nvPicPr>
          <p:cNvPr id="8" name="Picture 7">
            <a:extLst>
              <a:ext uri="{FF2B5EF4-FFF2-40B4-BE49-F238E27FC236}">
                <a16:creationId xmlns:a16="http://schemas.microsoft.com/office/drawing/2014/main" id="{381EB134-A1AF-40C6-B085-20BB7C68D87A}"/>
              </a:ext>
            </a:extLst>
          </p:cNvPr>
          <p:cNvPicPr>
            <a:picLocks noChangeAspect="1"/>
          </p:cNvPicPr>
          <p:nvPr/>
        </p:nvPicPr>
        <p:blipFill>
          <a:blip r:embed="rId5"/>
          <a:stretch>
            <a:fillRect/>
          </a:stretch>
        </p:blipFill>
        <p:spPr>
          <a:xfrm>
            <a:off x="9048451" y="1481665"/>
            <a:ext cx="2847079" cy="2085013"/>
          </a:xfrm>
          <a:prstGeom prst="rect">
            <a:avLst/>
          </a:prstGeom>
        </p:spPr>
      </p:pic>
      <p:pic>
        <p:nvPicPr>
          <p:cNvPr id="9" name="Picture 8">
            <a:extLst>
              <a:ext uri="{FF2B5EF4-FFF2-40B4-BE49-F238E27FC236}">
                <a16:creationId xmlns:a16="http://schemas.microsoft.com/office/drawing/2014/main" id="{41B79043-BEB9-4C43-A906-13B8DCC17084}"/>
              </a:ext>
            </a:extLst>
          </p:cNvPr>
          <p:cNvPicPr>
            <a:picLocks noChangeAspect="1"/>
          </p:cNvPicPr>
          <p:nvPr/>
        </p:nvPicPr>
        <p:blipFill>
          <a:blip r:embed="rId6"/>
          <a:stretch>
            <a:fillRect/>
          </a:stretch>
        </p:blipFill>
        <p:spPr>
          <a:xfrm>
            <a:off x="1378172" y="4035912"/>
            <a:ext cx="2847079" cy="2091109"/>
          </a:xfrm>
          <a:prstGeom prst="rect">
            <a:avLst/>
          </a:prstGeom>
        </p:spPr>
      </p:pic>
      <p:pic>
        <p:nvPicPr>
          <p:cNvPr id="11" name="Picture 10">
            <a:extLst>
              <a:ext uri="{FF2B5EF4-FFF2-40B4-BE49-F238E27FC236}">
                <a16:creationId xmlns:a16="http://schemas.microsoft.com/office/drawing/2014/main" id="{B2F6772E-9EF1-4F2D-B10A-87985AB2A6D3}"/>
              </a:ext>
            </a:extLst>
          </p:cNvPr>
          <p:cNvPicPr>
            <a:picLocks noChangeAspect="1"/>
          </p:cNvPicPr>
          <p:nvPr/>
        </p:nvPicPr>
        <p:blipFill>
          <a:blip r:embed="rId7"/>
          <a:stretch>
            <a:fillRect/>
          </a:stretch>
        </p:blipFill>
        <p:spPr>
          <a:xfrm>
            <a:off x="4667916" y="4035911"/>
            <a:ext cx="2847079" cy="2091109"/>
          </a:xfrm>
          <a:prstGeom prst="rect">
            <a:avLst/>
          </a:prstGeom>
        </p:spPr>
      </p:pic>
      <p:pic>
        <p:nvPicPr>
          <p:cNvPr id="12" name="Picture 11">
            <a:extLst>
              <a:ext uri="{FF2B5EF4-FFF2-40B4-BE49-F238E27FC236}">
                <a16:creationId xmlns:a16="http://schemas.microsoft.com/office/drawing/2014/main" id="{32C04A3B-F525-45AA-8149-5F588F542F36}"/>
              </a:ext>
            </a:extLst>
          </p:cNvPr>
          <p:cNvPicPr>
            <a:picLocks noChangeAspect="1"/>
          </p:cNvPicPr>
          <p:nvPr/>
        </p:nvPicPr>
        <p:blipFill>
          <a:blip r:embed="rId8"/>
          <a:stretch>
            <a:fillRect/>
          </a:stretch>
        </p:blipFill>
        <p:spPr>
          <a:xfrm>
            <a:off x="7519538" y="4035910"/>
            <a:ext cx="2847079" cy="2091109"/>
          </a:xfrm>
          <a:prstGeom prst="rect">
            <a:avLst/>
          </a:prstGeom>
        </p:spPr>
      </p:pic>
      <p:pic>
        <p:nvPicPr>
          <p:cNvPr id="22" name="Picture 21">
            <a:extLst>
              <a:ext uri="{FF2B5EF4-FFF2-40B4-BE49-F238E27FC236}">
                <a16:creationId xmlns:a16="http://schemas.microsoft.com/office/drawing/2014/main" id="{7B2A52F4-1C3F-498E-8B7A-53EF25F84F02}"/>
              </a:ext>
            </a:extLst>
          </p:cNvPr>
          <p:cNvPicPr>
            <a:picLocks noChangeAspect="1"/>
          </p:cNvPicPr>
          <p:nvPr/>
        </p:nvPicPr>
        <p:blipFill>
          <a:blip r:embed="rId9"/>
          <a:stretch>
            <a:fillRect/>
          </a:stretch>
        </p:blipFill>
        <p:spPr>
          <a:xfrm>
            <a:off x="-45368" y="1458510"/>
            <a:ext cx="2847079" cy="2085013"/>
          </a:xfrm>
          <a:prstGeom prst="rect">
            <a:avLst/>
          </a:prstGeom>
        </p:spPr>
      </p:pic>
    </p:spTree>
    <p:extLst>
      <p:ext uri="{BB962C8B-B14F-4D97-AF65-F5344CB8AC3E}">
        <p14:creationId xmlns:p14="http://schemas.microsoft.com/office/powerpoint/2010/main" val="53540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747C-E596-40D6-9E8C-CBDE876F5DD8}"/>
              </a:ext>
            </a:extLst>
          </p:cNvPr>
          <p:cNvSpPr>
            <a:spLocks noGrp="1"/>
          </p:cNvSpPr>
          <p:nvPr>
            <p:ph type="title"/>
          </p:nvPr>
        </p:nvSpPr>
        <p:spPr/>
        <p:txBody>
          <a:bodyPr>
            <a:normAutofit/>
          </a:bodyPr>
          <a:lstStyle/>
          <a:p>
            <a:r>
              <a:rPr lang="en-AU"/>
              <a:t>Scenario consolidation – current view</a:t>
            </a:r>
          </a:p>
        </p:txBody>
      </p:sp>
      <p:sp>
        <p:nvSpPr>
          <p:cNvPr id="3" name="Content Placeholder 2">
            <a:extLst>
              <a:ext uri="{FF2B5EF4-FFF2-40B4-BE49-F238E27FC236}">
                <a16:creationId xmlns:a16="http://schemas.microsoft.com/office/drawing/2014/main" id="{D85C4121-9BE9-426A-A8D7-AD40E8AC0E83}"/>
              </a:ext>
            </a:extLst>
          </p:cNvPr>
          <p:cNvSpPr>
            <a:spLocks noGrp="1"/>
          </p:cNvSpPr>
          <p:nvPr>
            <p:ph idx="1"/>
          </p:nvPr>
        </p:nvSpPr>
        <p:spPr/>
        <p:txBody>
          <a:bodyPr>
            <a:normAutofit/>
          </a:bodyPr>
          <a:lstStyle/>
          <a:p>
            <a:r>
              <a:rPr lang="en-AU" dirty="0"/>
              <a:t>Scenario feedback during the workshop and post-workshop survey suggested a degree of overlap between scenarios. We also considered that there may have been a lack of internal consistency in some scenarios</a:t>
            </a:r>
          </a:p>
          <a:p>
            <a:endParaRPr lang="en-AU" dirty="0"/>
          </a:p>
          <a:p>
            <a:r>
              <a:rPr lang="en-AU" dirty="0"/>
              <a:t>We have consolidated the seven scenarios into five, by:</a:t>
            </a:r>
          </a:p>
          <a:p>
            <a:pPr lvl="1"/>
            <a:r>
              <a:rPr lang="en-AU" dirty="0"/>
              <a:t>Merging two consumer-led scenarios (Scenarios 4 and 5) that had a focus on decarbonisation into a Sustainable Growth scenario;</a:t>
            </a:r>
          </a:p>
          <a:p>
            <a:pPr lvl="1"/>
            <a:r>
              <a:rPr lang="en-AU" dirty="0"/>
              <a:t>Dropping a scenario (Scenario 2) that overlapped with this new Sustainable Growth scenario;</a:t>
            </a:r>
          </a:p>
          <a:p>
            <a:pPr lvl="1"/>
            <a:r>
              <a:rPr lang="en-AU" dirty="0"/>
              <a:t>Reducing the level of decentralisation in a technology-centric scenario (Scenario 6) to be below Central in response to workshop feedback.</a:t>
            </a:r>
          </a:p>
          <a:p>
            <a:pPr lvl="1"/>
            <a:r>
              <a:rPr lang="en-AU" dirty="0"/>
              <a:t>Merging two scenarios (Scenarios 3 and 7) into a Slow Growth scenario, which maintains low economic activity and assumes a higher rooftop PV uptake than Central (to avoid energy costs).</a:t>
            </a:r>
          </a:p>
          <a:p>
            <a:endParaRPr lang="en-AU" dirty="0"/>
          </a:p>
        </p:txBody>
      </p:sp>
    </p:spTree>
    <p:extLst>
      <p:ext uri="{BB962C8B-B14F-4D97-AF65-F5344CB8AC3E}">
        <p14:creationId xmlns:p14="http://schemas.microsoft.com/office/powerpoint/2010/main" val="1021879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2877-7A2A-4EAC-A51F-A8BCBE49B027}"/>
              </a:ext>
            </a:extLst>
          </p:cNvPr>
          <p:cNvSpPr>
            <a:spLocks noGrp="1"/>
          </p:cNvSpPr>
          <p:nvPr>
            <p:ph type="title"/>
          </p:nvPr>
        </p:nvSpPr>
        <p:spPr/>
        <p:txBody>
          <a:bodyPr/>
          <a:lstStyle/>
          <a:p>
            <a:r>
              <a:rPr lang="en-AU" dirty="0"/>
              <a:t>Consolidated set of (base) scenarios</a:t>
            </a:r>
          </a:p>
        </p:txBody>
      </p:sp>
      <p:sp>
        <p:nvSpPr>
          <p:cNvPr id="3" name="Oval 20">
            <a:extLst>
              <a:ext uri="{FF2B5EF4-FFF2-40B4-BE49-F238E27FC236}">
                <a16:creationId xmlns:a16="http://schemas.microsoft.com/office/drawing/2014/main" id="{6E9F00C6-4D5C-4601-8AFA-1ECEC0431D90}"/>
              </a:ext>
            </a:extLst>
          </p:cNvPr>
          <p:cNvSpPr>
            <a:spLocks noChangeAspect="1" noChangeArrowheads="1"/>
          </p:cNvSpPr>
          <p:nvPr/>
        </p:nvSpPr>
        <p:spPr bwMode="auto">
          <a:xfrm>
            <a:off x="458052" y="2661571"/>
            <a:ext cx="306910" cy="306910"/>
          </a:xfrm>
          <a:prstGeom prst="ellipse">
            <a:avLst/>
          </a:prstGeom>
          <a:solidFill>
            <a:srgbClr val="197A56"/>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2</a:t>
            </a:r>
          </a:p>
        </p:txBody>
      </p:sp>
      <p:sp>
        <p:nvSpPr>
          <p:cNvPr id="4" name="Oval 20">
            <a:extLst>
              <a:ext uri="{FF2B5EF4-FFF2-40B4-BE49-F238E27FC236}">
                <a16:creationId xmlns:a16="http://schemas.microsoft.com/office/drawing/2014/main" id="{F07A44F8-C852-4884-8E4F-CE84113A4FD9}"/>
              </a:ext>
            </a:extLst>
          </p:cNvPr>
          <p:cNvSpPr>
            <a:spLocks noChangeAspect="1" noChangeArrowheads="1"/>
          </p:cNvSpPr>
          <p:nvPr/>
        </p:nvSpPr>
        <p:spPr bwMode="auto">
          <a:xfrm>
            <a:off x="473579" y="4259250"/>
            <a:ext cx="306910" cy="306910"/>
          </a:xfrm>
          <a:prstGeom prst="ellipse">
            <a:avLst/>
          </a:prstGeom>
          <a:solidFill>
            <a:srgbClr val="C00000"/>
          </a:solidFill>
          <a:ln>
            <a:noFill/>
          </a:ln>
        </p:spPr>
        <p:txBody>
          <a:bodyPr vert="horz" wrap="square" lIns="0" tIns="0" rIns="0" bIns="0" numCol="1" anchor="ctr" anchorCtr="0" compatLnSpc="1">
            <a:prstTxWarp prst="textNoShape">
              <a:avLst/>
            </a:prstTxWarp>
          </a:bodyPr>
          <a:lstStyle/>
          <a:p>
            <a:pPr algn="ctr"/>
            <a:r>
              <a:rPr lang="en-US" sz="1200" dirty="0">
                <a:solidFill>
                  <a:schemeClr val="bg1"/>
                </a:solidFill>
              </a:rPr>
              <a:t>4</a:t>
            </a:r>
          </a:p>
        </p:txBody>
      </p:sp>
      <p:sp>
        <p:nvSpPr>
          <p:cNvPr id="5" name="Oval 20">
            <a:extLst>
              <a:ext uri="{FF2B5EF4-FFF2-40B4-BE49-F238E27FC236}">
                <a16:creationId xmlns:a16="http://schemas.microsoft.com/office/drawing/2014/main" id="{7D13CC75-0458-4FDF-99AC-62662A686738}"/>
              </a:ext>
            </a:extLst>
          </p:cNvPr>
          <p:cNvSpPr>
            <a:spLocks noChangeAspect="1" noChangeArrowheads="1"/>
          </p:cNvSpPr>
          <p:nvPr/>
        </p:nvSpPr>
        <p:spPr bwMode="auto">
          <a:xfrm>
            <a:off x="473579" y="3391819"/>
            <a:ext cx="306910" cy="306910"/>
          </a:xfrm>
          <a:prstGeom prst="ellipse">
            <a:avLst/>
          </a:prstGeom>
          <a:solidFill>
            <a:srgbClr val="FFC000"/>
          </a:solidFill>
          <a:ln>
            <a:noFill/>
          </a:ln>
        </p:spPr>
        <p:txBody>
          <a:bodyPr vert="horz" wrap="square" lIns="0" tIns="0" rIns="0" bIns="0" numCol="1" anchor="ctr" anchorCtr="0" compatLnSpc="1">
            <a:prstTxWarp prst="textNoShape">
              <a:avLst/>
            </a:prstTxWarp>
          </a:bodyPr>
          <a:lstStyle/>
          <a:p>
            <a:pPr algn="ctr"/>
            <a:r>
              <a:rPr lang="en-US" sz="1200" dirty="0">
                <a:solidFill>
                  <a:schemeClr val="bg1"/>
                </a:solidFill>
              </a:rPr>
              <a:t>3</a:t>
            </a:r>
          </a:p>
        </p:txBody>
      </p:sp>
      <p:sp>
        <p:nvSpPr>
          <p:cNvPr id="6" name="Oval 5">
            <a:extLst>
              <a:ext uri="{FF2B5EF4-FFF2-40B4-BE49-F238E27FC236}">
                <a16:creationId xmlns:a16="http://schemas.microsoft.com/office/drawing/2014/main" id="{4092CE81-218A-40C3-AAB0-D8186D3BBB3D}"/>
              </a:ext>
            </a:extLst>
          </p:cNvPr>
          <p:cNvSpPr>
            <a:spLocks noChangeAspect="1" noChangeArrowheads="1"/>
          </p:cNvSpPr>
          <p:nvPr/>
        </p:nvSpPr>
        <p:spPr bwMode="auto">
          <a:xfrm>
            <a:off x="473579" y="4934657"/>
            <a:ext cx="306910" cy="306910"/>
          </a:xfrm>
          <a:prstGeom prst="ellipse">
            <a:avLst/>
          </a:prstGeom>
          <a:solidFill>
            <a:srgbClr val="886C34"/>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5</a:t>
            </a:r>
          </a:p>
        </p:txBody>
      </p:sp>
      <p:sp>
        <p:nvSpPr>
          <p:cNvPr id="8" name="Rectangle 1">
            <a:extLst>
              <a:ext uri="{FF2B5EF4-FFF2-40B4-BE49-F238E27FC236}">
                <a16:creationId xmlns:a16="http://schemas.microsoft.com/office/drawing/2014/main" id="{1F745121-9DF7-47FE-B1C9-96CB531344D3}"/>
              </a:ext>
            </a:extLst>
          </p:cNvPr>
          <p:cNvSpPr>
            <a:spLocks noChangeArrowheads="1"/>
          </p:cNvSpPr>
          <p:nvPr/>
        </p:nvSpPr>
        <p:spPr bwMode="auto">
          <a:xfrm>
            <a:off x="877090" y="1951158"/>
            <a:ext cx="10721691" cy="392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1500" dirty="0"/>
              <a:t>The </a:t>
            </a:r>
            <a:r>
              <a:rPr lang="en-AU" sz="1500" b="1" dirty="0"/>
              <a:t>Central </a:t>
            </a:r>
            <a:r>
              <a:rPr lang="en-AU" sz="1500" dirty="0"/>
              <a:t>scenario</a:t>
            </a:r>
            <a:r>
              <a:rPr lang="en-AU" sz="1500" b="1" dirty="0"/>
              <a:t> </a:t>
            </a:r>
            <a:r>
              <a:rPr lang="en-AU" sz="1500" dirty="0"/>
              <a:t>reflects a future energy system based around current government policies and best estimates of all key drivers. </a:t>
            </a:r>
          </a:p>
          <a:p>
            <a:pPr lvl="0" eaLnBrk="0" fontAlgn="base" hangingPunct="0">
              <a:spcBef>
                <a:spcPct val="0"/>
              </a:spcBef>
              <a:spcAft>
                <a:spcPct val="0"/>
              </a:spcAft>
            </a:pPr>
            <a:endParaRPr lang="en-AU" altLang="en-US" sz="1500" dirty="0">
              <a:latin typeface="+mj-lt"/>
              <a:ea typeface="Calibri" panose="020F0502020204030204" pitchFamily="34" charset="0"/>
            </a:endParaRPr>
          </a:p>
          <a:p>
            <a:pPr lvl="0" eaLnBrk="0" fontAlgn="base" hangingPunct="0">
              <a:spcBef>
                <a:spcPct val="0"/>
              </a:spcBef>
              <a:spcAft>
                <a:spcPct val="0"/>
              </a:spcAft>
            </a:pPr>
            <a:r>
              <a:rPr lang="en-AU" altLang="en-US" sz="1500" b="1" dirty="0">
                <a:ea typeface="Calibri" panose="020F0502020204030204" pitchFamily="34" charset="0"/>
              </a:rPr>
              <a:t>Export Superpower </a:t>
            </a:r>
            <a:r>
              <a:rPr lang="en-AU" altLang="en-US" sz="1500" dirty="0">
                <a:ea typeface="Calibri" panose="020F0502020204030204" pitchFamily="34" charset="0"/>
              </a:rPr>
              <a:t>scenario: Paradigm </a:t>
            </a:r>
            <a:r>
              <a:rPr lang="en-AU" sz="1500" dirty="0"/>
              <a:t>shift, with very high levels of electrification and significant hydrogen export opportunities, fuelled by strong growth and strong decarbonisation ambitions.</a:t>
            </a:r>
            <a:r>
              <a:rPr kumimoji="0" lang="en-AU" altLang="en-US" sz="1500" b="1" i="0" u="none" strike="noStrike" cap="none" normalizeH="0" baseline="0" dirty="0">
                <a:ln>
                  <a:noFill/>
                </a:ln>
                <a:solidFill>
                  <a:schemeClr val="tx1"/>
                </a:solidFill>
                <a:effectLst/>
                <a:ea typeface="Calibri" panose="020F0502020204030204" pitchFamily="34" charset="0"/>
              </a:rPr>
              <a:t> </a:t>
            </a:r>
          </a:p>
          <a:p>
            <a:pPr lvl="0" eaLnBrk="0" fontAlgn="base" hangingPunct="0">
              <a:spcBef>
                <a:spcPct val="0"/>
              </a:spcBef>
              <a:spcAft>
                <a:spcPct val="0"/>
              </a:spcAft>
            </a:pPr>
            <a:endParaRPr lang="en-AU" altLang="en-US" sz="1500" b="1" dirty="0">
              <a:latin typeface="+mj-lt"/>
              <a:ea typeface="Calibri" panose="020F0502020204030204" pitchFamily="34" charset="0"/>
            </a:endParaRPr>
          </a:p>
          <a:p>
            <a:pPr lvl="0" eaLnBrk="0" fontAlgn="base" hangingPunct="0">
              <a:spcBef>
                <a:spcPct val="0"/>
              </a:spcBef>
              <a:spcAft>
                <a:spcPct val="0"/>
              </a:spcAft>
            </a:pPr>
            <a:r>
              <a:rPr lang="en-GB" sz="1500" dirty="0"/>
              <a:t>In the </a:t>
            </a:r>
            <a:r>
              <a:rPr lang="en-GB" sz="1500" b="1" dirty="0"/>
              <a:t>Sustainable Growth </a:t>
            </a:r>
            <a:r>
              <a:rPr lang="en-GB" sz="1500" dirty="0"/>
              <a:t>scenario, higher decarbonisation ambitions are supported by rapidly falling costs for battery storage which drive consumers action and higher levels of electrification of other sectors. These ambitions are supported by strong economic and population growth.</a:t>
            </a:r>
            <a:endParaRPr kumimoji="0" lang="en-AU" altLang="en-US" sz="1500" b="1" i="0" u="none" strike="noStrike" cap="none" normalizeH="0" baseline="0" dirty="0">
              <a:ln>
                <a:noFill/>
              </a:ln>
              <a:solidFill>
                <a:schemeClr val="tx1"/>
              </a:solidFill>
              <a:effectLst/>
              <a:latin typeface="+mj-lt"/>
              <a:ea typeface="Calibri" panose="020F0502020204030204" pitchFamily="34" charset="0"/>
            </a:endParaRPr>
          </a:p>
          <a:p>
            <a:pPr lvl="0" eaLnBrk="0" fontAlgn="base" hangingPunct="0">
              <a:spcBef>
                <a:spcPct val="0"/>
              </a:spcBef>
              <a:spcAft>
                <a:spcPct val="0"/>
              </a:spcAft>
            </a:pPr>
            <a:endParaRPr kumimoji="0" lang="en-AU" altLang="en-US" sz="1500" b="0" i="0" u="none" strike="noStrike" cap="none" normalizeH="0" baseline="0" dirty="0">
              <a:ln>
                <a:noFill/>
              </a:ln>
              <a:solidFill>
                <a:schemeClr val="tx1"/>
              </a:solidFill>
              <a:effectLst/>
              <a:latin typeface="+mj-lt"/>
              <a:ea typeface="Calibri" panose="020F0502020204030204" pitchFamily="34" charset="0"/>
            </a:endParaRPr>
          </a:p>
          <a:p>
            <a:r>
              <a:rPr lang="en-AU" sz="1500" dirty="0"/>
              <a:t>The </a:t>
            </a:r>
            <a:r>
              <a:rPr lang="en-AU" sz="1500" b="1" dirty="0"/>
              <a:t>Slow Growth </a:t>
            </a:r>
            <a:r>
              <a:rPr lang="en-AU" sz="1500" dirty="0"/>
              <a:t>scenario represents a sustained economic decline following the global pandemic which increases the likelihood of industrial load closures. Decarbonisation at a policy level takes a back seat, but the strong uptake of rooftop PV continues.</a:t>
            </a:r>
            <a:endParaRPr kumimoji="0" lang="en-AU" altLang="en-US" sz="1500" b="0" i="0" u="none" strike="noStrike" cap="none" normalizeH="0" baseline="0" dirty="0">
              <a:ln>
                <a:noFill/>
              </a:ln>
              <a:solidFill>
                <a:schemeClr val="tx1"/>
              </a:solidFill>
              <a:effectLst/>
              <a:latin typeface="+mj-lt"/>
              <a:ea typeface="Calibri" panose="020F0502020204030204" pitchFamily="34" charset="0"/>
            </a:endParaRPr>
          </a:p>
          <a:p>
            <a:pPr lvl="0" eaLnBrk="0" fontAlgn="base" hangingPunct="0">
              <a:spcBef>
                <a:spcPct val="0"/>
              </a:spcBef>
              <a:spcAft>
                <a:spcPct val="0"/>
              </a:spcAft>
            </a:pPr>
            <a:endParaRPr lang="en-AU" altLang="en-US" sz="1500" dirty="0">
              <a:latin typeface="+mj-lt"/>
              <a:ea typeface="Calibri" panose="020F0502020204030204" pitchFamily="34" charset="0"/>
            </a:endParaRPr>
          </a:p>
          <a:p>
            <a:r>
              <a:rPr lang="en-AU" sz="1500" dirty="0"/>
              <a:t>The </a:t>
            </a:r>
            <a:r>
              <a:rPr lang="en-AU" sz="1500" b="1" dirty="0"/>
              <a:t>Diversified Technology </a:t>
            </a:r>
            <a:r>
              <a:rPr lang="en-AU" sz="1500" dirty="0"/>
              <a:t>scenario reflects a world of targeted stimulus to aid the COVID-19 economic recovery, with low gas prices lowering consumer energy costs in the next decade. In the long-term, reductions in the cost of carbon capture and storage (CCS) provides further technology alternatives.</a:t>
            </a:r>
            <a:r>
              <a:rPr kumimoji="0" lang="en-AU" altLang="en-US" sz="1500" b="1" i="0" u="none" strike="noStrike" cap="none" normalizeH="0" baseline="0" dirty="0">
                <a:ln>
                  <a:noFill/>
                </a:ln>
                <a:solidFill>
                  <a:schemeClr val="tx1"/>
                </a:solidFill>
                <a:effectLst/>
                <a:latin typeface="+mj-lt"/>
                <a:ea typeface="Calibri" panose="020F0502020204030204" pitchFamily="34" charset="0"/>
              </a:rPr>
              <a:t> </a:t>
            </a:r>
            <a:endParaRPr kumimoji="0" lang="en-AU" altLang="en-US" sz="1500" b="0" i="0" u="none" strike="noStrike" cap="none" normalizeH="0" baseline="0" dirty="0">
              <a:ln>
                <a:noFill/>
              </a:ln>
              <a:solidFill>
                <a:schemeClr val="tx1"/>
              </a:solidFill>
              <a:effectLst/>
              <a:latin typeface="+mj-lt"/>
              <a:ea typeface="Calibri" panose="020F0502020204030204" pitchFamily="34" charset="0"/>
            </a:endParaRPr>
          </a:p>
        </p:txBody>
      </p:sp>
      <p:sp>
        <p:nvSpPr>
          <p:cNvPr id="9" name="Oval 20">
            <a:extLst>
              <a:ext uri="{FF2B5EF4-FFF2-40B4-BE49-F238E27FC236}">
                <a16:creationId xmlns:a16="http://schemas.microsoft.com/office/drawing/2014/main" id="{97CCDCBF-AEAB-4BCC-AB0C-03118710CE19}"/>
              </a:ext>
            </a:extLst>
          </p:cNvPr>
          <p:cNvSpPr>
            <a:spLocks noChangeAspect="1" noChangeArrowheads="1"/>
          </p:cNvSpPr>
          <p:nvPr/>
        </p:nvSpPr>
        <p:spPr bwMode="auto">
          <a:xfrm>
            <a:off x="473579" y="2148763"/>
            <a:ext cx="306910" cy="306910"/>
          </a:xfrm>
          <a:prstGeom prst="ellipse">
            <a:avLst/>
          </a:prstGeom>
          <a:solidFill>
            <a:srgbClr val="37373A"/>
          </a:solidFill>
          <a:ln>
            <a:noFill/>
          </a:ln>
        </p:spPr>
        <p:txBody>
          <a:bodyPr vert="horz" wrap="square" lIns="0" tIns="0" rIns="0" bIns="0" numCol="1" anchor="ctr" anchorCtr="0" compatLnSpc="1">
            <a:prstTxWarp prst="textNoShape">
              <a:avLst/>
            </a:prstTxWarp>
          </a:bodyPr>
          <a:lstStyle/>
          <a:p>
            <a:pPr algn="ctr"/>
            <a:r>
              <a:rPr lang="en-US" sz="1200">
                <a:solidFill>
                  <a:schemeClr val="bg1"/>
                </a:solidFill>
              </a:rPr>
              <a:t>1</a:t>
            </a:r>
          </a:p>
        </p:txBody>
      </p:sp>
      <p:sp>
        <p:nvSpPr>
          <p:cNvPr id="10" name="Text Box 15">
            <a:extLst>
              <a:ext uri="{FF2B5EF4-FFF2-40B4-BE49-F238E27FC236}">
                <a16:creationId xmlns:a16="http://schemas.microsoft.com/office/drawing/2014/main" id="{F6BB4FEC-899C-4586-BE30-8610B60E4EB3}"/>
              </a:ext>
            </a:extLst>
          </p:cNvPr>
          <p:cNvSpPr txBox="1">
            <a:spLocks noChangeArrowheads="1"/>
          </p:cNvSpPr>
          <p:nvPr/>
        </p:nvSpPr>
        <p:spPr bwMode="auto">
          <a:xfrm>
            <a:off x="439764" y="5985449"/>
            <a:ext cx="1905971" cy="153888"/>
          </a:xfrm>
          <a:prstGeom prst="rect">
            <a:avLst/>
          </a:prstGeom>
          <a:noFill/>
          <a:ln w="12700">
            <a:noFill/>
            <a:miter lim="800000"/>
            <a:headEnd/>
            <a:tailEnd/>
          </a:ln>
        </p:spPr>
        <p:txBody>
          <a:bodyPr wrap="none" lIns="0" tIns="0" rIns="0" bIns="0">
            <a:spAutoFit/>
          </a:bodyPr>
          <a:lstStyle/>
          <a:p>
            <a:pPr algn="ctr"/>
            <a:r>
              <a:rPr lang="en-AU" altLang="en-US" sz="1000"/>
              <a:t>Scenario names subject to change.</a:t>
            </a:r>
          </a:p>
        </p:txBody>
      </p:sp>
    </p:spTree>
    <p:extLst>
      <p:ext uri="{BB962C8B-B14F-4D97-AF65-F5344CB8AC3E}">
        <p14:creationId xmlns:p14="http://schemas.microsoft.com/office/powerpoint/2010/main" val="1892935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B4C1E9-7F8C-48B9-A558-EF878A672505}"/>
              </a:ext>
            </a:extLst>
          </p:cNvPr>
          <p:cNvSpPr>
            <a:spLocks noGrp="1"/>
          </p:cNvSpPr>
          <p:nvPr>
            <p:ph type="title"/>
          </p:nvPr>
        </p:nvSpPr>
        <p:spPr/>
        <p:txBody>
          <a:bodyPr/>
          <a:lstStyle/>
          <a:p>
            <a:r>
              <a:rPr lang="en-AU" dirty="0"/>
              <a:t>Additional “risk” scenarios to explore risks	</a:t>
            </a:r>
          </a:p>
        </p:txBody>
      </p:sp>
      <p:sp>
        <p:nvSpPr>
          <p:cNvPr id="6" name="Content Placeholder 5">
            <a:extLst>
              <a:ext uri="{FF2B5EF4-FFF2-40B4-BE49-F238E27FC236}">
                <a16:creationId xmlns:a16="http://schemas.microsoft.com/office/drawing/2014/main" id="{2DBD0350-6F6D-441C-B693-0952BF3A0C99}"/>
              </a:ext>
            </a:extLst>
          </p:cNvPr>
          <p:cNvSpPr>
            <a:spLocks noGrp="1"/>
          </p:cNvSpPr>
          <p:nvPr>
            <p:ph idx="1"/>
          </p:nvPr>
        </p:nvSpPr>
        <p:spPr/>
        <p:txBody>
          <a:bodyPr/>
          <a:lstStyle/>
          <a:p>
            <a:r>
              <a:rPr lang="en-AU" dirty="0"/>
              <a:t>In addition to the narrative scenarios described above, AEMO is consulting on an additional set of risk-based scenarios </a:t>
            </a:r>
          </a:p>
          <a:p>
            <a:r>
              <a:rPr lang="en-AU" dirty="0"/>
              <a:t>These aim to understand the sensitivity of investment decisions to changes in a single input parameter, or to an unexpected event.</a:t>
            </a:r>
          </a:p>
          <a:p>
            <a:r>
              <a:rPr lang="en-AU" dirty="0"/>
              <a:t>More scenarios are presented here than are likely to be used in the modelling – seeking to get stakeholder input on which are considered to be most important for the ISP.</a:t>
            </a:r>
          </a:p>
        </p:txBody>
      </p:sp>
    </p:spTree>
    <p:extLst>
      <p:ext uri="{BB962C8B-B14F-4D97-AF65-F5344CB8AC3E}">
        <p14:creationId xmlns:p14="http://schemas.microsoft.com/office/powerpoint/2010/main" val="2160321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96371-A4C1-4F78-821A-7F73CFFF67C9}"/>
              </a:ext>
            </a:extLst>
          </p:cNvPr>
          <p:cNvSpPr>
            <a:spLocks noGrp="1"/>
          </p:cNvSpPr>
          <p:nvPr>
            <p:ph type="title"/>
          </p:nvPr>
        </p:nvSpPr>
        <p:spPr>
          <a:xfrm>
            <a:off x="235527" y="136525"/>
            <a:ext cx="10765847" cy="1189039"/>
          </a:xfrm>
        </p:spPr>
        <p:txBody>
          <a:bodyPr>
            <a:normAutofit/>
          </a:bodyPr>
          <a:lstStyle/>
          <a:p>
            <a:r>
              <a:rPr lang="en-AU" dirty="0"/>
              <a:t>Additional risk scenarios</a:t>
            </a:r>
          </a:p>
        </p:txBody>
      </p:sp>
      <p:graphicFrame>
        <p:nvGraphicFramePr>
          <p:cNvPr id="4" name="Content Placeholder 3">
            <a:extLst>
              <a:ext uri="{FF2B5EF4-FFF2-40B4-BE49-F238E27FC236}">
                <a16:creationId xmlns:a16="http://schemas.microsoft.com/office/drawing/2014/main" id="{1547A4F4-5195-4FA3-8AE8-D113094CA946}"/>
              </a:ext>
            </a:extLst>
          </p:cNvPr>
          <p:cNvGraphicFramePr>
            <a:graphicFrameLocks noGrp="1"/>
          </p:cNvGraphicFramePr>
          <p:nvPr>
            <p:ph idx="1"/>
          </p:nvPr>
        </p:nvGraphicFramePr>
        <p:xfrm>
          <a:off x="234950" y="1473200"/>
          <a:ext cx="11695113" cy="4703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AAB63857-2A91-4A16-89C5-0A673B29C514}"/>
              </a:ext>
            </a:extLst>
          </p:cNvPr>
          <p:cNvSpPr txBox="1"/>
          <p:nvPr/>
        </p:nvSpPr>
        <p:spPr>
          <a:xfrm>
            <a:off x="6604000" y="1663700"/>
            <a:ext cx="1993900" cy="369332"/>
          </a:xfrm>
          <a:prstGeom prst="rect">
            <a:avLst/>
          </a:prstGeom>
          <a:noFill/>
        </p:spPr>
        <p:txBody>
          <a:bodyPr wrap="square" rtlCol="0">
            <a:spAutoFit/>
          </a:bodyPr>
          <a:lstStyle/>
          <a:p>
            <a:endParaRPr lang="en-AU" dirty="0"/>
          </a:p>
        </p:txBody>
      </p:sp>
    </p:spTree>
    <p:extLst>
      <p:ext uri="{BB962C8B-B14F-4D97-AF65-F5344CB8AC3E}">
        <p14:creationId xmlns:p14="http://schemas.microsoft.com/office/powerpoint/2010/main" val="281842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7DC1-C410-414B-8E72-47DAB127BE55}"/>
              </a:ext>
            </a:extLst>
          </p:cNvPr>
          <p:cNvSpPr>
            <a:spLocks noGrp="1"/>
          </p:cNvSpPr>
          <p:nvPr>
            <p:ph type="title"/>
          </p:nvPr>
        </p:nvSpPr>
        <p:spPr/>
        <p:txBody>
          <a:bodyPr/>
          <a:lstStyle/>
          <a:p>
            <a:r>
              <a:rPr lang="en-AU" dirty="0"/>
              <a:t>Additional sensitivity analysis</a:t>
            </a:r>
          </a:p>
        </p:txBody>
      </p:sp>
      <p:sp>
        <p:nvSpPr>
          <p:cNvPr id="3" name="Content Placeholder 2">
            <a:extLst>
              <a:ext uri="{FF2B5EF4-FFF2-40B4-BE49-F238E27FC236}">
                <a16:creationId xmlns:a16="http://schemas.microsoft.com/office/drawing/2014/main" id="{5F659694-4904-48E9-A356-8F7DFCEFABBA}"/>
              </a:ext>
            </a:extLst>
          </p:cNvPr>
          <p:cNvSpPr>
            <a:spLocks noGrp="1"/>
          </p:cNvSpPr>
          <p:nvPr>
            <p:ph idx="1"/>
          </p:nvPr>
        </p:nvSpPr>
        <p:spPr/>
        <p:txBody>
          <a:bodyPr/>
          <a:lstStyle/>
          <a:p>
            <a:r>
              <a:rPr lang="en-AU" dirty="0"/>
              <a:t>As well as the risk scenarios suggested above, more generalised sensitivity analysis will also be used to help determine the robustness of the optimal development plan in the ISP to possible changes in major inputs. </a:t>
            </a:r>
          </a:p>
          <a:p>
            <a:r>
              <a:rPr lang="en-AU" dirty="0"/>
              <a:t>For example, these sensitivities may explore higher and/or lower:</a:t>
            </a:r>
          </a:p>
          <a:p>
            <a:pPr lvl="1"/>
            <a:r>
              <a:rPr lang="en-AU" dirty="0"/>
              <a:t>Generation costs </a:t>
            </a:r>
          </a:p>
          <a:p>
            <a:pPr lvl="1"/>
            <a:r>
              <a:rPr lang="en-AU" dirty="0"/>
              <a:t>Storage costs</a:t>
            </a:r>
          </a:p>
          <a:p>
            <a:pPr lvl="1"/>
            <a:r>
              <a:rPr lang="en-AU" dirty="0"/>
              <a:t>Transmission costs</a:t>
            </a:r>
          </a:p>
          <a:p>
            <a:pPr lvl="1"/>
            <a:r>
              <a:rPr lang="en-AU" dirty="0"/>
              <a:t>Discount rates</a:t>
            </a:r>
          </a:p>
          <a:p>
            <a:pPr lvl="1"/>
            <a:r>
              <a:rPr lang="en-AU" dirty="0"/>
              <a:t>Etc.</a:t>
            </a:r>
          </a:p>
          <a:p>
            <a:endParaRPr lang="en-AU" dirty="0"/>
          </a:p>
        </p:txBody>
      </p:sp>
    </p:spTree>
    <p:extLst>
      <p:ext uri="{BB962C8B-B14F-4D97-AF65-F5344CB8AC3E}">
        <p14:creationId xmlns:p14="http://schemas.microsoft.com/office/powerpoint/2010/main" val="1822162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ADB3-F6BE-4999-8F39-B69EB66A392E}"/>
              </a:ext>
            </a:extLst>
          </p:cNvPr>
          <p:cNvSpPr>
            <a:spLocks noGrp="1"/>
          </p:cNvSpPr>
          <p:nvPr>
            <p:ph type="title"/>
          </p:nvPr>
        </p:nvSpPr>
        <p:spPr/>
        <p:txBody>
          <a:bodyPr/>
          <a:lstStyle/>
          <a:p>
            <a:r>
              <a:rPr lang="en-AU" dirty="0"/>
              <a:t>Integrated </a:t>
            </a:r>
            <a:r>
              <a:rPr lang="en-AU" i="1" dirty="0"/>
              <a:t>systems</a:t>
            </a:r>
            <a:r>
              <a:rPr lang="en-AU" dirty="0"/>
              <a:t> modelling is key to addressing economics and engineering objectives</a:t>
            </a:r>
          </a:p>
        </p:txBody>
      </p:sp>
    </p:spTree>
    <p:extLst>
      <p:ext uri="{BB962C8B-B14F-4D97-AF65-F5344CB8AC3E}">
        <p14:creationId xmlns:p14="http://schemas.microsoft.com/office/powerpoint/2010/main" val="380270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433D6-724F-4954-A276-A1DDC1AAF01D}"/>
              </a:ext>
            </a:extLst>
          </p:cNvPr>
          <p:cNvSpPr>
            <a:spLocks noGrp="1"/>
          </p:cNvSpPr>
          <p:nvPr>
            <p:ph type="title"/>
          </p:nvPr>
        </p:nvSpPr>
        <p:spPr/>
        <p:txBody>
          <a:bodyPr/>
          <a:lstStyle/>
          <a:p>
            <a:r>
              <a:rPr lang="en-AU"/>
              <a:t>Inputs</a:t>
            </a:r>
          </a:p>
        </p:txBody>
      </p:sp>
      <p:sp>
        <p:nvSpPr>
          <p:cNvPr id="4" name="Slide Number Placeholder 3">
            <a:extLst>
              <a:ext uri="{FF2B5EF4-FFF2-40B4-BE49-F238E27FC236}">
                <a16:creationId xmlns:a16="http://schemas.microsoft.com/office/drawing/2014/main" id="{6478952B-839F-42AA-99BB-ACAF22C9CE4A}"/>
              </a:ext>
            </a:extLst>
          </p:cNvPr>
          <p:cNvSpPr>
            <a:spLocks noGrp="1"/>
          </p:cNvSpPr>
          <p:nvPr>
            <p:ph type="sldNum" sz="quarter" idx="12"/>
          </p:nvPr>
        </p:nvSpPr>
        <p:spPr/>
        <p:txBody>
          <a:bodyPr/>
          <a:lstStyle/>
          <a:p>
            <a:fld id="{21D3960A-6011-4D1D-BD96-0DF9B17B3A28}" type="slidenum">
              <a:rPr lang="en-AU" smtClean="0"/>
              <a:t>24</a:t>
            </a:fld>
            <a:endParaRPr lang="en-AU"/>
          </a:p>
        </p:txBody>
      </p:sp>
      <p:pic>
        <p:nvPicPr>
          <p:cNvPr id="8" name="Picture 7">
            <a:extLst>
              <a:ext uri="{FF2B5EF4-FFF2-40B4-BE49-F238E27FC236}">
                <a16:creationId xmlns:a16="http://schemas.microsoft.com/office/drawing/2014/main" id="{ACBE8247-E109-4AB8-BFEB-B661B43E6273}"/>
              </a:ext>
            </a:extLst>
          </p:cNvPr>
          <p:cNvPicPr>
            <a:picLocks noChangeAspect="1"/>
          </p:cNvPicPr>
          <p:nvPr/>
        </p:nvPicPr>
        <p:blipFill rotWithShape="1">
          <a:blip r:embed="rId2"/>
          <a:srcRect l="50365" b="3336"/>
          <a:stretch/>
        </p:blipFill>
        <p:spPr>
          <a:xfrm>
            <a:off x="6050710" y="-98859"/>
            <a:ext cx="5710335" cy="6820333"/>
          </a:xfrm>
          <a:prstGeom prst="rect">
            <a:avLst/>
          </a:prstGeom>
        </p:spPr>
      </p:pic>
      <p:pic>
        <p:nvPicPr>
          <p:cNvPr id="9" name="Picture 8">
            <a:extLst>
              <a:ext uri="{FF2B5EF4-FFF2-40B4-BE49-F238E27FC236}">
                <a16:creationId xmlns:a16="http://schemas.microsoft.com/office/drawing/2014/main" id="{C87186B0-D804-4972-977E-9A1390786349}"/>
              </a:ext>
            </a:extLst>
          </p:cNvPr>
          <p:cNvPicPr>
            <a:picLocks noChangeAspect="1"/>
          </p:cNvPicPr>
          <p:nvPr/>
        </p:nvPicPr>
        <p:blipFill rotWithShape="1">
          <a:blip r:embed="rId2"/>
          <a:srcRect l="19545" r="71128" b="11806"/>
          <a:stretch/>
        </p:blipFill>
        <p:spPr>
          <a:xfrm>
            <a:off x="4809328" y="-98859"/>
            <a:ext cx="1073021" cy="6222696"/>
          </a:xfrm>
          <a:prstGeom prst="rect">
            <a:avLst/>
          </a:prstGeom>
        </p:spPr>
      </p:pic>
      <p:pic>
        <p:nvPicPr>
          <p:cNvPr id="10" name="Picture 9">
            <a:extLst>
              <a:ext uri="{FF2B5EF4-FFF2-40B4-BE49-F238E27FC236}">
                <a16:creationId xmlns:a16="http://schemas.microsoft.com/office/drawing/2014/main" id="{A8C1A42C-AF11-4C31-9EA9-C4F23882163F}"/>
              </a:ext>
            </a:extLst>
          </p:cNvPr>
          <p:cNvPicPr>
            <a:picLocks noChangeAspect="1"/>
          </p:cNvPicPr>
          <p:nvPr/>
        </p:nvPicPr>
        <p:blipFill rotWithShape="1">
          <a:blip r:embed="rId2"/>
          <a:srcRect t="1" r="90320" b="71049"/>
          <a:stretch/>
        </p:blipFill>
        <p:spPr>
          <a:xfrm>
            <a:off x="1398338" y="1250994"/>
            <a:ext cx="1113724" cy="2042622"/>
          </a:xfrm>
          <a:prstGeom prst="rect">
            <a:avLst/>
          </a:prstGeom>
        </p:spPr>
      </p:pic>
      <p:pic>
        <p:nvPicPr>
          <p:cNvPr id="11" name="Picture 10">
            <a:extLst>
              <a:ext uri="{FF2B5EF4-FFF2-40B4-BE49-F238E27FC236}">
                <a16:creationId xmlns:a16="http://schemas.microsoft.com/office/drawing/2014/main" id="{7AEA37DD-6467-430A-AD40-8264F8687C54}"/>
              </a:ext>
            </a:extLst>
          </p:cNvPr>
          <p:cNvPicPr>
            <a:picLocks noChangeAspect="1"/>
          </p:cNvPicPr>
          <p:nvPr/>
        </p:nvPicPr>
        <p:blipFill rotWithShape="1">
          <a:blip r:embed="rId2"/>
          <a:srcRect l="29440" t="-1" r="60000" b="62452"/>
          <a:stretch/>
        </p:blipFill>
        <p:spPr>
          <a:xfrm>
            <a:off x="152679" y="1250994"/>
            <a:ext cx="1214819" cy="2649276"/>
          </a:xfrm>
          <a:prstGeom prst="rect">
            <a:avLst/>
          </a:prstGeom>
        </p:spPr>
      </p:pic>
      <p:pic>
        <p:nvPicPr>
          <p:cNvPr id="12" name="Picture 11">
            <a:extLst>
              <a:ext uri="{FF2B5EF4-FFF2-40B4-BE49-F238E27FC236}">
                <a16:creationId xmlns:a16="http://schemas.microsoft.com/office/drawing/2014/main" id="{BA238870-A91A-4488-B50B-FEB66C3681AF}"/>
              </a:ext>
            </a:extLst>
          </p:cNvPr>
          <p:cNvPicPr>
            <a:picLocks noChangeAspect="1"/>
          </p:cNvPicPr>
          <p:nvPr/>
        </p:nvPicPr>
        <p:blipFill rotWithShape="1">
          <a:blip r:embed="rId2"/>
          <a:srcRect l="39643" r="49797" b="45525"/>
          <a:stretch/>
        </p:blipFill>
        <p:spPr>
          <a:xfrm>
            <a:off x="3621693" y="-98859"/>
            <a:ext cx="1214818" cy="3843594"/>
          </a:xfrm>
          <a:prstGeom prst="rect">
            <a:avLst/>
          </a:prstGeom>
        </p:spPr>
      </p:pic>
      <p:pic>
        <p:nvPicPr>
          <p:cNvPr id="13" name="Picture 12">
            <a:extLst>
              <a:ext uri="{FF2B5EF4-FFF2-40B4-BE49-F238E27FC236}">
                <a16:creationId xmlns:a16="http://schemas.microsoft.com/office/drawing/2014/main" id="{151E9D5A-7E4D-4C9A-9B13-E04196808028}"/>
              </a:ext>
            </a:extLst>
          </p:cNvPr>
          <p:cNvPicPr>
            <a:picLocks noChangeAspect="1"/>
          </p:cNvPicPr>
          <p:nvPr/>
        </p:nvPicPr>
        <p:blipFill rotWithShape="1">
          <a:blip r:embed="rId2"/>
          <a:srcRect l="61488" t="5909" r="31259" b="88555"/>
          <a:stretch/>
        </p:blipFill>
        <p:spPr>
          <a:xfrm>
            <a:off x="7891121" y="319596"/>
            <a:ext cx="834501" cy="390617"/>
          </a:xfrm>
          <a:prstGeom prst="rect">
            <a:avLst/>
          </a:prstGeom>
        </p:spPr>
      </p:pic>
      <p:sp>
        <p:nvSpPr>
          <p:cNvPr id="3" name="Rectangle: Rounded Corners 2">
            <a:extLst>
              <a:ext uri="{FF2B5EF4-FFF2-40B4-BE49-F238E27FC236}">
                <a16:creationId xmlns:a16="http://schemas.microsoft.com/office/drawing/2014/main" id="{5B9D37DC-7F4E-483A-A435-01F912C94D80}"/>
              </a:ext>
            </a:extLst>
          </p:cNvPr>
          <p:cNvSpPr/>
          <p:nvPr/>
        </p:nvSpPr>
        <p:spPr>
          <a:xfrm>
            <a:off x="7264291" y="269081"/>
            <a:ext cx="2115503" cy="473869"/>
          </a:xfrm>
          <a:prstGeom prst="roundRect">
            <a:avLst/>
          </a:prstGeom>
          <a:solidFill>
            <a:srgbClr val="4472C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900" b="1"/>
              <a:t>Generator technical and financial settings</a:t>
            </a:r>
          </a:p>
        </p:txBody>
      </p:sp>
      <p:sp>
        <p:nvSpPr>
          <p:cNvPr id="5" name="TextBox 4">
            <a:extLst>
              <a:ext uri="{FF2B5EF4-FFF2-40B4-BE49-F238E27FC236}">
                <a16:creationId xmlns:a16="http://schemas.microsoft.com/office/drawing/2014/main" id="{DF41A69A-26DC-4DD2-8358-17E7F7753FBD}"/>
              </a:ext>
            </a:extLst>
          </p:cNvPr>
          <p:cNvSpPr txBox="1"/>
          <p:nvPr/>
        </p:nvSpPr>
        <p:spPr>
          <a:xfrm>
            <a:off x="325300" y="3990096"/>
            <a:ext cx="4411117" cy="147732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n-AU"/>
              <a:t>AEMO has undertaken extensive consultation to ensure its planning and forecasting publications are the highest possible quality, with data that is fit for purpose and industry reviewed. </a:t>
            </a:r>
          </a:p>
        </p:txBody>
      </p:sp>
      <p:pic>
        <p:nvPicPr>
          <p:cNvPr id="15" name="Picture 14">
            <a:extLst>
              <a:ext uri="{FF2B5EF4-FFF2-40B4-BE49-F238E27FC236}">
                <a16:creationId xmlns:a16="http://schemas.microsoft.com/office/drawing/2014/main" id="{D53B25D1-C683-4329-AC00-E8DBAE188AC0}"/>
              </a:ext>
            </a:extLst>
          </p:cNvPr>
          <p:cNvPicPr>
            <a:picLocks noChangeAspect="1"/>
          </p:cNvPicPr>
          <p:nvPr/>
        </p:nvPicPr>
        <p:blipFill rotWithShape="1">
          <a:blip r:embed="rId2"/>
          <a:srcRect l="8514" r="80972" b="45525"/>
          <a:stretch/>
        </p:blipFill>
        <p:spPr>
          <a:xfrm>
            <a:off x="2370679" y="-98859"/>
            <a:ext cx="1209589" cy="3843594"/>
          </a:xfrm>
          <a:prstGeom prst="rect">
            <a:avLst/>
          </a:prstGeom>
        </p:spPr>
      </p:pic>
    </p:spTree>
    <p:extLst>
      <p:ext uri="{BB962C8B-B14F-4D97-AF65-F5344CB8AC3E}">
        <p14:creationId xmlns:p14="http://schemas.microsoft.com/office/powerpoint/2010/main" val="1000768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F282A-CDE5-48A8-8E87-4F6B98B187A3}"/>
              </a:ext>
            </a:extLst>
          </p:cNvPr>
          <p:cNvSpPr/>
          <p:nvPr/>
        </p:nvSpPr>
        <p:spPr>
          <a:xfrm>
            <a:off x="79513" y="5675243"/>
            <a:ext cx="1948070" cy="1112419"/>
          </a:xfrm>
          <a:prstGeom prst="rect">
            <a:avLst/>
          </a:prstGeom>
          <a:solidFill>
            <a:srgbClr val="E0E8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79E47EE5-0404-419B-B500-A0E5C3D80263}"/>
              </a:ext>
            </a:extLst>
          </p:cNvPr>
          <p:cNvSpPr>
            <a:spLocks noGrp="1"/>
          </p:cNvSpPr>
          <p:nvPr>
            <p:ph type="title"/>
          </p:nvPr>
        </p:nvSpPr>
        <p:spPr/>
        <p:txBody>
          <a:bodyPr>
            <a:normAutofit/>
          </a:bodyPr>
          <a:lstStyle/>
          <a:p>
            <a:r>
              <a:rPr lang="en-US"/>
              <a:t>Candidate REZ Identification</a:t>
            </a:r>
            <a:endParaRPr lang="en-AU"/>
          </a:p>
        </p:txBody>
      </p:sp>
      <p:pic>
        <p:nvPicPr>
          <p:cNvPr id="2" name="Picture 1">
            <a:extLst>
              <a:ext uri="{FF2B5EF4-FFF2-40B4-BE49-F238E27FC236}">
                <a16:creationId xmlns:a16="http://schemas.microsoft.com/office/drawing/2014/main" id="{72A59B8D-9424-481F-9774-F247B9078C1A}"/>
              </a:ext>
            </a:extLst>
          </p:cNvPr>
          <p:cNvPicPr>
            <a:picLocks noChangeAspect="1"/>
          </p:cNvPicPr>
          <p:nvPr/>
        </p:nvPicPr>
        <p:blipFill rotWithShape="1">
          <a:blip r:embed="rId3"/>
          <a:srcRect b="1422"/>
          <a:stretch/>
        </p:blipFill>
        <p:spPr>
          <a:xfrm>
            <a:off x="6935728" y="27204"/>
            <a:ext cx="4884994" cy="6760458"/>
          </a:xfrm>
          <a:prstGeom prst="rect">
            <a:avLst/>
          </a:prstGeom>
        </p:spPr>
      </p:pic>
      <p:pic>
        <p:nvPicPr>
          <p:cNvPr id="6" name="Picture 5">
            <a:extLst>
              <a:ext uri="{FF2B5EF4-FFF2-40B4-BE49-F238E27FC236}">
                <a16:creationId xmlns:a16="http://schemas.microsoft.com/office/drawing/2014/main" id="{A028E39E-E709-43E4-B0CB-A503F5230ED2}"/>
              </a:ext>
            </a:extLst>
          </p:cNvPr>
          <p:cNvPicPr>
            <a:picLocks noChangeAspect="1"/>
          </p:cNvPicPr>
          <p:nvPr/>
        </p:nvPicPr>
        <p:blipFill>
          <a:blip r:embed="rId4"/>
          <a:stretch>
            <a:fillRect/>
          </a:stretch>
        </p:blipFill>
        <p:spPr>
          <a:xfrm>
            <a:off x="479020" y="1325565"/>
            <a:ext cx="5928051" cy="4560312"/>
          </a:xfrm>
          <a:prstGeom prst="rect">
            <a:avLst/>
          </a:prstGeom>
        </p:spPr>
      </p:pic>
      <p:sp>
        <p:nvSpPr>
          <p:cNvPr id="7" name="TextBox 6">
            <a:extLst>
              <a:ext uri="{FF2B5EF4-FFF2-40B4-BE49-F238E27FC236}">
                <a16:creationId xmlns:a16="http://schemas.microsoft.com/office/drawing/2014/main" id="{DC3D9963-787D-42EE-BCB3-EF10795A3B71}"/>
              </a:ext>
            </a:extLst>
          </p:cNvPr>
          <p:cNvSpPr txBox="1"/>
          <p:nvPr/>
        </p:nvSpPr>
        <p:spPr>
          <a:xfrm>
            <a:off x="152400" y="5885877"/>
            <a:ext cx="6700787" cy="954107"/>
          </a:xfrm>
          <a:prstGeom prst="rect">
            <a:avLst/>
          </a:prstGeom>
          <a:noFill/>
        </p:spPr>
        <p:txBody>
          <a:bodyPr wrap="square" rtlCol="0">
            <a:spAutoFit/>
          </a:bodyPr>
          <a:lstStyle/>
          <a:p>
            <a:r>
              <a:rPr lang="en-AU" sz="1400"/>
              <a:t>Considers: Resource quality, Correlation with demand, Land parcel density, Land cover, Road access, Terrain complexity, Population density, Protected areas, </a:t>
            </a:r>
            <a:r>
              <a:rPr lang="en-AU" sz="1200"/>
              <a:t> </a:t>
            </a:r>
            <a:r>
              <a:rPr lang="en-AU" sz="1400"/>
              <a:t>Electricity network + Alignment with developer interest and state initiatives (via consultation)</a:t>
            </a:r>
          </a:p>
          <a:p>
            <a:endParaRPr lang="en-AU" sz="1400"/>
          </a:p>
        </p:txBody>
      </p:sp>
      <p:pic>
        <p:nvPicPr>
          <p:cNvPr id="9" name="Picture 8">
            <a:extLst>
              <a:ext uri="{FF2B5EF4-FFF2-40B4-BE49-F238E27FC236}">
                <a16:creationId xmlns:a16="http://schemas.microsoft.com/office/drawing/2014/main" id="{EFBF6953-565A-4413-BF7A-A101CE33D58E}"/>
              </a:ext>
            </a:extLst>
          </p:cNvPr>
          <p:cNvPicPr>
            <a:picLocks noChangeAspect="1"/>
          </p:cNvPicPr>
          <p:nvPr/>
        </p:nvPicPr>
        <p:blipFill>
          <a:blip r:embed="rId5"/>
          <a:stretch>
            <a:fillRect/>
          </a:stretch>
        </p:blipFill>
        <p:spPr>
          <a:xfrm>
            <a:off x="479019" y="1325565"/>
            <a:ext cx="5928051" cy="4586473"/>
          </a:xfrm>
          <a:prstGeom prst="rect">
            <a:avLst/>
          </a:prstGeom>
        </p:spPr>
      </p:pic>
      <p:sp>
        <p:nvSpPr>
          <p:cNvPr id="8" name="TextBox 7">
            <a:extLst>
              <a:ext uri="{FF2B5EF4-FFF2-40B4-BE49-F238E27FC236}">
                <a16:creationId xmlns:a16="http://schemas.microsoft.com/office/drawing/2014/main" id="{97F1443D-EB99-4D86-A3C3-CED4F0434685}"/>
              </a:ext>
            </a:extLst>
          </p:cNvPr>
          <p:cNvSpPr txBox="1"/>
          <p:nvPr/>
        </p:nvSpPr>
        <p:spPr>
          <a:xfrm>
            <a:off x="1781389" y="1325565"/>
            <a:ext cx="4793222" cy="371512"/>
          </a:xfrm>
          <a:prstGeom prst="rect">
            <a:avLst/>
          </a:prstGeom>
          <a:noFill/>
        </p:spPr>
        <p:txBody>
          <a:bodyPr wrap="square" rtlCol="0">
            <a:spAutoFit/>
          </a:bodyPr>
          <a:lstStyle/>
          <a:p>
            <a:r>
              <a:rPr lang="en-AU" sz="1814" b="1"/>
              <a:t>Weighted Wind         	     Weighted Solar</a:t>
            </a:r>
          </a:p>
        </p:txBody>
      </p:sp>
    </p:spTree>
    <p:extLst>
      <p:ext uri="{BB962C8B-B14F-4D97-AF65-F5344CB8AC3E}">
        <p14:creationId xmlns:p14="http://schemas.microsoft.com/office/powerpoint/2010/main" val="4261544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A systems approach to planning</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522487" y="1962151"/>
            <a:ext cx="7401934" cy="4321561"/>
          </a:xfrm>
          <a:prstGeom prst="rect">
            <a:avLst/>
          </a:prstGeom>
          <a:noFill/>
        </p:spPr>
      </p:pic>
    </p:spTree>
    <p:extLst>
      <p:ext uri="{BB962C8B-B14F-4D97-AF65-F5344CB8AC3E}">
        <p14:creationId xmlns:p14="http://schemas.microsoft.com/office/powerpoint/2010/main" val="1807322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C669948-5A5A-4212-A701-C1F002257CC4}"/>
              </a:ext>
            </a:extLst>
          </p:cNvPr>
          <p:cNvSpPr>
            <a:spLocks noGrp="1"/>
          </p:cNvSpPr>
          <p:nvPr>
            <p:ph type="title"/>
          </p:nvPr>
        </p:nvSpPr>
        <p:spPr>
          <a:xfrm>
            <a:off x="235527" y="136526"/>
            <a:ext cx="10410701" cy="1189039"/>
          </a:xfrm>
        </p:spPr>
        <p:txBody>
          <a:bodyPr>
            <a:normAutofit/>
          </a:bodyPr>
          <a:lstStyle/>
          <a:p>
            <a:r>
              <a:rPr lang="en-AU" dirty="0"/>
              <a:t>Overview of Integrated System Plan methodology </a:t>
            </a:r>
          </a:p>
        </p:txBody>
      </p:sp>
      <p:pic>
        <p:nvPicPr>
          <p:cNvPr id="10" name="Picture 9">
            <a:extLst>
              <a:ext uri="{FF2B5EF4-FFF2-40B4-BE49-F238E27FC236}">
                <a16:creationId xmlns:a16="http://schemas.microsoft.com/office/drawing/2014/main" id="{EA5C0028-75FE-478B-86C4-0E8B759219E7}"/>
              </a:ext>
            </a:extLst>
          </p:cNvPr>
          <p:cNvPicPr>
            <a:picLocks noChangeAspect="1"/>
          </p:cNvPicPr>
          <p:nvPr/>
        </p:nvPicPr>
        <p:blipFill>
          <a:blip r:embed="rId3"/>
          <a:stretch>
            <a:fillRect/>
          </a:stretch>
        </p:blipFill>
        <p:spPr>
          <a:xfrm>
            <a:off x="968828" y="1415390"/>
            <a:ext cx="9677400" cy="5143500"/>
          </a:xfrm>
          <a:prstGeom prst="rect">
            <a:avLst/>
          </a:prstGeom>
        </p:spPr>
      </p:pic>
    </p:spTree>
    <p:extLst>
      <p:ext uri="{BB962C8B-B14F-4D97-AF65-F5344CB8AC3E}">
        <p14:creationId xmlns:p14="http://schemas.microsoft.com/office/powerpoint/2010/main" val="493884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DD4673-11A9-4FA5-BF72-AD8FF18FCBB8}"/>
              </a:ext>
            </a:extLst>
          </p:cNvPr>
          <p:cNvSpPr>
            <a:spLocks noGrp="1"/>
          </p:cNvSpPr>
          <p:nvPr>
            <p:ph type="title"/>
          </p:nvPr>
        </p:nvSpPr>
        <p:spPr/>
        <p:txBody>
          <a:bodyPr/>
          <a:lstStyle/>
          <a:p>
            <a:r>
              <a:rPr lang="en-AU" dirty="0"/>
              <a:t>The 2020 ISP</a:t>
            </a:r>
          </a:p>
        </p:txBody>
      </p:sp>
      <p:sp>
        <p:nvSpPr>
          <p:cNvPr id="6" name="Text Placeholder 5">
            <a:extLst>
              <a:ext uri="{FF2B5EF4-FFF2-40B4-BE49-F238E27FC236}">
                <a16:creationId xmlns:a16="http://schemas.microsoft.com/office/drawing/2014/main" id="{D65AC2E5-D79C-44AE-A1BA-DF4F3BA8A32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AD4D724-36C1-4E94-9B84-348629D52F63}"/>
              </a:ext>
            </a:extLst>
          </p:cNvPr>
          <p:cNvSpPr>
            <a:spLocks noGrp="1"/>
          </p:cNvSpPr>
          <p:nvPr>
            <p:ph type="sldNum" sz="quarter" idx="12"/>
          </p:nvPr>
        </p:nvSpPr>
        <p:spPr/>
        <p:txBody>
          <a:bodyPr/>
          <a:lstStyle/>
          <a:p>
            <a:fld id="{21D3960A-6011-4D1D-BD96-0DF9B17B3A28}" type="slidenum">
              <a:rPr lang="en-AU" smtClean="0"/>
              <a:t>28</a:t>
            </a:fld>
            <a:endParaRPr lang="en-AU"/>
          </a:p>
        </p:txBody>
      </p:sp>
    </p:spTree>
    <p:extLst>
      <p:ext uri="{BB962C8B-B14F-4D97-AF65-F5344CB8AC3E}">
        <p14:creationId xmlns:p14="http://schemas.microsoft.com/office/powerpoint/2010/main" val="2621631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32F1C-64D5-453B-A7E9-4C0C6AD1AC61}"/>
              </a:ext>
            </a:extLst>
          </p:cNvPr>
          <p:cNvSpPr>
            <a:spLocks noGrp="1"/>
          </p:cNvSpPr>
          <p:nvPr>
            <p:ph type="title"/>
          </p:nvPr>
        </p:nvSpPr>
        <p:spPr/>
        <p:txBody>
          <a:bodyPr>
            <a:normAutofit/>
          </a:bodyPr>
          <a:lstStyle/>
          <a:p>
            <a:r>
              <a:rPr lang="en-AU" dirty="0"/>
              <a:t>The 2020 ISP</a:t>
            </a:r>
            <a:endParaRPr lang="en-US" dirty="0"/>
          </a:p>
        </p:txBody>
      </p:sp>
      <p:sp>
        <p:nvSpPr>
          <p:cNvPr id="4" name="Slide Number Placeholder 3">
            <a:extLst>
              <a:ext uri="{FF2B5EF4-FFF2-40B4-BE49-F238E27FC236}">
                <a16:creationId xmlns:a16="http://schemas.microsoft.com/office/drawing/2014/main" id="{60378431-513A-4050-99B3-94506700537D}"/>
              </a:ext>
            </a:extLst>
          </p:cNvPr>
          <p:cNvSpPr>
            <a:spLocks noGrp="1"/>
          </p:cNvSpPr>
          <p:nvPr>
            <p:ph type="sldNum" sz="quarter" idx="12"/>
          </p:nvPr>
        </p:nvSpPr>
        <p:spPr/>
        <p:txBody>
          <a:bodyPr/>
          <a:lstStyle/>
          <a:p>
            <a:fld id="{21D3960A-6011-4D1D-BD96-0DF9B17B3A28}" type="slidenum">
              <a:rPr lang="en-AU" smtClean="0"/>
              <a:t>29</a:t>
            </a:fld>
            <a:endParaRPr lang="en-AU"/>
          </a:p>
        </p:txBody>
      </p:sp>
      <p:sp>
        <p:nvSpPr>
          <p:cNvPr id="3" name="Content Placeholder 2">
            <a:extLst>
              <a:ext uri="{FF2B5EF4-FFF2-40B4-BE49-F238E27FC236}">
                <a16:creationId xmlns:a16="http://schemas.microsoft.com/office/drawing/2014/main" id="{1B7BADF7-5E88-42CF-946E-A28D03D267EE}"/>
              </a:ext>
            </a:extLst>
          </p:cNvPr>
          <p:cNvSpPr>
            <a:spLocks noGrp="1"/>
          </p:cNvSpPr>
          <p:nvPr>
            <p:ph type="body" sz="quarter" idx="13"/>
          </p:nvPr>
        </p:nvSpPr>
        <p:spPr>
          <a:xfrm>
            <a:off x="4199760" y="276033"/>
            <a:ext cx="7725840" cy="5627068"/>
          </a:xfrm>
        </p:spPr>
        <p:txBody>
          <a:bodyPr vert="horz" lIns="91440" tIns="45720" rIns="91440" bIns="45720" rtlCol="0" anchor="t">
            <a:noAutofit/>
          </a:bodyPr>
          <a:lstStyle/>
          <a:p>
            <a:pPr marL="0" indent="0">
              <a:lnSpc>
                <a:spcPct val="100000"/>
              </a:lnSpc>
              <a:spcBef>
                <a:spcPts val="0"/>
              </a:spcBef>
              <a:spcAft>
                <a:spcPts val="400"/>
              </a:spcAft>
              <a:buNone/>
            </a:pPr>
            <a:r>
              <a:rPr lang="en-AU" sz="2400" dirty="0"/>
              <a:t>The ISP web page:</a:t>
            </a:r>
          </a:p>
          <a:p>
            <a:pPr marL="0" indent="0">
              <a:lnSpc>
                <a:spcPct val="100000"/>
              </a:lnSpc>
              <a:spcBef>
                <a:spcPts val="0"/>
              </a:spcBef>
              <a:spcAft>
                <a:spcPts val="400"/>
              </a:spcAft>
              <a:buNone/>
            </a:pPr>
            <a:r>
              <a:rPr lang="en-AU" sz="2400" dirty="0">
                <a:hlinkClick r:id="rId3"/>
              </a:rPr>
              <a:t>https://www.aemo.com.au/energy-systems/major-publications/integrated-system-plan-isp/2020-integrated-system-plan-isp</a:t>
            </a:r>
            <a:endParaRPr lang="en-AU" sz="2400" dirty="0"/>
          </a:p>
          <a:p>
            <a:pPr marL="0" indent="0">
              <a:lnSpc>
                <a:spcPct val="100000"/>
              </a:lnSpc>
              <a:spcBef>
                <a:spcPts val="0"/>
              </a:spcBef>
              <a:spcAft>
                <a:spcPts val="400"/>
              </a:spcAft>
              <a:buNone/>
            </a:pPr>
            <a:endParaRPr lang="en-AU" sz="1000" dirty="0"/>
          </a:p>
          <a:p>
            <a:pPr marL="342900" indent="-342900">
              <a:lnSpc>
                <a:spcPct val="100000"/>
              </a:lnSpc>
              <a:spcBef>
                <a:spcPts val="0"/>
              </a:spcBef>
              <a:spcAft>
                <a:spcPts val="400"/>
              </a:spcAft>
              <a:buFont typeface="Arial" panose="020B0604020202020204" pitchFamily="34" charset="0"/>
              <a:buChar char="•"/>
            </a:pPr>
            <a:r>
              <a:rPr lang="en-AU" sz="1800" dirty="0"/>
              <a:t>2020 ISP – Main Report, Appendices &amp; Supplementary Reports</a:t>
            </a:r>
          </a:p>
          <a:p>
            <a:pPr marL="342900" indent="-342900">
              <a:lnSpc>
                <a:spcPct val="100000"/>
              </a:lnSpc>
              <a:spcBef>
                <a:spcPts val="0"/>
              </a:spcBef>
              <a:spcAft>
                <a:spcPts val="400"/>
              </a:spcAft>
              <a:buFont typeface="Arial" panose="020B0604020202020204" pitchFamily="34" charset="0"/>
              <a:buChar char="•"/>
            </a:pPr>
            <a:r>
              <a:rPr lang="en-AU" sz="1800" dirty="0"/>
              <a:t>Interactive map</a:t>
            </a:r>
          </a:p>
          <a:p>
            <a:pPr marL="342900" indent="-342900">
              <a:lnSpc>
                <a:spcPct val="100000"/>
              </a:lnSpc>
              <a:spcBef>
                <a:spcPts val="0"/>
              </a:spcBef>
              <a:spcAft>
                <a:spcPts val="400"/>
              </a:spcAft>
              <a:buFont typeface="Arial" panose="020B0604020202020204" pitchFamily="34" charset="0"/>
              <a:buChar char="•"/>
            </a:pPr>
            <a:r>
              <a:rPr lang="en-AU" sz="1800" dirty="0"/>
              <a:t>ISP Inputs and assumptions</a:t>
            </a:r>
          </a:p>
          <a:p>
            <a:pPr marL="342900" indent="-342900">
              <a:lnSpc>
                <a:spcPct val="100000"/>
              </a:lnSpc>
              <a:spcBef>
                <a:spcPts val="0"/>
              </a:spcBef>
              <a:spcAft>
                <a:spcPts val="400"/>
              </a:spcAft>
              <a:buFont typeface="Arial" panose="020B0604020202020204" pitchFamily="34" charset="0"/>
              <a:buChar char="•"/>
            </a:pPr>
            <a:r>
              <a:rPr lang="en-AU" sz="1800" dirty="0"/>
              <a:t>ISP database - traces</a:t>
            </a:r>
          </a:p>
          <a:p>
            <a:pPr marL="342900" indent="-342900">
              <a:lnSpc>
                <a:spcPct val="100000"/>
              </a:lnSpc>
              <a:spcBef>
                <a:spcPts val="0"/>
              </a:spcBef>
              <a:spcAft>
                <a:spcPts val="400"/>
              </a:spcAft>
              <a:buFont typeface="Arial" panose="020B0604020202020204" pitchFamily="34" charset="0"/>
              <a:buChar char="•"/>
            </a:pPr>
            <a:r>
              <a:rPr lang="en-AU" sz="1800" dirty="0"/>
              <a:t>Consultation information</a:t>
            </a:r>
          </a:p>
          <a:p>
            <a:pPr marL="342900" indent="-342900">
              <a:lnSpc>
                <a:spcPct val="100000"/>
              </a:lnSpc>
              <a:spcBef>
                <a:spcPts val="0"/>
              </a:spcBef>
              <a:spcAft>
                <a:spcPts val="400"/>
              </a:spcAft>
              <a:buFont typeface="Arial" panose="020B0604020202020204" pitchFamily="34" charset="0"/>
              <a:buChar char="•"/>
            </a:pPr>
            <a:r>
              <a:rPr lang="en-AU" sz="1800" dirty="0"/>
              <a:t>Chart data</a:t>
            </a:r>
          </a:p>
          <a:p>
            <a:pPr marL="342900" indent="-342900">
              <a:lnSpc>
                <a:spcPct val="100000"/>
              </a:lnSpc>
              <a:spcBef>
                <a:spcPts val="0"/>
              </a:spcBef>
              <a:spcAft>
                <a:spcPts val="400"/>
              </a:spcAft>
              <a:buFont typeface="Arial" panose="020B0604020202020204" pitchFamily="34" charset="0"/>
              <a:buChar char="•"/>
            </a:pPr>
            <a:r>
              <a:rPr lang="en-AU" sz="1800" dirty="0"/>
              <a:t>Data files – generation and transmission outlook</a:t>
            </a:r>
          </a:p>
        </p:txBody>
      </p:sp>
      <p:pic>
        <p:nvPicPr>
          <p:cNvPr id="5" name="Picture 4" descr="A screenshot of a cell phone&#10;&#10;Description automatically generated">
            <a:extLst>
              <a:ext uri="{FF2B5EF4-FFF2-40B4-BE49-F238E27FC236}">
                <a16:creationId xmlns:a16="http://schemas.microsoft.com/office/drawing/2014/main" id="{9E2790FF-C75F-4CF4-9E67-595A3E07F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00000">
            <a:off x="823356" y="1781081"/>
            <a:ext cx="2455573" cy="34464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a:extLst>
              <a:ext uri="{FF2B5EF4-FFF2-40B4-BE49-F238E27FC236}">
                <a16:creationId xmlns:a16="http://schemas.microsoft.com/office/drawing/2014/main" id="{9A544B00-A8CD-4644-A731-306D3D66AFB5}"/>
              </a:ext>
            </a:extLst>
          </p:cNvPr>
          <p:cNvPicPr>
            <a:picLocks noChangeAspect="1"/>
          </p:cNvPicPr>
          <p:nvPr/>
        </p:nvPicPr>
        <p:blipFill>
          <a:blip r:embed="rId5"/>
          <a:stretch>
            <a:fillRect/>
          </a:stretch>
        </p:blipFill>
        <p:spPr>
          <a:xfrm>
            <a:off x="5891431" y="5564735"/>
            <a:ext cx="841345" cy="1188000"/>
          </a:xfrm>
          <a:prstGeom prst="rect">
            <a:avLst/>
          </a:prstGeom>
        </p:spPr>
      </p:pic>
      <p:pic>
        <p:nvPicPr>
          <p:cNvPr id="7" name="Picture 6">
            <a:extLst>
              <a:ext uri="{FF2B5EF4-FFF2-40B4-BE49-F238E27FC236}">
                <a16:creationId xmlns:a16="http://schemas.microsoft.com/office/drawing/2014/main" id="{0110F04B-39C5-4E1E-BFEF-B8639362DC22}"/>
              </a:ext>
            </a:extLst>
          </p:cNvPr>
          <p:cNvPicPr>
            <a:picLocks noChangeAspect="1"/>
          </p:cNvPicPr>
          <p:nvPr/>
        </p:nvPicPr>
        <p:blipFill>
          <a:blip r:embed="rId6"/>
          <a:stretch>
            <a:fillRect/>
          </a:stretch>
        </p:blipFill>
        <p:spPr>
          <a:xfrm>
            <a:off x="6866146" y="5564735"/>
            <a:ext cx="841347" cy="1188000"/>
          </a:xfrm>
          <a:prstGeom prst="rect">
            <a:avLst/>
          </a:prstGeom>
        </p:spPr>
      </p:pic>
      <p:pic>
        <p:nvPicPr>
          <p:cNvPr id="8" name="Picture 7">
            <a:extLst>
              <a:ext uri="{FF2B5EF4-FFF2-40B4-BE49-F238E27FC236}">
                <a16:creationId xmlns:a16="http://schemas.microsoft.com/office/drawing/2014/main" id="{901F8B66-6560-4B38-A1B8-2A712FE1EE1F}"/>
              </a:ext>
            </a:extLst>
          </p:cNvPr>
          <p:cNvPicPr>
            <a:picLocks noChangeAspect="1"/>
          </p:cNvPicPr>
          <p:nvPr/>
        </p:nvPicPr>
        <p:blipFill>
          <a:blip r:embed="rId7"/>
          <a:stretch>
            <a:fillRect/>
          </a:stretch>
        </p:blipFill>
        <p:spPr>
          <a:xfrm>
            <a:off x="4072035" y="5564735"/>
            <a:ext cx="1686026" cy="1188000"/>
          </a:xfrm>
          <a:prstGeom prst="rect">
            <a:avLst/>
          </a:prstGeom>
        </p:spPr>
      </p:pic>
      <p:pic>
        <p:nvPicPr>
          <p:cNvPr id="9" name="Picture 8">
            <a:extLst>
              <a:ext uri="{FF2B5EF4-FFF2-40B4-BE49-F238E27FC236}">
                <a16:creationId xmlns:a16="http://schemas.microsoft.com/office/drawing/2014/main" id="{C577DC80-95E7-4EAA-BD85-0650BD2BE853}"/>
              </a:ext>
            </a:extLst>
          </p:cNvPr>
          <p:cNvPicPr>
            <a:picLocks noChangeAspect="1"/>
          </p:cNvPicPr>
          <p:nvPr/>
        </p:nvPicPr>
        <p:blipFill rotWithShape="1">
          <a:blip r:embed="rId8"/>
          <a:srcRect l="64360" t="19609" r="8763" b="4364"/>
          <a:stretch/>
        </p:blipFill>
        <p:spPr>
          <a:xfrm>
            <a:off x="10831490" y="4861136"/>
            <a:ext cx="1222782" cy="1891599"/>
          </a:xfrm>
          <a:prstGeom prst="rect">
            <a:avLst/>
          </a:prstGeom>
        </p:spPr>
      </p:pic>
      <p:pic>
        <p:nvPicPr>
          <p:cNvPr id="10" name="Picture 9">
            <a:extLst>
              <a:ext uri="{FF2B5EF4-FFF2-40B4-BE49-F238E27FC236}">
                <a16:creationId xmlns:a16="http://schemas.microsoft.com/office/drawing/2014/main" id="{A74B0A57-8C8C-4FED-B26C-399BF59863A6}"/>
              </a:ext>
            </a:extLst>
          </p:cNvPr>
          <p:cNvPicPr>
            <a:picLocks noChangeAspect="1"/>
          </p:cNvPicPr>
          <p:nvPr/>
        </p:nvPicPr>
        <p:blipFill rotWithShape="1">
          <a:blip r:embed="rId9"/>
          <a:srcRect l="35242" t="18544" r="35267" b="4496"/>
          <a:stretch/>
        </p:blipFill>
        <p:spPr>
          <a:xfrm>
            <a:off x="7840863" y="5564735"/>
            <a:ext cx="832423" cy="1188000"/>
          </a:xfrm>
          <a:prstGeom prst="rect">
            <a:avLst/>
          </a:prstGeom>
        </p:spPr>
      </p:pic>
      <p:grpSp>
        <p:nvGrpSpPr>
          <p:cNvPr id="14" name="Group 13">
            <a:extLst>
              <a:ext uri="{FF2B5EF4-FFF2-40B4-BE49-F238E27FC236}">
                <a16:creationId xmlns:a16="http://schemas.microsoft.com/office/drawing/2014/main" id="{D7AD1531-204A-4499-A818-3B08607D5F61}"/>
              </a:ext>
            </a:extLst>
          </p:cNvPr>
          <p:cNvGrpSpPr/>
          <p:nvPr/>
        </p:nvGrpSpPr>
        <p:grpSpPr>
          <a:xfrm>
            <a:off x="8806656" y="5659793"/>
            <a:ext cx="1891466" cy="1150092"/>
            <a:chOff x="8929396" y="5564735"/>
            <a:chExt cx="1891466" cy="1150092"/>
          </a:xfrm>
        </p:grpSpPr>
        <p:pic>
          <p:nvPicPr>
            <p:cNvPr id="11" name="Picture 10">
              <a:extLst>
                <a:ext uri="{FF2B5EF4-FFF2-40B4-BE49-F238E27FC236}">
                  <a16:creationId xmlns:a16="http://schemas.microsoft.com/office/drawing/2014/main" id="{2C2CB665-9300-4815-B4D9-BEEBD3CAFFEA}"/>
                </a:ext>
              </a:extLst>
            </p:cNvPr>
            <p:cNvPicPr>
              <a:picLocks noChangeAspect="1"/>
            </p:cNvPicPr>
            <p:nvPr/>
          </p:nvPicPr>
          <p:blipFill>
            <a:blip r:embed="rId10"/>
            <a:stretch>
              <a:fillRect/>
            </a:stretch>
          </p:blipFill>
          <p:spPr>
            <a:xfrm>
              <a:off x="8929396" y="5564735"/>
              <a:ext cx="1738037" cy="956998"/>
            </a:xfrm>
            <a:prstGeom prst="rect">
              <a:avLst/>
            </a:prstGeom>
          </p:spPr>
        </p:pic>
        <p:pic>
          <p:nvPicPr>
            <p:cNvPr id="12" name="Picture 11" descr="A close up of a sign&#10;&#10;Description automatically generated">
              <a:extLst>
                <a:ext uri="{FF2B5EF4-FFF2-40B4-BE49-F238E27FC236}">
                  <a16:creationId xmlns:a16="http://schemas.microsoft.com/office/drawing/2014/main" id="{11BF144F-45BE-4999-AE0E-718FF53FBBC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83180" y="6077145"/>
              <a:ext cx="637682" cy="637682"/>
            </a:xfrm>
            <a:prstGeom prst="rect">
              <a:avLst/>
            </a:prstGeom>
          </p:spPr>
        </p:pic>
      </p:grpSp>
    </p:spTree>
    <p:extLst>
      <p:ext uri="{BB962C8B-B14F-4D97-AF65-F5344CB8AC3E}">
        <p14:creationId xmlns:p14="http://schemas.microsoft.com/office/powerpoint/2010/main" val="3445757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2814B4-8914-46F6-86D7-8322D8451A7F}"/>
              </a:ext>
            </a:extLst>
          </p:cNvPr>
          <p:cNvSpPr>
            <a:spLocks noGrp="1"/>
          </p:cNvSpPr>
          <p:nvPr>
            <p:ph type="title"/>
          </p:nvPr>
        </p:nvSpPr>
        <p:spPr>
          <a:xfrm>
            <a:off x="235528" y="136526"/>
            <a:ext cx="9001778" cy="1189039"/>
          </a:xfrm>
        </p:spPr>
        <p:txBody>
          <a:bodyPr anchor="b">
            <a:normAutofit/>
          </a:bodyPr>
          <a:lstStyle/>
          <a:p>
            <a:r>
              <a:rPr lang="en-AU" b="1"/>
              <a:t>Generation mix, Optimal development path (central scenario) – 2020 ISP</a:t>
            </a:r>
            <a:endParaRPr lang="en-US" b="1"/>
          </a:p>
        </p:txBody>
      </p:sp>
      <p:pic>
        <p:nvPicPr>
          <p:cNvPr id="4" name="Picture 3">
            <a:extLst>
              <a:ext uri="{FF2B5EF4-FFF2-40B4-BE49-F238E27FC236}">
                <a16:creationId xmlns:a16="http://schemas.microsoft.com/office/drawing/2014/main" id="{238E674F-A833-4152-82DD-97965BA1349E}"/>
              </a:ext>
            </a:extLst>
          </p:cNvPr>
          <p:cNvPicPr>
            <a:picLocks noChangeAspect="1"/>
          </p:cNvPicPr>
          <p:nvPr/>
        </p:nvPicPr>
        <p:blipFill>
          <a:blip r:embed="rId3"/>
          <a:stretch>
            <a:fillRect/>
          </a:stretch>
        </p:blipFill>
        <p:spPr>
          <a:xfrm>
            <a:off x="412183" y="1825625"/>
            <a:ext cx="11341070" cy="4351338"/>
          </a:xfrm>
          <a:prstGeom prst="rect">
            <a:avLst/>
          </a:prstGeom>
          <a:noFill/>
        </p:spPr>
      </p:pic>
      <p:sp>
        <p:nvSpPr>
          <p:cNvPr id="2" name="Slide Number Placeholder 1">
            <a:extLst>
              <a:ext uri="{FF2B5EF4-FFF2-40B4-BE49-F238E27FC236}">
                <a16:creationId xmlns:a16="http://schemas.microsoft.com/office/drawing/2014/main" id="{24070404-8F49-42D3-857C-B0DB2D38CD78}"/>
              </a:ext>
            </a:extLst>
          </p:cNvPr>
          <p:cNvSpPr>
            <a:spLocks noGrp="1"/>
          </p:cNvSpPr>
          <p:nvPr>
            <p:ph type="sldNum" sz="quarter" idx="12"/>
          </p:nvPr>
        </p:nvSpPr>
        <p:spPr>
          <a:xfrm>
            <a:off x="11353800" y="6356351"/>
            <a:ext cx="576108" cy="365125"/>
          </a:xfrm>
        </p:spPr>
        <p:txBody>
          <a:bodyPr anchor="ctr">
            <a:normAutofit/>
          </a:bodyPr>
          <a:lstStyle/>
          <a:p>
            <a:pPr>
              <a:spcAft>
                <a:spcPts val="600"/>
              </a:spcAft>
            </a:pPr>
            <a:fld id="{21D3960A-6011-4D1D-BD96-0DF9B17B3A28}" type="slidenum">
              <a:rPr lang="en-AU" smtClean="0"/>
              <a:pPr>
                <a:spcAft>
                  <a:spcPts val="600"/>
                </a:spcAft>
              </a:pPr>
              <a:t>30</a:t>
            </a:fld>
            <a:endParaRPr lang="en-AU"/>
          </a:p>
        </p:txBody>
      </p:sp>
    </p:spTree>
    <p:extLst>
      <p:ext uri="{BB962C8B-B14F-4D97-AF65-F5344CB8AC3E}">
        <p14:creationId xmlns:p14="http://schemas.microsoft.com/office/powerpoint/2010/main" val="2224537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E0BB-AA50-42B0-ABF2-1F46E45F9BC8}"/>
              </a:ext>
            </a:extLst>
          </p:cNvPr>
          <p:cNvSpPr>
            <a:spLocks noGrp="1"/>
          </p:cNvSpPr>
          <p:nvPr>
            <p:ph type="title"/>
          </p:nvPr>
        </p:nvSpPr>
        <p:spPr>
          <a:xfrm>
            <a:off x="80367" y="16588"/>
            <a:ext cx="12213233" cy="1189039"/>
          </a:xfrm>
        </p:spPr>
        <p:txBody>
          <a:bodyPr>
            <a:normAutofit/>
          </a:bodyPr>
          <a:lstStyle/>
          <a:p>
            <a:pPr>
              <a:lnSpc>
                <a:spcPct val="100000"/>
              </a:lnSpc>
            </a:pPr>
            <a:r>
              <a:rPr lang="en-AU"/>
              <a:t>The optimal development path (ODP) under Central scenario</a:t>
            </a:r>
            <a:endParaRPr lang="en-AU" sz="2200"/>
          </a:p>
        </p:txBody>
      </p:sp>
      <p:sp>
        <p:nvSpPr>
          <p:cNvPr id="6" name="Slide Number Placeholder 5">
            <a:extLst>
              <a:ext uri="{FF2B5EF4-FFF2-40B4-BE49-F238E27FC236}">
                <a16:creationId xmlns:a16="http://schemas.microsoft.com/office/drawing/2014/main" id="{4DE78ADC-643B-4DD1-BF7A-4F57A955163C}"/>
              </a:ext>
            </a:extLst>
          </p:cNvPr>
          <p:cNvSpPr>
            <a:spLocks noGrp="1"/>
          </p:cNvSpPr>
          <p:nvPr>
            <p:ph type="sldNum" sz="quarter" idx="12"/>
          </p:nvPr>
        </p:nvSpPr>
        <p:spPr>
          <a:xfrm>
            <a:off x="11372654" y="6356351"/>
            <a:ext cx="576108" cy="365125"/>
          </a:xfrm>
        </p:spPr>
        <p:txBody>
          <a:bodyPr/>
          <a:lstStyle/>
          <a:p>
            <a:fld id="{21D3960A-6011-4D1D-BD96-0DF9B17B3A28}" type="slidenum">
              <a:rPr lang="en-AU" smtClean="0"/>
              <a:t>31</a:t>
            </a:fld>
            <a:endParaRPr lang="en-AU"/>
          </a:p>
        </p:txBody>
      </p:sp>
      <p:grpSp>
        <p:nvGrpSpPr>
          <p:cNvPr id="63" name="Group 62">
            <a:extLst>
              <a:ext uri="{FF2B5EF4-FFF2-40B4-BE49-F238E27FC236}">
                <a16:creationId xmlns:a16="http://schemas.microsoft.com/office/drawing/2014/main" id="{ED296004-117D-42FE-88CF-76D5A8578531}"/>
              </a:ext>
            </a:extLst>
          </p:cNvPr>
          <p:cNvGrpSpPr/>
          <p:nvPr/>
        </p:nvGrpSpPr>
        <p:grpSpPr>
          <a:xfrm>
            <a:off x="5250946" y="3280290"/>
            <a:ext cx="1730668" cy="1702285"/>
            <a:chOff x="5365895" y="4773"/>
            <a:chExt cx="1039800" cy="1195172"/>
          </a:xfrm>
        </p:grpSpPr>
        <p:sp>
          <p:nvSpPr>
            <p:cNvPr id="64" name="Hexagon 63">
              <a:extLst>
                <a:ext uri="{FF2B5EF4-FFF2-40B4-BE49-F238E27FC236}">
                  <a16:creationId xmlns:a16="http://schemas.microsoft.com/office/drawing/2014/main" id="{6399808B-FAEB-4474-88D4-140A2EC4AF2B}"/>
                </a:ext>
              </a:extLst>
            </p:cNvPr>
            <p:cNvSpPr/>
            <p:nvPr/>
          </p:nvSpPr>
          <p:spPr>
            <a:xfrm rot="5400000">
              <a:off x="5288209" y="82459"/>
              <a:ext cx="1195172" cy="1039800"/>
            </a:xfrm>
            <a:prstGeom prst="hexagon">
              <a:avLst>
                <a:gd name="adj" fmla="val 25000"/>
                <a:gd name="vf" fmla="val 115470"/>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65" name="Hexagon 4">
              <a:extLst>
                <a:ext uri="{FF2B5EF4-FFF2-40B4-BE49-F238E27FC236}">
                  <a16:creationId xmlns:a16="http://schemas.microsoft.com/office/drawing/2014/main" id="{35DAC340-2E28-4638-8D7A-DDE99A1F7961}"/>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a:solidFill>
                    <a:schemeClr val="bg1"/>
                  </a:solidFill>
                </a:rPr>
                <a:t>33 GW</a:t>
              </a:r>
              <a:r>
                <a:rPr lang="en-AU" sz="1400" b="1" kern="1200">
                  <a:solidFill>
                    <a:schemeClr val="bg1"/>
                  </a:solidFill>
                </a:rPr>
                <a:t>* of additional VRE (solar and wind) generation required by 2040</a:t>
              </a:r>
            </a:p>
          </p:txBody>
        </p:sp>
      </p:grpSp>
      <p:grpSp>
        <p:nvGrpSpPr>
          <p:cNvPr id="66" name="Group 65">
            <a:extLst>
              <a:ext uri="{FF2B5EF4-FFF2-40B4-BE49-F238E27FC236}">
                <a16:creationId xmlns:a16="http://schemas.microsoft.com/office/drawing/2014/main" id="{BC7BCCFD-A48E-4323-8EEF-761A0C79142F}"/>
              </a:ext>
            </a:extLst>
          </p:cNvPr>
          <p:cNvGrpSpPr/>
          <p:nvPr/>
        </p:nvGrpSpPr>
        <p:grpSpPr>
          <a:xfrm>
            <a:off x="2428328" y="4640148"/>
            <a:ext cx="1730668" cy="1702285"/>
            <a:chOff x="5365895" y="4773"/>
            <a:chExt cx="1039800" cy="1195172"/>
          </a:xfrm>
        </p:grpSpPr>
        <p:sp>
          <p:nvSpPr>
            <p:cNvPr id="67" name="Hexagon 66">
              <a:extLst>
                <a:ext uri="{FF2B5EF4-FFF2-40B4-BE49-F238E27FC236}">
                  <a16:creationId xmlns:a16="http://schemas.microsoft.com/office/drawing/2014/main" id="{898A84C8-96A6-4654-8CB8-0B4AEB42F245}"/>
                </a:ext>
              </a:extLst>
            </p:cNvPr>
            <p:cNvSpPr/>
            <p:nvPr/>
          </p:nvSpPr>
          <p:spPr>
            <a:xfrm rot="5400000">
              <a:off x="5288209" y="82459"/>
              <a:ext cx="1195172" cy="1039800"/>
            </a:xfrm>
            <a:prstGeom prst="hexagon">
              <a:avLst>
                <a:gd name="adj" fmla="val 25000"/>
                <a:gd name="vf" fmla="val 115470"/>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68" name="Hexagon 4">
              <a:extLst>
                <a:ext uri="{FF2B5EF4-FFF2-40B4-BE49-F238E27FC236}">
                  <a16:creationId xmlns:a16="http://schemas.microsoft.com/office/drawing/2014/main" id="{60CAF32E-6982-453B-9FB0-296BC90D2997}"/>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a:solidFill>
                    <a:schemeClr val="bg1"/>
                  </a:solidFill>
                </a:rPr>
                <a:t>VNI minor by 2022-23</a:t>
              </a:r>
              <a:r>
                <a:rPr lang="en-AU" sz="1400" b="1" baseline="30000">
                  <a:solidFill>
                    <a:schemeClr val="bg1"/>
                  </a:solidFill>
                </a:rPr>
                <a:t>#</a:t>
              </a:r>
              <a:endParaRPr lang="en-AU" sz="1400" b="1" kern="1200">
                <a:solidFill>
                  <a:schemeClr val="bg1"/>
                </a:solidFill>
              </a:endParaRPr>
            </a:p>
          </p:txBody>
        </p:sp>
      </p:grpSp>
      <p:grpSp>
        <p:nvGrpSpPr>
          <p:cNvPr id="69" name="Group 68">
            <a:extLst>
              <a:ext uri="{FF2B5EF4-FFF2-40B4-BE49-F238E27FC236}">
                <a16:creationId xmlns:a16="http://schemas.microsoft.com/office/drawing/2014/main" id="{6DCECA90-441B-4165-BB4A-B71B21506302}"/>
              </a:ext>
            </a:extLst>
          </p:cNvPr>
          <p:cNvGrpSpPr/>
          <p:nvPr/>
        </p:nvGrpSpPr>
        <p:grpSpPr>
          <a:xfrm>
            <a:off x="3378092" y="3273991"/>
            <a:ext cx="1730668" cy="1702285"/>
            <a:chOff x="5365895" y="4773"/>
            <a:chExt cx="1039800" cy="1195172"/>
          </a:xfrm>
        </p:grpSpPr>
        <p:sp>
          <p:nvSpPr>
            <p:cNvPr id="70" name="Hexagon 69">
              <a:extLst>
                <a:ext uri="{FF2B5EF4-FFF2-40B4-BE49-F238E27FC236}">
                  <a16:creationId xmlns:a16="http://schemas.microsoft.com/office/drawing/2014/main" id="{3DB64F4E-9464-40B0-9B4B-16AB70021B68}"/>
                </a:ext>
              </a:extLst>
            </p:cNvPr>
            <p:cNvSpPr/>
            <p:nvPr/>
          </p:nvSpPr>
          <p:spPr>
            <a:xfrm rot="5400000">
              <a:off x="5288209" y="82459"/>
              <a:ext cx="1195172" cy="1039800"/>
            </a:xfrm>
            <a:prstGeom prst="hexagon">
              <a:avLst>
                <a:gd name="adj" fmla="val 25000"/>
                <a:gd name="vf" fmla="val 115470"/>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71" name="Hexagon 4">
              <a:extLst>
                <a:ext uri="{FF2B5EF4-FFF2-40B4-BE49-F238E27FC236}">
                  <a16:creationId xmlns:a16="http://schemas.microsoft.com/office/drawing/2014/main" id="{CAF180F8-234D-4526-9D55-60940A07408E}"/>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kern="1200">
                  <a:solidFill>
                    <a:schemeClr val="bg1"/>
                  </a:solidFill>
                </a:rPr>
                <a:t>12 GW of additional D</a:t>
              </a:r>
              <a:r>
                <a:rPr lang="en-AU" sz="1400" b="1">
                  <a:solidFill>
                    <a:schemeClr val="bg1"/>
                  </a:solidFill>
                </a:rPr>
                <a:t>ER (mainly distributed PV)</a:t>
              </a:r>
              <a:r>
                <a:rPr lang="en-AU" sz="1400" b="1" kern="1200">
                  <a:solidFill>
                    <a:schemeClr val="bg1"/>
                  </a:solidFill>
                </a:rPr>
                <a:t> required by 2040</a:t>
              </a:r>
            </a:p>
          </p:txBody>
        </p:sp>
      </p:grpSp>
      <p:grpSp>
        <p:nvGrpSpPr>
          <p:cNvPr id="72" name="Group 71">
            <a:extLst>
              <a:ext uri="{FF2B5EF4-FFF2-40B4-BE49-F238E27FC236}">
                <a16:creationId xmlns:a16="http://schemas.microsoft.com/office/drawing/2014/main" id="{564E3632-A98B-4B00-8E99-B42B63600878}"/>
              </a:ext>
            </a:extLst>
          </p:cNvPr>
          <p:cNvGrpSpPr/>
          <p:nvPr/>
        </p:nvGrpSpPr>
        <p:grpSpPr>
          <a:xfrm>
            <a:off x="2425705" y="1915877"/>
            <a:ext cx="1730668" cy="1702285"/>
            <a:chOff x="5365895" y="4773"/>
            <a:chExt cx="1039800" cy="1195172"/>
          </a:xfrm>
        </p:grpSpPr>
        <p:sp>
          <p:nvSpPr>
            <p:cNvPr id="73" name="Hexagon 72">
              <a:extLst>
                <a:ext uri="{FF2B5EF4-FFF2-40B4-BE49-F238E27FC236}">
                  <a16:creationId xmlns:a16="http://schemas.microsoft.com/office/drawing/2014/main" id="{020E1F0B-ECA5-40B9-A8CE-A6A6058EB2BD}"/>
                </a:ext>
              </a:extLst>
            </p:cNvPr>
            <p:cNvSpPr/>
            <p:nvPr/>
          </p:nvSpPr>
          <p:spPr>
            <a:xfrm rot="5400000">
              <a:off x="5288209" y="82459"/>
              <a:ext cx="1195172" cy="1039800"/>
            </a:xfrm>
            <a:prstGeom prst="hexagon">
              <a:avLst>
                <a:gd name="adj" fmla="val 25000"/>
                <a:gd name="vf" fmla="val 115470"/>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74" name="Hexagon 4">
              <a:extLst>
                <a:ext uri="{FF2B5EF4-FFF2-40B4-BE49-F238E27FC236}">
                  <a16:creationId xmlns:a16="http://schemas.microsoft.com/office/drawing/2014/main" id="{00B3ADC0-F75A-4436-9E48-DF2D27BAFCA3}"/>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lvl="0" algn="ctr" defTabSz="222250">
                <a:lnSpc>
                  <a:spcPct val="90000"/>
                </a:lnSpc>
                <a:spcBef>
                  <a:spcPct val="0"/>
                </a:spcBef>
                <a:spcAft>
                  <a:spcPct val="35000"/>
                </a:spcAft>
              </a:pPr>
              <a:r>
                <a:rPr lang="en-AU" sz="1400" b="1">
                  <a:solidFill>
                    <a:schemeClr val="bg1"/>
                  </a:solidFill>
                </a:rPr>
                <a:t>Project </a:t>
              </a:r>
              <a:r>
                <a:rPr lang="en-AU" sz="1400" b="1" err="1">
                  <a:solidFill>
                    <a:schemeClr val="bg1"/>
                  </a:solidFill>
                </a:rPr>
                <a:t>EnergyConnect</a:t>
              </a:r>
              <a:r>
                <a:rPr lang="en-AU" sz="1400" b="1">
                  <a:solidFill>
                    <a:schemeClr val="bg1"/>
                  </a:solidFill>
                </a:rPr>
                <a:t> by 2024-25</a:t>
              </a:r>
              <a:r>
                <a:rPr lang="en-AU" sz="1400" b="1" baseline="30000">
                  <a:solidFill>
                    <a:schemeClr val="bg1"/>
                  </a:solidFill>
                </a:rPr>
                <a:t> #</a:t>
              </a:r>
              <a:endParaRPr lang="en-AU" sz="1400" b="1" kern="1200">
                <a:solidFill>
                  <a:schemeClr val="bg1"/>
                </a:solidFill>
              </a:endParaRPr>
            </a:p>
          </p:txBody>
        </p:sp>
      </p:grpSp>
      <p:grpSp>
        <p:nvGrpSpPr>
          <p:cNvPr id="75" name="Group 74">
            <a:extLst>
              <a:ext uri="{FF2B5EF4-FFF2-40B4-BE49-F238E27FC236}">
                <a16:creationId xmlns:a16="http://schemas.microsoft.com/office/drawing/2014/main" id="{B2CCE6F6-556E-4C33-8103-051B033C72C1}"/>
              </a:ext>
            </a:extLst>
          </p:cNvPr>
          <p:cNvGrpSpPr/>
          <p:nvPr/>
        </p:nvGrpSpPr>
        <p:grpSpPr>
          <a:xfrm>
            <a:off x="7168082" y="3273022"/>
            <a:ext cx="1730668" cy="1702285"/>
            <a:chOff x="5365895" y="48636"/>
            <a:chExt cx="1039800" cy="1195172"/>
          </a:xfrm>
        </p:grpSpPr>
        <p:sp>
          <p:nvSpPr>
            <p:cNvPr id="76" name="Hexagon 75">
              <a:extLst>
                <a:ext uri="{FF2B5EF4-FFF2-40B4-BE49-F238E27FC236}">
                  <a16:creationId xmlns:a16="http://schemas.microsoft.com/office/drawing/2014/main" id="{8E9294C9-71BF-4046-A5BE-59C5CD08869D}"/>
                </a:ext>
              </a:extLst>
            </p:cNvPr>
            <p:cNvSpPr/>
            <p:nvPr/>
          </p:nvSpPr>
          <p:spPr>
            <a:xfrm rot="5400000">
              <a:off x="5288209" y="126322"/>
              <a:ext cx="1195172" cy="1039800"/>
            </a:xfrm>
            <a:prstGeom prst="hexagon">
              <a:avLst>
                <a:gd name="adj" fmla="val 25000"/>
                <a:gd name="vf" fmla="val 115470"/>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77" name="Hexagon 4">
              <a:extLst>
                <a:ext uri="{FF2B5EF4-FFF2-40B4-BE49-F238E27FC236}">
                  <a16:creationId xmlns:a16="http://schemas.microsoft.com/office/drawing/2014/main" id="{62F9E769-FE40-4F78-83E0-28786DAB3F5B}"/>
                </a:ext>
              </a:extLst>
            </p:cNvPr>
            <p:cNvSpPr txBox="1"/>
            <p:nvPr/>
          </p:nvSpPr>
          <p:spPr>
            <a:xfrm>
              <a:off x="5476424" y="200406"/>
              <a:ext cx="924558" cy="8080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a:solidFill>
                    <a:schemeClr val="bg1"/>
                  </a:solidFill>
                </a:rPr>
                <a:t>13 GW</a:t>
              </a:r>
              <a:r>
                <a:rPr lang="en-AU" sz="1400" b="1" kern="1200">
                  <a:solidFill>
                    <a:schemeClr val="bg1"/>
                  </a:solidFill>
                </a:rPr>
                <a:t> of new dispatchable capacity (mainly storage) required by 2040</a:t>
              </a:r>
            </a:p>
          </p:txBody>
        </p:sp>
      </p:grpSp>
      <p:grpSp>
        <p:nvGrpSpPr>
          <p:cNvPr id="78" name="Group 77">
            <a:extLst>
              <a:ext uri="{FF2B5EF4-FFF2-40B4-BE49-F238E27FC236}">
                <a16:creationId xmlns:a16="http://schemas.microsoft.com/office/drawing/2014/main" id="{EAA344B4-DDDE-4003-B408-3EA5320E7161}"/>
              </a:ext>
            </a:extLst>
          </p:cNvPr>
          <p:cNvGrpSpPr/>
          <p:nvPr/>
        </p:nvGrpSpPr>
        <p:grpSpPr>
          <a:xfrm>
            <a:off x="4332688" y="1907834"/>
            <a:ext cx="1730668" cy="1702285"/>
            <a:chOff x="5365895" y="4773"/>
            <a:chExt cx="1039800" cy="1195172"/>
          </a:xfrm>
        </p:grpSpPr>
        <p:sp>
          <p:nvSpPr>
            <p:cNvPr id="79" name="Hexagon 78">
              <a:extLst>
                <a:ext uri="{FF2B5EF4-FFF2-40B4-BE49-F238E27FC236}">
                  <a16:creationId xmlns:a16="http://schemas.microsoft.com/office/drawing/2014/main" id="{1DDA4C17-0D2B-4A63-99E7-815934A3F616}"/>
                </a:ext>
              </a:extLst>
            </p:cNvPr>
            <p:cNvSpPr/>
            <p:nvPr/>
          </p:nvSpPr>
          <p:spPr>
            <a:xfrm rot="5400000">
              <a:off x="5288209" y="82459"/>
              <a:ext cx="1195172" cy="1039800"/>
            </a:xfrm>
            <a:prstGeom prst="hexagon">
              <a:avLst>
                <a:gd name="adj" fmla="val 25000"/>
                <a:gd name="vf" fmla="val 115470"/>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80" name="Hexagon 4">
              <a:extLst>
                <a:ext uri="{FF2B5EF4-FFF2-40B4-BE49-F238E27FC236}">
                  <a16:creationId xmlns:a16="http://schemas.microsoft.com/office/drawing/2014/main" id="{77224D91-8FE5-4CFA-8DDA-19DD8D4B6F84}"/>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lvl="0" algn="ctr" defTabSz="222250">
                <a:lnSpc>
                  <a:spcPct val="90000"/>
                </a:lnSpc>
                <a:spcBef>
                  <a:spcPct val="0"/>
                </a:spcBef>
                <a:spcAft>
                  <a:spcPct val="35000"/>
                </a:spcAft>
              </a:pPr>
              <a:r>
                <a:rPr lang="en-AU" sz="1400" b="1" kern="1200" err="1">
                  <a:solidFill>
                    <a:schemeClr val="bg1"/>
                  </a:solidFill>
                </a:rPr>
                <a:t>HumeLink</a:t>
              </a:r>
              <a:r>
                <a:rPr lang="en-AU" sz="1400" b="1" kern="1200">
                  <a:solidFill>
                    <a:schemeClr val="bg1"/>
                  </a:solidFill>
                </a:rPr>
                <a:t> by 2025-26</a:t>
              </a:r>
              <a:r>
                <a:rPr lang="en-AU" sz="1400" b="1" baseline="30000">
                  <a:solidFill>
                    <a:schemeClr val="bg1"/>
                  </a:solidFill>
                </a:rPr>
                <a:t>#</a:t>
              </a:r>
              <a:endParaRPr lang="en-AU" sz="1400" b="1" kern="1200">
                <a:solidFill>
                  <a:schemeClr val="bg1"/>
                </a:solidFill>
              </a:endParaRPr>
            </a:p>
          </p:txBody>
        </p:sp>
      </p:grpSp>
      <p:grpSp>
        <p:nvGrpSpPr>
          <p:cNvPr id="81" name="Group 80">
            <a:extLst>
              <a:ext uri="{FF2B5EF4-FFF2-40B4-BE49-F238E27FC236}">
                <a16:creationId xmlns:a16="http://schemas.microsoft.com/office/drawing/2014/main" id="{8AD57877-3DAB-485B-BF1D-E4446CF05EE1}"/>
              </a:ext>
            </a:extLst>
          </p:cNvPr>
          <p:cNvGrpSpPr/>
          <p:nvPr/>
        </p:nvGrpSpPr>
        <p:grpSpPr>
          <a:xfrm>
            <a:off x="8112203" y="1882627"/>
            <a:ext cx="1730668" cy="1702285"/>
            <a:chOff x="5365895" y="4773"/>
            <a:chExt cx="1039800" cy="1195172"/>
          </a:xfrm>
        </p:grpSpPr>
        <p:sp>
          <p:nvSpPr>
            <p:cNvPr id="82" name="Hexagon 81">
              <a:extLst>
                <a:ext uri="{FF2B5EF4-FFF2-40B4-BE49-F238E27FC236}">
                  <a16:creationId xmlns:a16="http://schemas.microsoft.com/office/drawing/2014/main" id="{6749EFCC-33C6-4F81-AA57-DFFDB24F1A23}"/>
                </a:ext>
              </a:extLst>
            </p:cNvPr>
            <p:cNvSpPr/>
            <p:nvPr/>
          </p:nvSpPr>
          <p:spPr>
            <a:xfrm rot="5400000">
              <a:off x="5288209" y="82459"/>
              <a:ext cx="1195172" cy="1039800"/>
            </a:xfrm>
            <a:prstGeom prst="hexagon">
              <a:avLst>
                <a:gd name="adj" fmla="val 25000"/>
                <a:gd name="vf" fmla="val 11547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83" name="Hexagon 4">
              <a:extLst>
                <a:ext uri="{FF2B5EF4-FFF2-40B4-BE49-F238E27FC236}">
                  <a16:creationId xmlns:a16="http://schemas.microsoft.com/office/drawing/2014/main" id="{9A1CE768-6FE0-4D47-B0E4-19135E3AC92D}"/>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lvl="0" algn="ctr" defTabSz="222250">
                <a:lnSpc>
                  <a:spcPct val="90000"/>
                </a:lnSpc>
                <a:spcBef>
                  <a:spcPct val="0"/>
                </a:spcBef>
                <a:spcAft>
                  <a:spcPct val="35000"/>
                </a:spcAft>
              </a:pPr>
              <a:r>
                <a:rPr lang="en-AU" sz="1400" b="1">
                  <a:solidFill>
                    <a:schemeClr val="bg1"/>
                  </a:solidFill>
                </a:rPr>
                <a:t>Future ISP projects with preparatory activities by 30 June 2021</a:t>
              </a:r>
            </a:p>
          </p:txBody>
        </p:sp>
      </p:grpSp>
      <p:grpSp>
        <p:nvGrpSpPr>
          <p:cNvPr id="84" name="Group 83">
            <a:extLst>
              <a:ext uri="{FF2B5EF4-FFF2-40B4-BE49-F238E27FC236}">
                <a16:creationId xmlns:a16="http://schemas.microsoft.com/office/drawing/2014/main" id="{0D4DEE75-044F-4C8C-A160-66206B8D907E}"/>
              </a:ext>
            </a:extLst>
          </p:cNvPr>
          <p:cNvGrpSpPr/>
          <p:nvPr/>
        </p:nvGrpSpPr>
        <p:grpSpPr>
          <a:xfrm>
            <a:off x="1541349" y="3280290"/>
            <a:ext cx="1730668" cy="1702285"/>
            <a:chOff x="5365895" y="4773"/>
            <a:chExt cx="1039800" cy="1195172"/>
          </a:xfrm>
        </p:grpSpPr>
        <p:sp>
          <p:nvSpPr>
            <p:cNvPr id="85" name="Hexagon 84">
              <a:extLst>
                <a:ext uri="{FF2B5EF4-FFF2-40B4-BE49-F238E27FC236}">
                  <a16:creationId xmlns:a16="http://schemas.microsoft.com/office/drawing/2014/main" id="{15FD0137-BD85-439F-B18F-7B88CADD6A76}"/>
                </a:ext>
              </a:extLst>
            </p:cNvPr>
            <p:cNvSpPr/>
            <p:nvPr/>
          </p:nvSpPr>
          <p:spPr>
            <a:xfrm rot="5400000">
              <a:off x="5288209" y="82459"/>
              <a:ext cx="1195172" cy="1039800"/>
            </a:xfrm>
            <a:prstGeom prst="hexagon">
              <a:avLst>
                <a:gd name="adj" fmla="val 25000"/>
                <a:gd name="vf" fmla="val 115470"/>
              </a:avLst>
            </a:pr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86" name="Hexagon 4">
              <a:extLst>
                <a:ext uri="{FF2B5EF4-FFF2-40B4-BE49-F238E27FC236}">
                  <a16:creationId xmlns:a16="http://schemas.microsoft.com/office/drawing/2014/main" id="{99521F8E-4E27-4618-BD3E-C7F81CA152EC}"/>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kern="1200">
                  <a:solidFill>
                    <a:schemeClr val="bg1"/>
                  </a:solidFill>
                </a:rPr>
                <a:t>Committed generation and transmission to proceed as planned</a:t>
              </a:r>
            </a:p>
          </p:txBody>
        </p:sp>
      </p:grpSp>
      <p:grpSp>
        <p:nvGrpSpPr>
          <p:cNvPr id="87" name="Group 86">
            <a:extLst>
              <a:ext uri="{FF2B5EF4-FFF2-40B4-BE49-F238E27FC236}">
                <a16:creationId xmlns:a16="http://schemas.microsoft.com/office/drawing/2014/main" id="{B4681528-AB49-4A8E-AF8D-E9C6B380ECA0}"/>
              </a:ext>
            </a:extLst>
          </p:cNvPr>
          <p:cNvGrpSpPr/>
          <p:nvPr/>
        </p:nvGrpSpPr>
        <p:grpSpPr>
          <a:xfrm>
            <a:off x="4303547" y="4670483"/>
            <a:ext cx="1730668" cy="1702285"/>
            <a:chOff x="5365895" y="4773"/>
            <a:chExt cx="1039800" cy="1195172"/>
          </a:xfrm>
        </p:grpSpPr>
        <p:sp>
          <p:nvSpPr>
            <p:cNvPr id="88" name="Hexagon 87">
              <a:extLst>
                <a:ext uri="{FF2B5EF4-FFF2-40B4-BE49-F238E27FC236}">
                  <a16:creationId xmlns:a16="http://schemas.microsoft.com/office/drawing/2014/main" id="{3BDA5AFD-23C8-4A8A-A5EE-E9ECEE1F7B78}"/>
                </a:ext>
              </a:extLst>
            </p:cNvPr>
            <p:cNvSpPr/>
            <p:nvPr/>
          </p:nvSpPr>
          <p:spPr>
            <a:xfrm rot="5400000">
              <a:off x="5288209" y="82459"/>
              <a:ext cx="1195172" cy="1039800"/>
            </a:xfrm>
            <a:prstGeom prst="hexagon">
              <a:avLst>
                <a:gd name="adj" fmla="val 25000"/>
                <a:gd name="vf" fmla="val 115470"/>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89" name="Hexagon 4">
              <a:extLst>
                <a:ext uri="{FF2B5EF4-FFF2-40B4-BE49-F238E27FC236}">
                  <a16:creationId xmlns:a16="http://schemas.microsoft.com/office/drawing/2014/main" id="{D1BB754B-96A0-49F5-B556-DF71FDBE177C}"/>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lvl="0" algn="ctr" defTabSz="222250">
                <a:lnSpc>
                  <a:spcPct val="90000"/>
                </a:lnSpc>
                <a:spcBef>
                  <a:spcPct val="0"/>
                </a:spcBef>
                <a:spcAft>
                  <a:spcPct val="35000"/>
                </a:spcAft>
              </a:pPr>
              <a:r>
                <a:rPr lang="en-AU" sz="1400" b="1">
                  <a:solidFill>
                    <a:schemeClr val="bg1"/>
                  </a:solidFill>
                </a:rPr>
                <a:t>Central-West Orana REZ Transmission Link </a:t>
              </a:r>
              <a:r>
                <a:rPr lang="en-AU" sz="1400" b="1" kern="1200">
                  <a:solidFill>
                    <a:schemeClr val="bg1"/>
                  </a:solidFill>
                </a:rPr>
                <a:t>by 2024-25</a:t>
              </a:r>
              <a:r>
                <a:rPr lang="en-AU" sz="1400" b="1" baseline="30000">
                  <a:solidFill>
                    <a:schemeClr val="bg1"/>
                  </a:solidFill>
                </a:rPr>
                <a:t> #</a:t>
              </a:r>
              <a:r>
                <a:rPr lang="en-AU" sz="1400" b="1" kern="1200">
                  <a:solidFill>
                    <a:schemeClr val="bg1"/>
                  </a:solidFill>
                </a:rPr>
                <a:t> </a:t>
              </a:r>
            </a:p>
          </p:txBody>
        </p:sp>
      </p:grpSp>
      <p:sp>
        <p:nvSpPr>
          <p:cNvPr id="93" name="TextBox 92">
            <a:extLst>
              <a:ext uri="{FF2B5EF4-FFF2-40B4-BE49-F238E27FC236}">
                <a16:creationId xmlns:a16="http://schemas.microsoft.com/office/drawing/2014/main" id="{AA6D3CCF-69F1-42D5-BB4B-0A871E4C549E}"/>
              </a:ext>
            </a:extLst>
          </p:cNvPr>
          <p:cNvSpPr txBox="1"/>
          <p:nvPr/>
        </p:nvSpPr>
        <p:spPr>
          <a:xfrm>
            <a:off x="10665474" y="1985505"/>
            <a:ext cx="1512509" cy="1107996"/>
          </a:xfrm>
          <a:prstGeom prst="rect">
            <a:avLst/>
          </a:prstGeom>
          <a:noFill/>
        </p:spPr>
        <p:txBody>
          <a:bodyPr wrap="square" rtlCol="0">
            <a:spAutoFit/>
          </a:bodyPr>
          <a:lstStyle/>
          <a:p>
            <a:r>
              <a:rPr lang="en-AU" sz="1100"/>
              <a:t>*Regional VRE split:</a:t>
            </a:r>
          </a:p>
          <a:p>
            <a:pPr marL="171450" indent="-171450">
              <a:buFont typeface="Arial" panose="020B0604020202020204" pitchFamily="34" charset="0"/>
              <a:buChar char="•"/>
            </a:pPr>
            <a:r>
              <a:rPr lang="en-AU" sz="1100"/>
              <a:t>11 GW QLD</a:t>
            </a:r>
          </a:p>
          <a:p>
            <a:pPr marL="171450" indent="-171450">
              <a:buFont typeface="Arial" panose="020B0604020202020204" pitchFamily="34" charset="0"/>
              <a:buChar char="•"/>
            </a:pPr>
            <a:r>
              <a:rPr lang="en-AU" sz="1100"/>
              <a:t>12 GW NSW</a:t>
            </a:r>
          </a:p>
          <a:p>
            <a:pPr marL="171450" indent="-171450">
              <a:buFont typeface="Arial" panose="020B0604020202020204" pitchFamily="34" charset="0"/>
              <a:buChar char="•"/>
            </a:pPr>
            <a:r>
              <a:rPr lang="en-AU" sz="1100"/>
              <a:t>6 GW VIC</a:t>
            </a:r>
          </a:p>
          <a:p>
            <a:pPr marL="171450" indent="-171450">
              <a:buFont typeface="Arial" panose="020B0604020202020204" pitchFamily="34" charset="0"/>
              <a:buChar char="•"/>
            </a:pPr>
            <a:r>
              <a:rPr lang="en-AU" sz="1100"/>
              <a:t>3 GW SA</a:t>
            </a:r>
          </a:p>
          <a:p>
            <a:pPr marL="171450" indent="-171450">
              <a:buFont typeface="Arial" panose="020B0604020202020204" pitchFamily="34" charset="0"/>
              <a:buChar char="•"/>
            </a:pPr>
            <a:r>
              <a:rPr lang="en-AU" sz="1100"/>
              <a:t>1 GW TAS</a:t>
            </a:r>
          </a:p>
        </p:txBody>
      </p:sp>
      <p:sp>
        <p:nvSpPr>
          <p:cNvPr id="94" name="Rectangle 93">
            <a:extLst>
              <a:ext uri="{FF2B5EF4-FFF2-40B4-BE49-F238E27FC236}">
                <a16:creationId xmlns:a16="http://schemas.microsoft.com/office/drawing/2014/main" id="{0E8D164D-C64E-44A1-BE1B-44300B648BE1}"/>
              </a:ext>
            </a:extLst>
          </p:cNvPr>
          <p:cNvSpPr/>
          <p:nvPr/>
        </p:nvSpPr>
        <p:spPr>
          <a:xfrm>
            <a:off x="1463539" y="1349191"/>
            <a:ext cx="1613388" cy="646331"/>
          </a:xfrm>
          <a:prstGeom prst="rect">
            <a:avLst/>
          </a:prstGeom>
        </p:spPr>
        <p:txBody>
          <a:bodyPr wrap="square">
            <a:spAutoFit/>
          </a:bodyPr>
          <a:lstStyle/>
          <a:p>
            <a:pPr algn="ctr"/>
            <a:r>
              <a:rPr lang="en-AU" b="1">
                <a:solidFill>
                  <a:srgbClr val="00B050"/>
                </a:solidFill>
              </a:rPr>
              <a:t>Actionable </a:t>
            </a:r>
            <a:br>
              <a:rPr lang="en-AU" b="1">
                <a:solidFill>
                  <a:srgbClr val="00B050"/>
                </a:solidFill>
              </a:rPr>
            </a:br>
            <a:r>
              <a:rPr lang="en-AU" b="1">
                <a:solidFill>
                  <a:srgbClr val="00B050"/>
                </a:solidFill>
              </a:rPr>
              <a:t>ISP projects</a:t>
            </a:r>
            <a:endParaRPr lang="en-US"/>
          </a:p>
        </p:txBody>
      </p:sp>
      <p:sp>
        <p:nvSpPr>
          <p:cNvPr id="95" name="Rectangle 94">
            <a:extLst>
              <a:ext uri="{FF2B5EF4-FFF2-40B4-BE49-F238E27FC236}">
                <a16:creationId xmlns:a16="http://schemas.microsoft.com/office/drawing/2014/main" id="{181BDB51-3D78-483A-8910-94A69B43FF60}"/>
              </a:ext>
            </a:extLst>
          </p:cNvPr>
          <p:cNvSpPr/>
          <p:nvPr/>
        </p:nvSpPr>
        <p:spPr>
          <a:xfrm>
            <a:off x="7926665" y="1412682"/>
            <a:ext cx="2738809" cy="369332"/>
          </a:xfrm>
          <a:prstGeom prst="rect">
            <a:avLst/>
          </a:prstGeom>
        </p:spPr>
        <p:txBody>
          <a:bodyPr wrap="square">
            <a:spAutoFit/>
          </a:bodyPr>
          <a:lstStyle/>
          <a:p>
            <a:pPr algn="ctr"/>
            <a:r>
              <a:rPr lang="en-AU" b="1">
                <a:solidFill>
                  <a:schemeClr val="accent3"/>
                </a:solidFill>
              </a:rPr>
              <a:t>Future ISP projects</a:t>
            </a:r>
            <a:endParaRPr lang="en-US"/>
          </a:p>
        </p:txBody>
      </p:sp>
      <p:sp>
        <p:nvSpPr>
          <p:cNvPr id="96" name="Rectangle 95">
            <a:extLst>
              <a:ext uri="{FF2B5EF4-FFF2-40B4-BE49-F238E27FC236}">
                <a16:creationId xmlns:a16="http://schemas.microsoft.com/office/drawing/2014/main" id="{2A9DE20A-9E6F-4F52-96BF-00A7B97243A3}"/>
              </a:ext>
            </a:extLst>
          </p:cNvPr>
          <p:cNvSpPr/>
          <p:nvPr/>
        </p:nvSpPr>
        <p:spPr>
          <a:xfrm>
            <a:off x="4236224" y="1376289"/>
            <a:ext cx="3785139" cy="369332"/>
          </a:xfrm>
          <a:prstGeom prst="rect">
            <a:avLst/>
          </a:prstGeom>
        </p:spPr>
        <p:txBody>
          <a:bodyPr>
            <a:spAutoFit/>
          </a:bodyPr>
          <a:lstStyle/>
          <a:p>
            <a:pPr algn="ctr"/>
            <a:r>
              <a:rPr lang="en-AU" b="1">
                <a:solidFill>
                  <a:srgbClr val="0070C0"/>
                </a:solidFill>
              </a:rPr>
              <a:t>Development opportunities</a:t>
            </a:r>
            <a:endParaRPr lang="en-US">
              <a:solidFill>
                <a:srgbClr val="0070C0"/>
              </a:solidFill>
            </a:endParaRPr>
          </a:p>
        </p:txBody>
      </p:sp>
      <p:grpSp>
        <p:nvGrpSpPr>
          <p:cNvPr id="97" name="Group 96">
            <a:extLst>
              <a:ext uri="{FF2B5EF4-FFF2-40B4-BE49-F238E27FC236}">
                <a16:creationId xmlns:a16="http://schemas.microsoft.com/office/drawing/2014/main" id="{B35BB9B3-822D-47DC-BAFD-F4095AE5776A}"/>
              </a:ext>
            </a:extLst>
          </p:cNvPr>
          <p:cNvGrpSpPr/>
          <p:nvPr/>
        </p:nvGrpSpPr>
        <p:grpSpPr>
          <a:xfrm>
            <a:off x="6214249" y="1890097"/>
            <a:ext cx="1730668" cy="1702285"/>
            <a:chOff x="5365895" y="4773"/>
            <a:chExt cx="1039800" cy="1195172"/>
          </a:xfrm>
        </p:grpSpPr>
        <p:sp>
          <p:nvSpPr>
            <p:cNvPr id="98" name="Hexagon 97">
              <a:extLst>
                <a:ext uri="{FF2B5EF4-FFF2-40B4-BE49-F238E27FC236}">
                  <a16:creationId xmlns:a16="http://schemas.microsoft.com/office/drawing/2014/main" id="{FA5E1386-3B3E-46B5-9CBD-7A59CA3A062B}"/>
                </a:ext>
              </a:extLst>
            </p:cNvPr>
            <p:cNvSpPr/>
            <p:nvPr/>
          </p:nvSpPr>
          <p:spPr>
            <a:xfrm rot="5400000">
              <a:off x="5288209" y="82459"/>
              <a:ext cx="1195172" cy="1039800"/>
            </a:xfrm>
            <a:prstGeom prst="hexagon">
              <a:avLst>
                <a:gd name="adj" fmla="val 25000"/>
                <a:gd name="vf" fmla="val 115470"/>
              </a:avLst>
            </a:prstGeom>
            <a:gradFill flip="none" rotWithShape="1">
              <a:gsLst>
                <a:gs pos="17000">
                  <a:srgbClr val="CEEAB0"/>
                </a:gs>
                <a:gs pos="58000">
                  <a:srgbClr val="00E266"/>
                </a:gs>
                <a:gs pos="83000">
                  <a:srgbClr val="00B050"/>
                </a:gs>
                <a:gs pos="100000">
                  <a:srgbClr val="92D050"/>
                </a:gs>
              </a:gsLst>
              <a:lin ang="189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99" name="Hexagon 4">
              <a:extLst>
                <a:ext uri="{FF2B5EF4-FFF2-40B4-BE49-F238E27FC236}">
                  <a16:creationId xmlns:a16="http://schemas.microsoft.com/office/drawing/2014/main" id="{E7D3EF33-941E-48E4-ACA3-74236E05CF0D}"/>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algn="ctr" defTabSz="222250">
                <a:lnSpc>
                  <a:spcPct val="90000"/>
                </a:lnSpc>
                <a:spcBef>
                  <a:spcPct val="0"/>
                </a:spcBef>
                <a:spcAft>
                  <a:spcPct val="35000"/>
                </a:spcAft>
              </a:pPr>
              <a:r>
                <a:rPr lang="en-AU" sz="1400" b="1">
                  <a:solidFill>
                    <a:schemeClr val="bg1"/>
                  </a:solidFill>
                </a:rPr>
                <a:t>VNI West by 2027-28 with decision rules  </a:t>
              </a:r>
              <a:endParaRPr lang="en-AU" sz="1400" b="1" kern="1200">
                <a:solidFill>
                  <a:schemeClr val="bg1"/>
                </a:solidFill>
              </a:endParaRPr>
            </a:p>
          </p:txBody>
        </p:sp>
      </p:grpSp>
      <p:grpSp>
        <p:nvGrpSpPr>
          <p:cNvPr id="100" name="Group 99">
            <a:extLst>
              <a:ext uri="{FF2B5EF4-FFF2-40B4-BE49-F238E27FC236}">
                <a16:creationId xmlns:a16="http://schemas.microsoft.com/office/drawing/2014/main" id="{F62FC2E1-F47A-45BF-938A-24B24C5BA4B1}"/>
              </a:ext>
            </a:extLst>
          </p:cNvPr>
          <p:cNvGrpSpPr/>
          <p:nvPr/>
        </p:nvGrpSpPr>
        <p:grpSpPr>
          <a:xfrm>
            <a:off x="6218146" y="4668577"/>
            <a:ext cx="1730668" cy="1702285"/>
            <a:chOff x="5365895" y="4773"/>
            <a:chExt cx="1039800" cy="1195172"/>
          </a:xfrm>
        </p:grpSpPr>
        <p:sp>
          <p:nvSpPr>
            <p:cNvPr id="101" name="Hexagon 100">
              <a:extLst>
                <a:ext uri="{FF2B5EF4-FFF2-40B4-BE49-F238E27FC236}">
                  <a16:creationId xmlns:a16="http://schemas.microsoft.com/office/drawing/2014/main" id="{354A0923-995F-49EA-BFB6-7D28A135A80C}"/>
                </a:ext>
              </a:extLst>
            </p:cNvPr>
            <p:cNvSpPr/>
            <p:nvPr/>
          </p:nvSpPr>
          <p:spPr>
            <a:xfrm rot="5400000">
              <a:off x="5288209" y="82459"/>
              <a:ext cx="1195172" cy="1039800"/>
            </a:xfrm>
            <a:prstGeom prst="hexagon">
              <a:avLst>
                <a:gd name="adj" fmla="val 25000"/>
                <a:gd name="vf" fmla="val 115470"/>
              </a:avLst>
            </a:prstGeom>
            <a:gradFill flip="none" rotWithShape="1">
              <a:gsLst>
                <a:gs pos="17000">
                  <a:srgbClr val="CEEAB0"/>
                </a:gs>
                <a:gs pos="58000">
                  <a:srgbClr val="00E266"/>
                </a:gs>
                <a:gs pos="83000">
                  <a:srgbClr val="00B050"/>
                </a:gs>
                <a:gs pos="100000">
                  <a:srgbClr val="92D050"/>
                </a:gs>
              </a:gsLst>
              <a:lin ang="1890000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102" name="Hexagon 4">
              <a:extLst>
                <a:ext uri="{FF2B5EF4-FFF2-40B4-BE49-F238E27FC236}">
                  <a16:creationId xmlns:a16="http://schemas.microsoft.com/office/drawing/2014/main" id="{343AF43D-E23D-4392-9CCF-51C215BFB6B8}"/>
                </a:ext>
              </a:extLst>
            </p:cNvPr>
            <p:cNvSpPr txBox="1"/>
            <p:nvPr/>
          </p:nvSpPr>
          <p:spPr>
            <a:xfrm>
              <a:off x="5476425" y="200406"/>
              <a:ext cx="818005"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algn="ctr" defTabSz="222250">
                <a:lnSpc>
                  <a:spcPct val="90000"/>
                </a:lnSpc>
                <a:spcBef>
                  <a:spcPct val="0"/>
                </a:spcBef>
                <a:spcAft>
                  <a:spcPct val="35000"/>
                </a:spcAft>
              </a:pPr>
              <a:r>
                <a:rPr lang="en-AU" sz="1400" b="1">
                  <a:solidFill>
                    <a:schemeClr val="bg1"/>
                  </a:solidFill>
                </a:rPr>
                <a:t>Marinus Link by no later than 2031-32 with decision rules  </a:t>
              </a:r>
              <a:endParaRPr lang="en-AU" sz="1400" b="1" kern="1200">
                <a:solidFill>
                  <a:schemeClr val="bg1"/>
                </a:solidFill>
              </a:endParaRPr>
            </a:p>
          </p:txBody>
        </p:sp>
      </p:grpSp>
      <p:grpSp>
        <p:nvGrpSpPr>
          <p:cNvPr id="41" name="Group 40">
            <a:extLst>
              <a:ext uri="{FF2B5EF4-FFF2-40B4-BE49-F238E27FC236}">
                <a16:creationId xmlns:a16="http://schemas.microsoft.com/office/drawing/2014/main" id="{90384A59-FE0E-4F93-A43A-31DE9B61C5FD}"/>
              </a:ext>
            </a:extLst>
          </p:cNvPr>
          <p:cNvGrpSpPr/>
          <p:nvPr/>
        </p:nvGrpSpPr>
        <p:grpSpPr>
          <a:xfrm>
            <a:off x="9028087" y="3273022"/>
            <a:ext cx="1637387" cy="1736404"/>
            <a:chOff x="5365895" y="4773"/>
            <a:chExt cx="1039800" cy="1195172"/>
          </a:xfrm>
        </p:grpSpPr>
        <p:sp>
          <p:nvSpPr>
            <p:cNvPr id="42" name="Hexagon 41">
              <a:extLst>
                <a:ext uri="{FF2B5EF4-FFF2-40B4-BE49-F238E27FC236}">
                  <a16:creationId xmlns:a16="http://schemas.microsoft.com/office/drawing/2014/main" id="{FE91FEAA-759F-44FC-A414-999917D8510E}"/>
                </a:ext>
              </a:extLst>
            </p:cNvPr>
            <p:cNvSpPr/>
            <p:nvPr/>
          </p:nvSpPr>
          <p:spPr>
            <a:xfrm rot="5400000">
              <a:off x="5288209" y="82459"/>
              <a:ext cx="1195172" cy="1039800"/>
            </a:xfrm>
            <a:prstGeom prst="hexagon">
              <a:avLst>
                <a:gd name="adj" fmla="val 25000"/>
                <a:gd name="vf" fmla="val 115470"/>
              </a:avLst>
            </a:prstGeom>
            <a:solidFill>
              <a:srgbClr val="C00000"/>
            </a:solidFill>
            <a:ln>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sz="1400"/>
            </a:p>
          </p:txBody>
        </p:sp>
        <p:sp>
          <p:nvSpPr>
            <p:cNvPr id="43" name="Hexagon 4">
              <a:extLst>
                <a:ext uri="{FF2B5EF4-FFF2-40B4-BE49-F238E27FC236}">
                  <a16:creationId xmlns:a16="http://schemas.microsoft.com/office/drawing/2014/main" id="{195D6E1B-FA49-4B41-BAFB-0E7AEBD13E1E}"/>
                </a:ext>
              </a:extLst>
            </p:cNvPr>
            <p:cNvSpPr txBox="1"/>
            <p:nvPr/>
          </p:nvSpPr>
          <p:spPr>
            <a:xfrm>
              <a:off x="5476425" y="200406"/>
              <a:ext cx="794956" cy="8226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1pPr>
              <a:lvl2pPr marL="0" marR="0" indent="716575"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2pPr>
              <a:lvl3pPr marL="0" marR="0" indent="1433154"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3pPr>
              <a:lvl4pPr marL="0" marR="0" indent="214973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4pPr>
              <a:lvl5pPr marL="0" marR="0" indent="286630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5pPr>
              <a:lvl6pPr marL="0" marR="0" indent="358288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6pPr>
              <a:lvl7pPr marL="0" marR="0" indent="4299460"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7pPr>
              <a:lvl8pPr marL="0" marR="0" indent="5016036"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8pPr>
              <a:lvl9pPr marL="0" marR="0" indent="5732612" algn="l" defTabSz="1433154"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chemeClr val="lt1"/>
                  </a:solidFill>
                  <a:effectLst/>
                  <a:uFillTx/>
                  <a:latin typeface="+mn-lt"/>
                  <a:ea typeface="+mn-ea"/>
                  <a:cs typeface="+mn-cs"/>
                  <a:sym typeface="Arial"/>
                </a:defRPr>
              </a:lvl9pPr>
            </a:lstStyle>
            <a:p>
              <a:pPr marL="0" lvl="0" indent="0" algn="ctr" defTabSz="222250">
                <a:lnSpc>
                  <a:spcPct val="90000"/>
                </a:lnSpc>
                <a:spcBef>
                  <a:spcPct val="0"/>
                </a:spcBef>
                <a:spcAft>
                  <a:spcPct val="35000"/>
                </a:spcAft>
                <a:buNone/>
              </a:pPr>
              <a:r>
                <a:rPr lang="en-AU" sz="1400" b="1">
                  <a:solidFill>
                    <a:schemeClr val="bg1"/>
                  </a:solidFill>
                </a:rPr>
                <a:t>Future ISP projects no action before next ISP</a:t>
              </a:r>
              <a:endParaRPr lang="en-AU" sz="1400" b="1" kern="1200">
                <a:solidFill>
                  <a:schemeClr val="bg1"/>
                </a:solidFill>
              </a:endParaRPr>
            </a:p>
          </p:txBody>
        </p:sp>
      </p:grpSp>
      <p:sp>
        <p:nvSpPr>
          <p:cNvPr id="3" name="TextBox 2">
            <a:extLst>
              <a:ext uri="{FF2B5EF4-FFF2-40B4-BE49-F238E27FC236}">
                <a16:creationId xmlns:a16="http://schemas.microsoft.com/office/drawing/2014/main" id="{6F79A84C-D3F7-4672-BF3B-FB18FC0A2D6B}"/>
              </a:ext>
            </a:extLst>
          </p:cNvPr>
          <p:cNvSpPr txBox="1"/>
          <p:nvPr/>
        </p:nvSpPr>
        <p:spPr>
          <a:xfrm>
            <a:off x="10271280" y="5444195"/>
            <a:ext cx="1906703" cy="1292662"/>
          </a:xfrm>
          <a:prstGeom prst="rect">
            <a:avLst/>
          </a:prstGeom>
          <a:noFill/>
        </p:spPr>
        <p:txBody>
          <a:bodyPr wrap="square" rtlCol="0">
            <a:spAutoFit/>
          </a:bodyPr>
          <a:lstStyle/>
          <a:p>
            <a:r>
              <a:rPr lang="en-AU" baseline="30000"/>
              <a:t># Estimated practical completion including any subsequent testing, project is optimal if can be delivered earlier</a:t>
            </a:r>
          </a:p>
          <a:p>
            <a:endParaRPr lang="en-AU"/>
          </a:p>
        </p:txBody>
      </p:sp>
    </p:spTree>
    <p:extLst>
      <p:ext uri="{BB962C8B-B14F-4D97-AF65-F5344CB8AC3E}">
        <p14:creationId xmlns:p14="http://schemas.microsoft.com/office/powerpoint/2010/main" val="1210073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lose up of a map&#10;&#10;Description automatically generated">
            <a:extLst>
              <a:ext uri="{FF2B5EF4-FFF2-40B4-BE49-F238E27FC236}">
                <a16:creationId xmlns:a16="http://schemas.microsoft.com/office/drawing/2014/main" id="{7F82117A-E384-4DD9-8E3B-85579597AB69}"/>
              </a:ext>
            </a:extLst>
          </p:cNvPr>
          <p:cNvPicPr>
            <a:picLocks noChangeAspect="1"/>
          </p:cNvPicPr>
          <p:nvPr/>
        </p:nvPicPr>
        <p:blipFill rotWithShape="1">
          <a:blip r:embed="rId2">
            <a:extLst>
              <a:ext uri="{28A0092B-C50C-407E-A947-70E740481C1C}">
                <a14:useLocalDpi xmlns:a14="http://schemas.microsoft.com/office/drawing/2010/main" val="0"/>
              </a:ext>
            </a:extLst>
          </a:blip>
          <a:srcRect l="15733"/>
          <a:stretch/>
        </p:blipFill>
        <p:spPr>
          <a:xfrm>
            <a:off x="3948473" y="-717062"/>
            <a:ext cx="4777255" cy="7731499"/>
          </a:xfrm>
          <a:prstGeom prst="rect">
            <a:avLst/>
          </a:prstGeom>
        </p:spPr>
      </p:pic>
      <p:sp>
        <p:nvSpPr>
          <p:cNvPr id="2" name="Title 1">
            <a:extLst>
              <a:ext uri="{FF2B5EF4-FFF2-40B4-BE49-F238E27FC236}">
                <a16:creationId xmlns:a16="http://schemas.microsoft.com/office/drawing/2014/main" id="{FEE3F5F5-6045-EC4C-9751-EEF3AEF3F08F}"/>
              </a:ext>
            </a:extLst>
          </p:cNvPr>
          <p:cNvSpPr>
            <a:spLocks noGrp="1"/>
          </p:cNvSpPr>
          <p:nvPr>
            <p:ph type="title"/>
          </p:nvPr>
        </p:nvSpPr>
        <p:spPr/>
        <p:txBody>
          <a:bodyPr/>
          <a:lstStyle/>
          <a:p>
            <a:r>
              <a:rPr lang="en-AU" sz="4000" dirty="0"/>
              <a:t>Necessary transmission upgrades</a:t>
            </a:r>
            <a:endParaRPr lang="en-US" sz="4000" dirty="0"/>
          </a:p>
        </p:txBody>
      </p:sp>
      <p:sp>
        <p:nvSpPr>
          <p:cNvPr id="3" name="Slide Number Placeholder 2">
            <a:extLst>
              <a:ext uri="{FF2B5EF4-FFF2-40B4-BE49-F238E27FC236}">
                <a16:creationId xmlns:a16="http://schemas.microsoft.com/office/drawing/2014/main" id="{F483B90E-DECD-5347-A013-06A856A9E0F9}"/>
              </a:ext>
            </a:extLst>
          </p:cNvPr>
          <p:cNvSpPr>
            <a:spLocks noGrp="1"/>
          </p:cNvSpPr>
          <p:nvPr>
            <p:ph type="sldNum" sz="quarter" idx="12"/>
          </p:nvPr>
        </p:nvSpPr>
        <p:spPr/>
        <p:txBody>
          <a:bodyPr/>
          <a:lstStyle/>
          <a:p>
            <a:fld id="{040D9E49-4773-4BDA-8C6F-51D74F76568F}" type="slidenum">
              <a:rPr lang="en-AU" smtClean="0"/>
              <a:t>32</a:t>
            </a:fld>
            <a:endParaRPr lang="en-AU" dirty="0"/>
          </a:p>
        </p:txBody>
      </p:sp>
      <p:sp>
        <p:nvSpPr>
          <p:cNvPr id="20" name="Oval 19">
            <a:extLst>
              <a:ext uri="{FF2B5EF4-FFF2-40B4-BE49-F238E27FC236}">
                <a16:creationId xmlns:a16="http://schemas.microsoft.com/office/drawing/2014/main" id="{8BDC8761-B0A2-D442-B5B4-077C81C60DE9}"/>
              </a:ext>
            </a:extLst>
          </p:cNvPr>
          <p:cNvSpPr/>
          <p:nvPr/>
        </p:nvSpPr>
        <p:spPr>
          <a:xfrm>
            <a:off x="5446899" y="4005944"/>
            <a:ext cx="1189746" cy="581381"/>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24" name="Rounded Rectangular Callout 23">
            <a:extLst>
              <a:ext uri="{FF2B5EF4-FFF2-40B4-BE49-F238E27FC236}">
                <a16:creationId xmlns:a16="http://schemas.microsoft.com/office/drawing/2014/main" id="{0B766D32-5471-7746-A30A-DDBBB36BFE1A}"/>
              </a:ext>
            </a:extLst>
          </p:cNvPr>
          <p:cNvSpPr/>
          <p:nvPr/>
        </p:nvSpPr>
        <p:spPr>
          <a:xfrm>
            <a:off x="8725728" y="1691312"/>
            <a:ext cx="2577737" cy="1123712"/>
          </a:xfrm>
          <a:prstGeom prst="wedgeRoundRectCallout">
            <a:avLst>
              <a:gd name="adj1" fmla="val -107583"/>
              <a:gd name="adj2" fmla="val 120794"/>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a:t>Central-West Orana REZ Transmission Link: unlock a priority REZ identified in NSW Electricity Strategy</a:t>
            </a:r>
          </a:p>
        </p:txBody>
      </p:sp>
      <p:sp>
        <p:nvSpPr>
          <p:cNvPr id="21" name="Oval 20">
            <a:extLst>
              <a:ext uri="{FF2B5EF4-FFF2-40B4-BE49-F238E27FC236}">
                <a16:creationId xmlns:a16="http://schemas.microsoft.com/office/drawing/2014/main" id="{BA94733E-B003-4578-A270-09C6967F0815}"/>
              </a:ext>
            </a:extLst>
          </p:cNvPr>
          <p:cNvSpPr/>
          <p:nvPr/>
        </p:nvSpPr>
        <p:spPr>
          <a:xfrm>
            <a:off x="6092360" y="3424563"/>
            <a:ext cx="1189746" cy="581381"/>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22" name="Rounded Rectangular Callout 23">
            <a:extLst>
              <a:ext uri="{FF2B5EF4-FFF2-40B4-BE49-F238E27FC236}">
                <a16:creationId xmlns:a16="http://schemas.microsoft.com/office/drawing/2014/main" id="{3E1A0821-B72D-48CC-96B3-4F22C55C21B9}"/>
              </a:ext>
            </a:extLst>
          </p:cNvPr>
          <p:cNvSpPr/>
          <p:nvPr/>
        </p:nvSpPr>
        <p:spPr>
          <a:xfrm>
            <a:off x="3948473" y="1119600"/>
            <a:ext cx="1773771" cy="1634490"/>
          </a:xfrm>
          <a:prstGeom prst="wedgeRoundRectCallout">
            <a:avLst>
              <a:gd name="adj1" fmla="val 61460"/>
              <a:gd name="adj2" fmla="val 128025"/>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a:t>Project </a:t>
            </a:r>
            <a:r>
              <a:rPr lang="en-AU" sz="1500" dirty="0" err="1"/>
              <a:t>EnergyConnect</a:t>
            </a:r>
            <a:r>
              <a:rPr lang="en-AU" sz="1500" dirty="0"/>
              <a:t>: improve resource sharing, unlock REZs and provide grid resilience.</a:t>
            </a:r>
          </a:p>
        </p:txBody>
      </p:sp>
      <p:sp>
        <p:nvSpPr>
          <p:cNvPr id="23" name="Oval 22">
            <a:extLst>
              <a:ext uri="{FF2B5EF4-FFF2-40B4-BE49-F238E27FC236}">
                <a16:creationId xmlns:a16="http://schemas.microsoft.com/office/drawing/2014/main" id="{64C68A79-C5BA-4A81-AFEE-BA96628F672D}"/>
              </a:ext>
            </a:extLst>
          </p:cNvPr>
          <p:cNvSpPr/>
          <p:nvPr/>
        </p:nvSpPr>
        <p:spPr>
          <a:xfrm>
            <a:off x="7354074" y="4587325"/>
            <a:ext cx="992947" cy="417140"/>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25" name="Rounded Rectangular Callout 23">
            <a:extLst>
              <a:ext uri="{FF2B5EF4-FFF2-40B4-BE49-F238E27FC236}">
                <a16:creationId xmlns:a16="http://schemas.microsoft.com/office/drawing/2014/main" id="{9F9DA110-B248-4811-A8E2-F5C25D26F4EA}"/>
              </a:ext>
            </a:extLst>
          </p:cNvPr>
          <p:cNvSpPr/>
          <p:nvPr/>
        </p:nvSpPr>
        <p:spPr>
          <a:xfrm>
            <a:off x="9106805" y="3232653"/>
            <a:ext cx="2577737" cy="868323"/>
          </a:xfrm>
          <a:prstGeom prst="wedgeRoundRectCallout">
            <a:avLst>
              <a:gd name="adj1" fmla="val -80679"/>
              <a:gd name="adj2" fmla="val 123587"/>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err="1"/>
              <a:t>HumeLink</a:t>
            </a:r>
            <a:r>
              <a:rPr lang="en-AU" sz="1500" dirty="0"/>
              <a:t>: enable Snowy 2.0 to support NSW as coal-fired power stations close.</a:t>
            </a:r>
          </a:p>
        </p:txBody>
      </p:sp>
      <p:sp>
        <p:nvSpPr>
          <p:cNvPr id="30" name="Oval 29">
            <a:extLst>
              <a:ext uri="{FF2B5EF4-FFF2-40B4-BE49-F238E27FC236}">
                <a16:creationId xmlns:a16="http://schemas.microsoft.com/office/drawing/2014/main" id="{10A78E69-A873-4790-9F4B-9E7D0C7A2957}"/>
              </a:ext>
            </a:extLst>
          </p:cNvPr>
          <p:cNvSpPr/>
          <p:nvPr/>
        </p:nvSpPr>
        <p:spPr>
          <a:xfrm>
            <a:off x="5344153" y="4751566"/>
            <a:ext cx="992947" cy="417140"/>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31" name="Rounded Rectangular Callout 23">
            <a:extLst>
              <a:ext uri="{FF2B5EF4-FFF2-40B4-BE49-F238E27FC236}">
                <a16:creationId xmlns:a16="http://schemas.microsoft.com/office/drawing/2014/main" id="{38FEF828-0AB6-4CF9-B0B0-5CE3DE2431EE}"/>
              </a:ext>
            </a:extLst>
          </p:cNvPr>
          <p:cNvSpPr/>
          <p:nvPr/>
        </p:nvSpPr>
        <p:spPr>
          <a:xfrm>
            <a:off x="9174704" y="4804286"/>
            <a:ext cx="1893407" cy="1123712"/>
          </a:xfrm>
          <a:prstGeom prst="wedgeRoundRectCallout">
            <a:avLst>
              <a:gd name="adj1" fmla="val -199951"/>
              <a:gd name="adj2" fmla="val -33657"/>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a:t>VNI West: provide Victoria with access to Snowy 2.0 and unlock REZs.</a:t>
            </a:r>
          </a:p>
        </p:txBody>
      </p:sp>
      <p:sp>
        <p:nvSpPr>
          <p:cNvPr id="32" name="Oval 31">
            <a:extLst>
              <a:ext uri="{FF2B5EF4-FFF2-40B4-BE49-F238E27FC236}">
                <a16:creationId xmlns:a16="http://schemas.microsoft.com/office/drawing/2014/main" id="{FB5AC1DA-85F4-42D7-A3F2-28AE9C11AE1D}"/>
              </a:ext>
            </a:extLst>
          </p:cNvPr>
          <p:cNvSpPr/>
          <p:nvPr/>
        </p:nvSpPr>
        <p:spPr>
          <a:xfrm>
            <a:off x="6857600" y="5719428"/>
            <a:ext cx="992947" cy="417140"/>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33" name="Rounded Rectangular Callout 23">
            <a:extLst>
              <a:ext uri="{FF2B5EF4-FFF2-40B4-BE49-F238E27FC236}">
                <a16:creationId xmlns:a16="http://schemas.microsoft.com/office/drawing/2014/main" id="{5280619D-0335-49A9-BFF3-9ECEAFEDC4C4}"/>
              </a:ext>
            </a:extLst>
          </p:cNvPr>
          <p:cNvSpPr/>
          <p:nvPr/>
        </p:nvSpPr>
        <p:spPr>
          <a:xfrm>
            <a:off x="8073240" y="6137327"/>
            <a:ext cx="3095190" cy="612934"/>
          </a:xfrm>
          <a:prstGeom prst="wedgeRoundRectCallout">
            <a:avLst>
              <a:gd name="adj1" fmla="val -64661"/>
              <a:gd name="adj2" fmla="val -52188"/>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a:t>Marinus Link: enable Battery of the Nation and facilitate the TRET.</a:t>
            </a:r>
          </a:p>
        </p:txBody>
      </p:sp>
      <p:sp>
        <p:nvSpPr>
          <p:cNvPr id="34" name="Oval 33">
            <a:extLst>
              <a:ext uri="{FF2B5EF4-FFF2-40B4-BE49-F238E27FC236}">
                <a16:creationId xmlns:a16="http://schemas.microsoft.com/office/drawing/2014/main" id="{5FB676F5-0EEE-44B3-8B94-EEAA60488A7B}"/>
              </a:ext>
            </a:extLst>
          </p:cNvPr>
          <p:cNvSpPr/>
          <p:nvPr/>
        </p:nvSpPr>
        <p:spPr>
          <a:xfrm>
            <a:off x="6557327" y="2843182"/>
            <a:ext cx="992947" cy="417140"/>
          </a:xfrm>
          <a:prstGeom prst="ellipse">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AU"/>
          </a:p>
        </p:txBody>
      </p:sp>
      <p:sp>
        <p:nvSpPr>
          <p:cNvPr id="35" name="Rounded Rectangular Callout 23">
            <a:extLst>
              <a:ext uri="{FF2B5EF4-FFF2-40B4-BE49-F238E27FC236}">
                <a16:creationId xmlns:a16="http://schemas.microsoft.com/office/drawing/2014/main" id="{52CBE776-083D-4C55-B7DF-12E3A77CAF90}"/>
              </a:ext>
            </a:extLst>
          </p:cNvPr>
          <p:cNvSpPr/>
          <p:nvPr/>
        </p:nvSpPr>
        <p:spPr>
          <a:xfrm>
            <a:off x="7457093" y="7131"/>
            <a:ext cx="1717611" cy="1379101"/>
          </a:xfrm>
          <a:prstGeom prst="wedgeRoundRectCallout">
            <a:avLst>
              <a:gd name="adj1" fmla="val -75971"/>
              <a:gd name="adj2" fmla="val 156632"/>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lvl="0"/>
            <a:r>
              <a:rPr lang="en-AU" sz="1500" dirty="0"/>
              <a:t>QNI: improve resource sharing, unlock REZs and provide grid resilience</a:t>
            </a:r>
          </a:p>
        </p:txBody>
      </p:sp>
      <p:sp>
        <p:nvSpPr>
          <p:cNvPr id="36" name="TextBox 35">
            <a:extLst>
              <a:ext uri="{FF2B5EF4-FFF2-40B4-BE49-F238E27FC236}">
                <a16:creationId xmlns:a16="http://schemas.microsoft.com/office/drawing/2014/main" id="{5562BB6A-743B-4AF4-8A99-7D6EBE488799}"/>
              </a:ext>
            </a:extLst>
          </p:cNvPr>
          <p:cNvSpPr txBox="1"/>
          <p:nvPr/>
        </p:nvSpPr>
        <p:spPr>
          <a:xfrm>
            <a:off x="10540444" y="6639250"/>
            <a:ext cx="1614545" cy="261610"/>
          </a:xfrm>
          <a:prstGeom prst="rect">
            <a:avLst/>
          </a:prstGeom>
          <a:noFill/>
        </p:spPr>
        <p:txBody>
          <a:bodyPr wrap="none" rtlCol="0">
            <a:spAutoFit/>
          </a:bodyPr>
          <a:lstStyle/>
          <a:p>
            <a:r>
              <a:rPr lang="en-AU" sz="1100" dirty="0"/>
              <a:t>Source: AEMO 2020 ISP</a:t>
            </a:r>
          </a:p>
        </p:txBody>
      </p:sp>
    </p:spTree>
    <p:extLst>
      <p:ext uri="{BB962C8B-B14F-4D97-AF65-F5344CB8AC3E}">
        <p14:creationId xmlns:p14="http://schemas.microsoft.com/office/powerpoint/2010/main" val="385663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1" grpId="0" animBg="1"/>
      <p:bldP spid="22" grpId="0" animBg="1"/>
      <p:bldP spid="23" grpId="0" animBg="1"/>
      <p:bldP spid="25" grpId="0" animBg="1"/>
      <p:bldP spid="30" grpId="0" animBg="1"/>
      <p:bldP spid="31" grpId="0" animBg="1"/>
      <p:bldP spid="32" grpId="0" animBg="1"/>
      <p:bldP spid="3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2">
            <a:extLst>
              <a:ext uri="{FF2B5EF4-FFF2-40B4-BE49-F238E27FC236}">
                <a16:creationId xmlns:a16="http://schemas.microsoft.com/office/drawing/2014/main" id="{714F9D99-C5E0-4439-812B-3EFB422CE77F}"/>
              </a:ext>
            </a:extLst>
          </p:cNvPr>
          <p:cNvSpPr txBox="1">
            <a:spLocks/>
          </p:cNvSpPr>
          <p:nvPr/>
        </p:nvSpPr>
        <p:spPr>
          <a:xfrm>
            <a:off x="235527" y="1486694"/>
            <a:ext cx="6893603" cy="4547615"/>
          </a:xfrm>
          <a:prstGeom prst="rect">
            <a:avLst/>
          </a:prstGeom>
        </p:spPr>
        <p:txBody>
          <a:bodyPr anchor="t">
            <a:noAutofit/>
          </a:bodyPr>
          <a:lstStyle>
            <a:lvl1pPr marL="181877" indent="-181877" algn="l" defTabSz="727510" rtl="0" eaLnBrk="1" latinLnBrk="0" hangingPunct="1">
              <a:lnSpc>
                <a:spcPct val="90000"/>
              </a:lnSpc>
              <a:spcBef>
                <a:spcPts val="796"/>
              </a:spcBef>
              <a:buFont typeface="Arial" panose="020B0604020202020204" pitchFamily="34" charset="0"/>
              <a:buChar char="•"/>
              <a:defRPr sz="2228" kern="1200">
                <a:solidFill>
                  <a:schemeClr val="tx1"/>
                </a:solidFill>
                <a:latin typeface="+mn-lt"/>
                <a:ea typeface="+mn-ea"/>
                <a:cs typeface="+mn-cs"/>
              </a:defRPr>
            </a:lvl1pPr>
            <a:lvl2pPr marL="545633" indent="-181877" algn="l" defTabSz="727510" rtl="0" eaLnBrk="1" latinLnBrk="0" hangingPunct="1">
              <a:lnSpc>
                <a:spcPct val="90000"/>
              </a:lnSpc>
              <a:spcBef>
                <a:spcPts val="398"/>
              </a:spcBef>
              <a:buFont typeface="Arial" panose="020B0604020202020204" pitchFamily="34" charset="0"/>
              <a:buChar char="•"/>
              <a:defRPr sz="1910" kern="1200">
                <a:solidFill>
                  <a:schemeClr val="tx1"/>
                </a:solidFill>
                <a:latin typeface="+mn-lt"/>
                <a:ea typeface="+mn-ea"/>
                <a:cs typeface="+mn-cs"/>
              </a:defRPr>
            </a:lvl2pPr>
            <a:lvl3pPr marL="909387" indent="-181877" algn="l" defTabSz="727510" rtl="0" eaLnBrk="1" latinLnBrk="0" hangingPunct="1">
              <a:lnSpc>
                <a:spcPct val="90000"/>
              </a:lnSpc>
              <a:spcBef>
                <a:spcPts val="398"/>
              </a:spcBef>
              <a:buFont typeface="Arial" panose="020B0604020202020204" pitchFamily="34" charset="0"/>
              <a:buChar char="•"/>
              <a:defRPr sz="1591" kern="1200">
                <a:solidFill>
                  <a:schemeClr val="tx1"/>
                </a:solidFill>
                <a:latin typeface="+mn-lt"/>
                <a:ea typeface="+mn-ea"/>
                <a:cs typeface="+mn-cs"/>
              </a:defRPr>
            </a:lvl3pPr>
            <a:lvl4pPr marL="127314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4pPr>
            <a:lvl5pPr marL="163689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5pPr>
            <a:lvl6pPr marL="200065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6pPr>
            <a:lvl7pPr marL="2364407"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7pPr>
            <a:lvl8pPr marL="2728162"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8pPr>
            <a:lvl9pPr marL="3091916" indent="-181877" algn="l" defTabSz="727510" rtl="0" eaLnBrk="1" latinLnBrk="0" hangingPunct="1">
              <a:lnSpc>
                <a:spcPct val="90000"/>
              </a:lnSpc>
              <a:spcBef>
                <a:spcPts val="398"/>
              </a:spcBef>
              <a:buFont typeface="Arial" panose="020B0604020202020204" pitchFamily="34" charset="0"/>
              <a:buChar char="•"/>
              <a:defRPr sz="1432" kern="1200">
                <a:solidFill>
                  <a:schemeClr val="tx1"/>
                </a:solidFill>
                <a:latin typeface="+mn-lt"/>
                <a:ea typeface="+mn-ea"/>
                <a:cs typeface="+mn-cs"/>
              </a:defRPr>
            </a:lvl9pPr>
          </a:lstStyle>
          <a:p>
            <a:pPr marL="181610" indent="-181610"/>
            <a:r>
              <a:rPr lang="en-AU" sz="2000" b="1" dirty="0"/>
              <a:t>Progress VNI West by 2027-28, with early works as soon as possible;  and defer to 2035-36 or pause if:</a:t>
            </a:r>
          </a:p>
          <a:p>
            <a:pPr marL="545366" lvl="1" indent="-181610"/>
            <a:r>
              <a:rPr lang="en-AU" sz="1600" i="1" dirty="0"/>
              <a:t>Transmission costs, including any 3rd party contribution, exceed $2.5 billion, or</a:t>
            </a:r>
          </a:p>
          <a:p>
            <a:pPr marL="545366" lvl="1" indent="-181610"/>
            <a:r>
              <a:rPr lang="en-AU" sz="1600" i="1" dirty="0"/>
              <a:t>There is evidence that sufficient new market-based dispatchable capacity will be in place in Victoria head the next brown coal closure in Victoria, or</a:t>
            </a:r>
          </a:p>
          <a:p>
            <a:pPr marL="545366" lvl="1" indent="-181610"/>
            <a:r>
              <a:rPr lang="en-AU" sz="1600" i="1" dirty="0"/>
              <a:t>There is evidence that the Slow Change scenario is unfolding, which includes life extensions of existing coal fired generation.</a:t>
            </a:r>
          </a:p>
          <a:p>
            <a:pPr marL="181610" indent="-181610"/>
            <a:r>
              <a:rPr lang="en-AU" sz="2000" b="1" dirty="0"/>
              <a:t>Progress Marinus Link, with early works as soon as possible, as follows:</a:t>
            </a:r>
          </a:p>
          <a:p>
            <a:pPr marL="545366" lvl="1" indent="-181610"/>
            <a:r>
              <a:rPr lang="en-AU" sz="1600" b="1" i="1" dirty="0"/>
              <a:t>Stage 1 in 2028-29 - </a:t>
            </a:r>
            <a:r>
              <a:rPr lang="en-AU" sz="1600" i="1" dirty="0"/>
              <a:t>if TRET is legislated; and there is successful resolution as to </a:t>
            </a:r>
            <a:r>
              <a:rPr lang="en-GB" sz="1600" i="1" dirty="0"/>
              <a:t>how the costs of Marinus Link project </a:t>
            </a:r>
            <a:r>
              <a:rPr lang="en-AU" sz="1600" i="1" dirty="0"/>
              <a:t>how the costs will be recovered from consumers, and Slow Change scenario is not unfolding.</a:t>
            </a:r>
            <a:endParaRPr lang="en-GB" sz="1600" i="1" dirty="0"/>
          </a:p>
          <a:p>
            <a:pPr marL="545366" lvl="1" indent="-181610"/>
            <a:r>
              <a:rPr lang="en-GB" sz="1600" b="1" i="1" dirty="0"/>
              <a:t>Stage 2 in 2031-32 – </a:t>
            </a:r>
            <a:r>
              <a:rPr lang="en-AU" sz="1600" i="1" dirty="0"/>
              <a:t>if TRET implementation is on track, or the Step Change scenario is materialising (to be re-assessed and refined in the 2022 ISP)</a:t>
            </a:r>
          </a:p>
        </p:txBody>
      </p:sp>
      <p:sp>
        <p:nvSpPr>
          <p:cNvPr id="4" name="Slide Number Placeholder 3">
            <a:extLst>
              <a:ext uri="{FF2B5EF4-FFF2-40B4-BE49-F238E27FC236}">
                <a16:creationId xmlns:a16="http://schemas.microsoft.com/office/drawing/2014/main" id="{3A2D6389-71FE-40C9-BD2F-5A4A8C832553}"/>
              </a:ext>
            </a:extLst>
          </p:cNvPr>
          <p:cNvSpPr>
            <a:spLocks noGrp="1"/>
          </p:cNvSpPr>
          <p:nvPr>
            <p:ph type="sldNum" sz="quarter" idx="12"/>
          </p:nvPr>
        </p:nvSpPr>
        <p:spPr>
          <a:xfrm>
            <a:off x="11353800" y="6356351"/>
            <a:ext cx="576108" cy="365125"/>
          </a:xfrm>
        </p:spPr>
        <p:txBody>
          <a:bodyPr/>
          <a:lstStyle/>
          <a:p>
            <a:fld id="{21D3960A-6011-4D1D-BD96-0DF9B17B3A28}" type="slidenum">
              <a:rPr lang="en-AU" smtClean="0"/>
              <a:t>33</a:t>
            </a:fld>
            <a:endParaRPr lang="en-AU"/>
          </a:p>
        </p:txBody>
      </p:sp>
      <p:sp>
        <p:nvSpPr>
          <p:cNvPr id="7" name="Title 6">
            <a:extLst>
              <a:ext uri="{FF2B5EF4-FFF2-40B4-BE49-F238E27FC236}">
                <a16:creationId xmlns:a16="http://schemas.microsoft.com/office/drawing/2014/main" id="{5F2D3278-4693-44C1-8A72-C7C2320CB54F}"/>
              </a:ext>
            </a:extLst>
          </p:cNvPr>
          <p:cNvSpPr>
            <a:spLocks noGrp="1"/>
          </p:cNvSpPr>
          <p:nvPr>
            <p:ph type="title"/>
          </p:nvPr>
        </p:nvSpPr>
        <p:spPr>
          <a:xfrm>
            <a:off x="61353" y="136526"/>
            <a:ext cx="9001778" cy="1189039"/>
          </a:xfrm>
        </p:spPr>
        <p:txBody>
          <a:bodyPr anchor="ctr"/>
          <a:lstStyle/>
          <a:p>
            <a:r>
              <a:rPr lang="en-AU" dirty="0"/>
              <a:t>A dynamic roadmap with decision rules</a:t>
            </a:r>
          </a:p>
        </p:txBody>
      </p:sp>
      <p:pic>
        <p:nvPicPr>
          <p:cNvPr id="2" name="Picture 1">
            <a:extLst>
              <a:ext uri="{FF2B5EF4-FFF2-40B4-BE49-F238E27FC236}">
                <a16:creationId xmlns:a16="http://schemas.microsoft.com/office/drawing/2014/main" id="{B6C176FD-132E-4BC2-AF41-704ED8AD8ECB}"/>
              </a:ext>
            </a:extLst>
          </p:cNvPr>
          <p:cNvPicPr>
            <a:picLocks noChangeAspect="1"/>
          </p:cNvPicPr>
          <p:nvPr/>
        </p:nvPicPr>
        <p:blipFill>
          <a:blip r:embed="rId2"/>
          <a:stretch>
            <a:fillRect/>
          </a:stretch>
        </p:blipFill>
        <p:spPr>
          <a:xfrm>
            <a:off x="7547105" y="0"/>
            <a:ext cx="4644895" cy="6858000"/>
          </a:xfrm>
          <a:prstGeom prst="rect">
            <a:avLst/>
          </a:prstGeom>
        </p:spPr>
      </p:pic>
    </p:spTree>
    <p:extLst>
      <p:ext uri="{BB962C8B-B14F-4D97-AF65-F5344CB8AC3E}">
        <p14:creationId xmlns:p14="http://schemas.microsoft.com/office/powerpoint/2010/main" val="2945706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3BA855-03BA-4B19-A12F-44BE8D3A63DE}"/>
              </a:ext>
            </a:extLst>
          </p:cNvPr>
          <p:cNvSpPr txBox="1"/>
          <p:nvPr/>
        </p:nvSpPr>
        <p:spPr>
          <a:xfrm rot="20799075">
            <a:off x="1006866" y="1176459"/>
            <a:ext cx="4770634" cy="1200329"/>
          </a:xfrm>
          <a:prstGeom prst="rect">
            <a:avLst/>
          </a:prstGeom>
          <a:noFill/>
        </p:spPr>
        <p:txBody>
          <a:bodyPr wrap="square" rtlCol="0">
            <a:spAutoFit/>
          </a:bodyPr>
          <a:lstStyle/>
          <a:p>
            <a:r>
              <a:rPr lang="en-AU" sz="7200" dirty="0">
                <a:solidFill>
                  <a:schemeClr val="bg1"/>
                </a:solidFill>
                <a:latin typeface="Ink Free" panose="03080402000500000000" pitchFamily="66" charset="0"/>
              </a:rPr>
              <a:t>Thankyou</a:t>
            </a:r>
            <a:r>
              <a:rPr lang="en-AU" sz="6600" dirty="0">
                <a:solidFill>
                  <a:schemeClr val="bg1"/>
                </a:solidFill>
                <a:latin typeface="Ink Free" panose="03080402000500000000" pitchFamily="66" charset="0"/>
              </a:rPr>
              <a:t> !</a:t>
            </a:r>
          </a:p>
        </p:txBody>
      </p:sp>
    </p:spTree>
    <p:extLst>
      <p:ext uri="{BB962C8B-B14F-4D97-AF65-F5344CB8AC3E}">
        <p14:creationId xmlns:p14="http://schemas.microsoft.com/office/powerpoint/2010/main" val="3815306231"/>
      </p:ext>
    </p:extLst>
  </p:cSld>
  <p:clrMapOvr>
    <a:masterClrMapping/>
  </p:clrMapOvr>
</p:sld>
</file>

<file path=ppt/theme/theme1.xml><?xml version="1.0" encoding="utf-8"?>
<a:theme xmlns:a="http://schemas.openxmlformats.org/drawingml/2006/main" name="Theme1">
  <a:themeElements>
    <a:clrScheme name="AEMO PPT 2018">
      <a:dk1>
        <a:srgbClr val="222324"/>
      </a:dk1>
      <a:lt1>
        <a:srgbClr val="FFFFFF"/>
      </a:lt1>
      <a:dk2>
        <a:srgbClr val="000000"/>
      </a:dk2>
      <a:lt2>
        <a:srgbClr val="E0E8EA"/>
      </a:lt2>
      <a:accent1>
        <a:srgbClr val="C41230"/>
      </a:accent1>
      <a:accent2>
        <a:srgbClr val="360F3C"/>
      </a:accent2>
      <a:accent3>
        <a:srgbClr val="F37421"/>
      </a:accent3>
      <a:accent4>
        <a:srgbClr val="FFC222"/>
      </a:accent4>
      <a:accent5>
        <a:srgbClr val="82859C"/>
      </a:accent5>
      <a:accent6>
        <a:srgbClr val="B3E0EE"/>
      </a:accent6>
      <a:hlink>
        <a:srgbClr val="C41230"/>
      </a:hlink>
      <a:folHlink>
        <a:srgbClr val="C41230"/>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14EEE5C-77E8-4BFC-AA6A-B97A20758219}" vid="{1D4DAAD8-24A3-4CA2-948C-F894EB9F5F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92E768EA8988A489C030BC26935A6A0" ma:contentTypeVersion="13" ma:contentTypeDescription="Create a new document." ma:contentTypeScope="" ma:versionID="262c0935271889bc4222781ea5e8ba16">
  <xsd:schema xmlns:xsd="http://www.w3.org/2001/XMLSchema" xmlns:xs="http://www.w3.org/2001/XMLSchema" xmlns:p="http://schemas.microsoft.com/office/2006/metadata/properties" xmlns:ns3="e77c335a-d363-4691-b4b2-f7733198631f" xmlns:ns4="6eeb5e83-3a9d-4145-898d-f44f1d30ac78" targetNamespace="http://schemas.microsoft.com/office/2006/metadata/properties" ma:root="true" ma:fieldsID="c38e4e9f3e913107eff2f22334fb957f" ns3:_="" ns4:_="">
    <xsd:import namespace="e77c335a-d363-4691-b4b2-f7733198631f"/>
    <xsd:import namespace="6eeb5e83-3a9d-4145-898d-f44f1d30ac7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c335a-d363-4691-b4b2-f773319863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eb5e83-3a9d-4145-898d-f44f1d30ac7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802671-EE35-4442-A5AF-408AF1B60322}">
  <ds:schemaRefs>
    <ds:schemaRef ds:uri="http://schemas.microsoft.com/sharepoint/v3/contenttype/forms"/>
  </ds:schemaRefs>
</ds:datastoreItem>
</file>

<file path=customXml/itemProps2.xml><?xml version="1.0" encoding="utf-8"?>
<ds:datastoreItem xmlns:ds="http://schemas.openxmlformats.org/officeDocument/2006/customXml" ds:itemID="{C2F5E860-C82E-4B0B-9076-17D52A96760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C931389-9153-47F8-A067-EB1DA8956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7c335a-d363-4691-b4b2-f7733198631f"/>
    <ds:schemaRef ds:uri="6eeb5e83-3a9d-4145-898d-f44f1d30ac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250</TotalTime>
  <Words>1897</Words>
  <Application>Microsoft Office PowerPoint</Application>
  <PresentationFormat>Widescreen</PresentationFormat>
  <Paragraphs>245</Paragraphs>
  <Slides>34</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Calibri</vt:lpstr>
      <vt:lpstr>Century Gothic</vt:lpstr>
      <vt:lpstr>Futura Std Light</vt:lpstr>
      <vt:lpstr>Ink Free</vt:lpstr>
      <vt:lpstr>Segoe UI Semilight</vt:lpstr>
      <vt:lpstr>Trebuchet MS</vt:lpstr>
      <vt:lpstr>Tw Cen MT</vt:lpstr>
      <vt:lpstr>Wingdings</vt:lpstr>
      <vt:lpstr>Theme1</vt:lpstr>
      <vt:lpstr>Scenario planning and AEMO’s Integrated System Plan</vt:lpstr>
      <vt:lpstr>Agenda </vt:lpstr>
      <vt:lpstr>Context</vt:lpstr>
      <vt:lpstr>Australian Energy Market Structure</vt:lpstr>
      <vt:lpstr>PowerPoint Presentation</vt:lpstr>
      <vt:lpstr>What is the ISP?</vt:lpstr>
      <vt:lpstr>Why do we need to do integrated system planning?</vt:lpstr>
      <vt:lpstr>Our industry is in disruption</vt:lpstr>
      <vt:lpstr>Drivers of disruption</vt:lpstr>
      <vt:lpstr>Energy mix and infrastructure are rapidly transforming </vt:lpstr>
      <vt:lpstr>How do we do Integrated System Planning</vt:lpstr>
      <vt:lpstr>Engagement with our stakeholders is key to meeting their needs</vt:lpstr>
      <vt:lpstr>2022 ISP Timetable</vt:lpstr>
      <vt:lpstr>Upcoming events – 2022 ISP</vt:lpstr>
      <vt:lpstr>Scenario planning is key to managing future risk, uncertainty – and opportunity</vt:lpstr>
      <vt:lpstr>What is the value of scenario planning?</vt:lpstr>
      <vt:lpstr>100+ stakeholder scenarios underpinned an initial set of scenarios for the workshops on the scenarios for the 2022 ISP</vt:lpstr>
      <vt:lpstr>Scenario consolidation – current view</vt:lpstr>
      <vt:lpstr>Consolidated set of (base) scenarios</vt:lpstr>
      <vt:lpstr>Additional “risk” scenarios to explore risks </vt:lpstr>
      <vt:lpstr>Additional risk scenarios</vt:lpstr>
      <vt:lpstr>Additional sensitivity analysis</vt:lpstr>
      <vt:lpstr>Integrated systems modelling is key to addressing economics and engineering objectives</vt:lpstr>
      <vt:lpstr>Inputs</vt:lpstr>
      <vt:lpstr>Candidate REZ Identification</vt:lpstr>
      <vt:lpstr>A systems approach to planning</vt:lpstr>
      <vt:lpstr>Overview of Integrated System Plan methodology </vt:lpstr>
      <vt:lpstr>The 2020 ISP</vt:lpstr>
      <vt:lpstr>The 2020 ISP</vt:lpstr>
      <vt:lpstr>Generation mix, Optimal development path (central scenario) – 2020 ISP</vt:lpstr>
      <vt:lpstr>The optimal development path (ODP) under Central scenario</vt:lpstr>
      <vt:lpstr>Necessary transmission upgrades</vt:lpstr>
      <vt:lpstr>A dynamic roadmap with decision rules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NEM Future Forum 2020 Integrated System Plan (ISP)</dc:title>
  <dc:creator>Craig Price</dc:creator>
  <cp:lastModifiedBy>Craig Price</cp:lastModifiedBy>
  <cp:revision>28</cp:revision>
  <dcterms:created xsi:type="dcterms:W3CDTF">2020-11-01T04:12:33Z</dcterms:created>
  <dcterms:modified xsi:type="dcterms:W3CDTF">2021-01-26T02:35:28Z</dcterms:modified>
</cp:coreProperties>
</file>