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4"/>
    <p:sldMasterId id="2147483736" r:id="rId5"/>
    <p:sldMasterId id="2147483738" r:id="rId6"/>
  </p:sldMasterIdLst>
  <p:notesMasterIdLst>
    <p:notesMasterId r:id="rId34"/>
  </p:notesMasterIdLst>
  <p:handoutMasterIdLst>
    <p:handoutMasterId r:id="rId35"/>
  </p:handoutMasterIdLst>
  <p:sldIdLst>
    <p:sldId id="857" r:id="rId7"/>
    <p:sldId id="870" r:id="rId8"/>
    <p:sldId id="868" r:id="rId9"/>
    <p:sldId id="859" r:id="rId10"/>
    <p:sldId id="860" r:id="rId11"/>
    <p:sldId id="861" r:id="rId12"/>
    <p:sldId id="878" r:id="rId13"/>
    <p:sldId id="869" r:id="rId14"/>
    <p:sldId id="873" r:id="rId15"/>
    <p:sldId id="865" r:id="rId16"/>
    <p:sldId id="862" r:id="rId17"/>
    <p:sldId id="858" r:id="rId18"/>
    <p:sldId id="833" r:id="rId19"/>
    <p:sldId id="874" r:id="rId20"/>
    <p:sldId id="836" r:id="rId21"/>
    <p:sldId id="812" r:id="rId22"/>
    <p:sldId id="829" r:id="rId23"/>
    <p:sldId id="875" r:id="rId24"/>
    <p:sldId id="845" r:id="rId25"/>
    <p:sldId id="849" r:id="rId26"/>
    <p:sldId id="830" r:id="rId27"/>
    <p:sldId id="839" r:id="rId28"/>
    <p:sldId id="872" r:id="rId29"/>
    <p:sldId id="505" r:id="rId30"/>
    <p:sldId id="796" r:id="rId31"/>
    <p:sldId id="816" r:id="rId32"/>
    <p:sldId id="76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5F2622-66DF-45A8-AE31-E1360ABBB3C7}">
          <p14:sldIdLst>
            <p14:sldId id="857"/>
            <p14:sldId id="870"/>
            <p14:sldId id="868"/>
            <p14:sldId id="859"/>
            <p14:sldId id="860"/>
            <p14:sldId id="861"/>
            <p14:sldId id="878"/>
            <p14:sldId id="869"/>
            <p14:sldId id="873"/>
            <p14:sldId id="865"/>
            <p14:sldId id="862"/>
            <p14:sldId id="858"/>
            <p14:sldId id="833"/>
            <p14:sldId id="874"/>
            <p14:sldId id="836"/>
            <p14:sldId id="812"/>
            <p14:sldId id="829"/>
            <p14:sldId id="875"/>
            <p14:sldId id="845"/>
            <p14:sldId id="849"/>
            <p14:sldId id="830"/>
            <p14:sldId id="839"/>
            <p14:sldId id="872"/>
            <p14:sldId id="505"/>
            <p14:sldId id="796"/>
            <p14:sldId id="816"/>
            <p14:sldId id="76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e, Jake" initials="GJ" lastIdx="28" clrIdx="0">
    <p:extLst>
      <p:ext uri="{19B8F6BF-5375-455C-9EA6-DF929625EA0E}">
        <p15:presenceInfo xmlns:p15="http://schemas.microsoft.com/office/powerpoint/2012/main" userId="S-1-5-21-530382873-534002363-142223018-49129" providerId="AD"/>
      </p:ext>
    </p:extLst>
  </p:cmAuthor>
  <p:cmAuthor id="2" name="Munafo, Abbie" initials="MA" lastIdx="48" clrIdx="1">
    <p:extLst>
      <p:ext uri="{19B8F6BF-5375-455C-9EA6-DF929625EA0E}">
        <p15:presenceInfo xmlns:p15="http://schemas.microsoft.com/office/powerpoint/2012/main" userId="S-1-5-21-530382873-534002363-142223018-50689" providerId="AD"/>
      </p:ext>
    </p:extLst>
  </p:cmAuthor>
  <p:cmAuthor id="3" name="Farias, Brenda" initials="FB" lastIdx="3" clrIdx="2">
    <p:extLst>
      <p:ext uri="{19B8F6BF-5375-455C-9EA6-DF929625EA0E}">
        <p15:presenceInfo xmlns:p15="http://schemas.microsoft.com/office/powerpoint/2012/main" userId="S-1-5-21-530382873-534002363-142223018-58386" providerId="AD"/>
      </p:ext>
    </p:extLst>
  </p:cmAuthor>
  <p:cmAuthor id="4" name="Kevin Steinberg" initials="KS" lastIdx="1" clrIdx="3">
    <p:extLst>
      <p:ext uri="{19B8F6BF-5375-455C-9EA6-DF929625EA0E}">
        <p15:presenceInfo xmlns:p15="http://schemas.microsoft.com/office/powerpoint/2012/main" userId="Kevin Steinberg" providerId="None"/>
      </p:ext>
    </p:extLst>
  </p:cmAuthor>
  <p:cmAuthor id="5" name="Geoff Brigham" initials="GB" lastIdx="1" clrIdx="4">
    <p:extLst>
      <p:ext uri="{19B8F6BF-5375-455C-9EA6-DF929625EA0E}">
        <p15:presenceInfo xmlns:p15="http://schemas.microsoft.com/office/powerpoint/2012/main" userId="S::GBrigham@misoenergy.org::54b8a389-2f64-41bf-9998-57c0965c53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454"/>
    <a:srgbClr val="679E2A"/>
    <a:srgbClr val="80C535"/>
    <a:srgbClr val="1D671D"/>
    <a:srgbClr val="278927"/>
    <a:srgbClr val="C9E7A7"/>
    <a:srgbClr val="000000"/>
    <a:srgbClr val="292929"/>
    <a:srgbClr val="AE78D6"/>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83" autoAdjust="0"/>
    <p:restoredTop sz="96071" autoAdjust="0"/>
  </p:normalViewPr>
  <p:slideViewPr>
    <p:cSldViewPr snapToGrid="0" snapToObjects="1">
      <p:cViewPr varScale="1">
        <p:scale>
          <a:sx n="96" d="100"/>
          <a:sy n="96" d="100"/>
        </p:scale>
        <p:origin x="108" y="37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44" d="100"/>
          <a:sy n="44" d="100"/>
        </p:scale>
        <p:origin x="2796" y="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2BEDBF-4B1A-D14B-B2E8-86B124685FB2}" type="datetimeFigureOut">
              <a:rPr lang="en-US" smtClean="0"/>
              <a:t>1/25/2021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D8B14C-3EA3-324D-8C14-8036283303BC}" type="slidenum">
              <a:rPr lang="en-US" smtClean="0"/>
              <a:t>‹#›</a:t>
            </a:fld>
            <a:endParaRPr lang="en-US" dirty="0"/>
          </a:p>
        </p:txBody>
      </p:sp>
    </p:spTree>
    <p:extLst>
      <p:ext uri="{BB962C8B-B14F-4D97-AF65-F5344CB8AC3E}">
        <p14:creationId xmlns:p14="http://schemas.microsoft.com/office/powerpoint/2010/main" val="35694278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4E22F6-37B7-784B-978A-F085B1D6F4AC}" type="datetimeFigureOut">
              <a:rPr lang="en-US" smtClean="0"/>
              <a:t>1/25/2021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1D8E7A-F6DA-5A4C-BF56-6CCEDAF8B339}" type="slidenum">
              <a:rPr lang="en-US" smtClean="0"/>
              <a:t>‹#›</a:t>
            </a:fld>
            <a:endParaRPr lang="en-US" dirty="0"/>
          </a:p>
        </p:txBody>
      </p:sp>
    </p:spTree>
    <p:extLst>
      <p:ext uri="{BB962C8B-B14F-4D97-AF65-F5344CB8AC3E}">
        <p14:creationId xmlns:p14="http://schemas.microsoft.com/office/powerpoint/2010/main" val="41622655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1D8E7A-F6DA-5A4C-BF56-6CCEDAF8B339}" type="slidenum">
              <a:rPr lang="en-US" smtClean="0"/>
              <a:t>2</a:t>
            </a:fld>
            <a:endParaRPr lang="en-US" dirty="0"/>
          </a:p>
        </p:txBody>
      </p:sp>
    </p:spTree>
    <p:extLst>
      <p:ext uri="{BB962C8B-B14F-4D97-AF65-F5344CB8AC3E}">
        <p14:creationId xmlns:p14="http://schemas.microsoft.com/office/powerpoint/2010/main" val="3008647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E1D8E7A-F6DA-5A4C-BF56-6CCEDAF8B339}" type="slidenum">
              <a:rPr lang="en-US" smtClean="0"/>
              <a:t>4</a:t>
            </a:fld>
            <a:endParaRPr lang="en-US"/>
          </a:p>
        </p:txBody>
      </p:sp>
    </p:spTree>
    <p:extLst>
      <p:ext uri="{BB962C8B-B14F-4D97-AF65-F5344CB8AC3E}">
        <p14:creationId xmlns:p14="http://schemas.microsoft.com/office/powerpoint/2010/main" val="3043098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1D8E7A-F6DA-5A4C-BF56-6CCEDAF8B339}" type="slidenum">
              <a:rPr lang="en-US" smtClean="0"/>
              <a:t>5</a:t>
            </a:fld>
            <a:endParaRPr lang="en-US"/>
          </a:p>
        </p:txBody>
      </p:sp>
    </p:spTree>
    <p:extLst>
      <p:ext uri="{BB962C8B-B14F-4D97-AF65-F5344CB8AC3E}">
        <p14:creationId xmlns:p14="http://schemas.microsoft.com/office/powerpoint/2010/main" val="30947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1D8E7A-F6DA-5A4C-BF56-6CCEDAF8B339}" type="slidenum">
              <a:rPr lang="en-US" smtClean="0"/>
              <a:t>13</a:t>
            </a:fld>
            <a:endParaRPr lang="en-US" dirty="0"/>
          </a:p>
        </p:txBody>
      </p:sp>
    </p:spTree>
    <p:extLst>
      <p:ext uri="{BB962C8B-B14F-4D97-AF65-F5344CB8AC3E}">
        <p14:creationId xmlns:p14="http://schemas.microsoft.com/office/powerpoint/2010/main" val="3166112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1D8E7A-F6DA-5A4C-BF56-6CCEDAF8B339}" type="slidenum">
              <a:rPr lang="en-US" smtClean="0"/>
              <a:t>24</a:t>
            </a:fld>
            <a:endParaRPr lang="en-US" dirty="0"/>
          </a:p>
        </p:txBody>
      </p:sp>
    </p:spTree>
    <p:extLst>
      <p:ext uri="{BB962C8B-B14F-4D97-AF65-F5344CB8AC3E}">
        <p14:creationId xmlns:p14="http://schemas.microsoft.com/office/powerpoint/2010/main" val="2672629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mailto:Mrothleder@caiso.com"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mailto:wlasher@ercot.com" TargetMode="External"/><Relationship Id="rId5" Type="http://schemas.openxmlformats.org/officeDocument/2006/relationships/hyperlink" Target="mailto:rdoying@misoenergy.org" TargetMode="External"/><Relationship Id="rId4" Type="http://schemas.openxmlformats.org/officeDocument/2006/relationships/hyperlink" Target="mailto:swright@misoenergy.org" TargetMode="Externa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mailto:swright@misoenergy.org" TargetMode="External"/><Relationship Id="rId2" Type="http://schemas.openxmlformats.org/officeDocument/2006/relationships/hyperlink" Target="mailto:Mrothleder@caiso.com" TargetMode="External"/><Relationship Id="rId1" Type="http://schemas.openxmlformats.org/officeDocument/2006/relationships/slideMaster" Target="../slideMasters/slideMaster1.xml"/><Relationship Id="rId5" Type="http://schemas.openxmlformats.org/officeDocument/2006/relationships/hyperlink" Target="mailto:wlasher@ercot.com" TargetMode="External"/><Relationship Id="rId4" Type="http://schemas.openxmlformats.org/officeDocument/2006/relationships/hyperlink" Target="mailto:rdoying@misoenergy.org" TargetMode="Externa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mailto:Mrothleder@caiso.com"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mailto:wlasher@ercot.com" TargetMode="External"/><Relationship Id="rId5" Type="http://schemas.openxmlformats.org/officeDocument/2006/relationships/hyperlink" Target="mailto:rdoying@misoenergy.org" TargetMode="External"/><Relationship Id="rId4" Type="http://schemas.openxmlformats.org/officeDocument/2006/relationships/hyperlink" Target="mailto:swright@misoenergy.org" TargetMode="Externa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swright@misoenergy.org" TargetMode="External"/><Relationship Id="rId2" Type="http://schemas.openxmlformats.org/officeDocument/2006/relationships/hyperlink" Target="mailto:Mrothleder@caiso.com" TargetMode="External"/><Relationship Id="rId1" Type="http://schemas.openxmlformats.org/officeDocument/2006/relationships/slideMaster" Target="../slideMasters/slideMaster1.xml"/><Relationship Id="rId5" Type="http://schemas.openxmlformats.org/officeDocument/2006/relationships/hyperlink" Target="mailto:wlasher@ercot.com" TargetMode="External"/><Relationship Id="rId4" Type="http://schemas.openxmlformats.org/officeDocument/2006/relationships/hyperlink" Target="mailto:rdoying@misoenergy.org"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mailto:Mrothleder@caiso.com"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mailto:wlasher@ercot.com" TargetMode="External"/><Relationship Id="rId5" Type="http://schemas.openxmlformats.org/officeDocument/2006/relationships/hyperlink" Target="mailto:rdoying@misoenergy.org" TargetMode="External"/><Relationship Id="rId4" Type="http://schemas.openxmlformats.org/officeDocument/2006/relationships/hyperlink" Target="mailto:swright@misoenergy.org"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mailto:swright@misoenergy.org" TargetMode="External"/><Relationship Id="rId2" Type="http://schemas.openxmlformats.org/officeDocument/2006/relationships/hyperlink" Target="mailto:Mrothleder@caiso.com" TargetMode="External"/><Relationship Id="rId1" Type="http://schemas.openxmlformats.org/officeDocument/2006/relationships/slideMaster" Target="../slideMasters/slideMaster1.xml"/><Relationship Id="rId5" Type="http://schemas.openxmlformats.org/officeDocument/2006/relationships/hyperlink" Target="mailto:wlasher@ercot.com" TargetMode="External"/><Relationship Id="rId4" Type="http://schemas.openxmlformats.org/officeDocument/2006/relationships/hyperlink" Target="mailto:rdoying@misoenergy.org" TargetMode="Externa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Master" Target="../slideMasters/slideMaster3.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Slide">
    <p:bg>
      <p:bgPr>
        <a:solidFill>
          <a:srgbClr val="002B5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09600" y="6280229"/>
            <a:ext cx="9388510" cy="338554"/>
          </a:xfrm>
          <a:prstGeom prst="rect">
            <a:avLst/>
          </a:prstGeom>
        </p:spPr>
        <p:txBody>
          <a:bodyPr/>
          <a:lstStyle/>
          <a:p>
            <a:r>
              <a:rPr lang="en-US" dirty="0"/>
              <a:t>Brattle</a:t>
            </a:r>
          </a:p>
        </p:txBody>
      </p:sp>
      <p:sp>
        <p:nvSpPr>
          <p:cNvPr id="4" name="Slide Number Placeholder 3"/>
          <p:cNvSpPr>
            <a:spLocks noGrp="1"/>
          </p:cNvSpPr>
          <p:nvPr>
            <p:ph type="sldNum" sz="quarter" idx="11"/>
          </p:nvPr>
        </p:nvSpPr>
        <p:spPr/>
        <p:txBody>
          <a:bodyPr/>
          <a:lstStyle>
            <a:lvl1pPr>
              <a:defRPr>
                <a:solidFill>
                  <a:schemeClr val="tx1">
                    <a:lumMod val="50000"/>
                    <a:lumOff val="50000"/>
                  </a:schemeClr>
                </a:solidFill>
              </a:defRPr>
            </a:lvl1pPr>
          </a:lstStyle>
          <a:p>
            <a:fld id="{590DAB12-68F0-43F3-9CAA-0DFBA7404834}" type="slidenum">
              <a:rPr lang="en-US" smtClean="0"/>
              <a:pPr/>
              <a:t>‹#›</a:t>
            </a:fld>
            <a:endParaRPr lang="en-US" dirty="0"/>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802" b="8010"/>
          <a:stretch/>
        </p:blipFill>
        <p:spPr>
          <a:xfrm>
            <a:off x="0" y="0"/>
            <a:ext cx="12192000" cy="6841067"/>
          </a:xfrm>
          <a:prstGeom prst="rect">
            <a:avLst/>
          </a:prstGeom>
        </p:spPr>
      </p:pic>
      <p:cxnSp>
        <p:nvCxnSpPr>
          <p:cNvPr id="8" name="Straight Connector 7"/>
          <p:cNvCxnSpPr/>
          <p:nvPr userDrawn="1"/>
        </p:nvCxnSpPr>
        <p:spPr>
          <a:xfrm>
            <a:off x="610134" y="3858796"/>
            <a:ext cx="1812897" cy="0"/>
          </a:xfrm>
          <a:prstGeom prst="line">
            <a:avLst/>
          </a:prstGeom>
          <a:ln w="25400">
            <a:solidFill>
              <a:srgbClr val="DEDEDE"/>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2" hasCustomPrompt="1"/>
          </p:nvPr>
        </p:nvSpPr>
        <p:spPr>
          <a:xfrm>
            <a:off x="609600" y="511278"/>
            <a:ext cx="10972800" cy="3347222"/>
          </a:xfrm>
        </p:spPr>
        <p:txBody>
          <a:bodyPr lIns="0" bIns="457200" anchor="b">
            <a:normAutofit/>
          </a:bodyPr>
          <a:lstStyle>
            <a:lvl1pPr>
              <a:lnSpc>
                <a:spcPct val="90000"/>
              </a:lnSpc>
              <a:defRPr sz="6000" b="1">
                <a:solidFill>
                  <a:schemeClr val="bg1"/>
                </a:solidFill>
                <a:latin typeface="+mj-lt"/>
              </a:defRPr>
            </a:lvl1pPr>
            <a:lvl2pPr>
              <a:defRPr b="1">
                <a:solidFill>
                  <a:schemeClr val="bg1"/>
                </a:solidFill>
                <a:latin typeface="+mj-lt"/>
              </a:defRPr>
            </a:lvl2pPr>
            <a:lvl3pPr>
              <a:defRPr b="1">
                <a:solidFill>
                  <a:schemeClr val="bg1"/>
                </a:solidFill>
                <a:latin typeface="+mj-lt"/>
              </a:defRPr>
            </a:lvl3pPr>
            <a:lvl4pPr>
              <a:defRPr b="1">
                <a:solidFill>
                  <a:schemeClr val="bg1"/>
                </a:solidFill>
                <a:latin typeface="+mj-lt"/>
              </a:defRPr>
            </a:lvl4pPr>
            <a:lvl5pPr>
              <a:defRPr b="1">
                <a:solidFill>
                  <a:schemeClr val="bg1"/>
                </a:solidFill>
                <a:latin typeface="+mj-lt"/>
              </a:defRPr>
            </a:lvl5pPr>
          </a:lstStyle>
          <a:p>
            <a:pPr lvl="0"/>
            <a:r>
              <a:rPr lang="en-US" dirty="0"/>
              <a:t>Presentation Title</a:t>
            </a:r>
          </a:p>
        </p:txBody>
      </p:sp>
      <p:sp>
        <p:nvSpPr>
          <p:cNvPr id="6" name="Text Placeholder 5"/>
          <p:cNvSpPr>
            <a:spLocks noGrp="1"/>
          </p:cNvSpPr>
          <p:nvPr>
            <p:ph type="body" sz="quarter" idx="20" hasCustomPrompt="1"/>
          </p:nvPr>
        </p:nvSpPr>
        <p:spPr>
          <a:xfrm>
            <a:off x="608921" y="3858499"/>
            <a:ext cx="7924121" cy="694645"/>
          </a:xfrm>
        </p:spPr>
        <p:txBody>
          <a:bodyPr lIns="0" tIns="274320">
            <a:noAutofit/>
          </a:bodyPr>
          <a:lstStyle>
            <a:lvl1pPr>
              <a:defRPr sz="1800" b="1">
                <a:solidFill>
                  <a:schemeClr val="bg1"/>
                </a:solidFill>
                <a:latin typeface="Calibri" panose="020F0502020204030204" pitchFamily="34" charset="0"/>
                <a:cs typeface="Calibri" panose="020F0502020204030204" pitchFamily="34" charset="0"/>
              </a:defRPr>
            </a:lvl1pPr>
          </a:lstStyle>
          <a:p>
            <a:pPr lvl="0"/>
            <a:r>
              <a:rPr lang="en-US" dirty="0"/>
              <a:t>June 3, 2020</a:t>
            </a: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9400" y="5891314"/>
            <a:ext cx="1143000" cy="316401"/>
          </a:xfrm>
          <a:prstGeom prst="rect">
            <a:avLst/>
          </a:prstGeom>
        </p:spPr>
      </p:pic>
      <p:sp>
        <p:nvSpPr>
          <p:cNvPr id="7" name="Text Placeholder 6"/>
          <p:cNvSpPr>
            <a:spLocks noGrp="1"/>
          </p:cNvSpPr>
          <p:nvPr>
            <p:ph type="body" sz="quarter" idx="23" hasCustomPrompt="1"/>
          </p:nvPr>
        </p:nvSpPr>
        <p:spPr>
          <a:xfrm>
            <a:off x="609600" y="4697413"/>
            <a:ext cx="3657600" cy="422275"/>
          </a:xfrm>
        </p:spPr>
        <p:txBody>
          <a:bodyPr tIns="91440">
            <a:noAutofit/>
          </a:bodyPr>
          <a:lstStyle>
            <a:lvl1pPr>
              <a:defRPr sz="1600" b="1" i="0" cap="all" spc="50" baseline="0">
                <a:solidFill>
                  <a:schemeClr val="accent2"/>
                </a:solidFill>
                <a:latin typeface="Calibri" panose="020F0502020204030204" pitchFamily="34" charset="0"/>
                <a:cs typeface="Calibri" panose="020F0502020204030204" pitchFamily="34" charset="0"/>
              </a:defRPr>
            </a:lvl1pPr>
          </a:lstStyle>
          <a:p>
            <a:pPr lvl="0"/>
            <a:r>
              <a:rPr lang="en-US" dirty="0"/>
              <a:t>Presented by</a:t>
            </a:r>
          </a:p>
        </p:txBody>
      </p:sp>
      <p:sp>
        <p:nvSpPr>
          <p:cNvPr id="17" name="Text Placeholder 6"/>
          <p:cNvSpPr>
            <a:spLocks noGrp="1"/>
          </p:cNvSpPr>
          <p:nvPr>
            <p:ph type="body" sz="quarter" idx="24" hasCustomPrompt="1"/>
          </p:nvPr>
        </p:nvSpPr>
        <p:spPr>
          <a:xfrm>
            <a:off x="4875442" y="4697413"/>
            <a:ext cx="3657600" cy="422275"/>
          </a:xfrm>
        </p:spPr>
        <p:txBody>
          <a:bodyPr tIns="91440">
            <a:noAutofit/>
          </a:bodyPr>
          <a:lstStyle>
            <a:lvl1pPr>
              <a:defRPr sz="1600" b="1" i="0" cap="all" spc="50" baseline="0">
                <a:solidFill>
                  <a:schemeClr val="accent2"/>
                </a:solidFill>
                <a:latin typeface="Calibri" panose="020F0502020204030204" pitchFamily="34" charset="0"/>
                <a:cs typeface="Calibri" panose="020F0502020204030204" pitchFamily="34" charset="0"/>
              </a:defRPr>
            </a:lvl1pPr>
          </a:lstStyle>
          <a:p>
            <a:pPr lvl="0"/>
            <a:r>
              <a:rPr lang="en-US" dirty="0"/>
              <a:t>Presented For</a:t>
            </a:r>
          </a:p>
        </p:txBody>
      </p:sp>
      <p:sp>
        <p:nvSpPr>
          <p:cNvPr id="18" name="Text Placeholder 17"/>
          <p:cNvSpPr>
            <a:spLocks noGrp="1"/>
          </p:cNvSpPr>
          <p:nvPr>
            <p:ph type="body" sz="quarter" idx="25"/>
          </p:nvPr>
        </p:nvSpPr>
        <p:spPr>
          <a:xfrm>
            <a:off x="609600" y="5189538"/>
            <a:ext cx="3657600" cy="982662"/>
          </a:xfrm>
        </p:spPr>
        <p:txBody>
          <a:bodyPr tIns="0">
            <a:normAutofit/>
          </a:bodyPr>
          <a:lstStyle>
            <a:lvl1pPr>
              <a:defRPr sz="2200">
                <a:solidFill>
                  <a:schemeClr val="bg1"/>
                </a:solidFill>
                <a:latin typeface="Calibri" panose="020F0502020204030204" pitchFamily="34" charset="0"/>
                <a:cs typeface="Calibri" panose="020F0502020204030204" pitchFamily="34" charset="0"/>
              </a:defRPr>
            </a:lvl1pPr>
          </a:lstStyle>
          <a:p>
            <a:pPr lvl="0"/>
            <a:r>
              <a:rPr lang="en-US" dirty="0"/>
              <a:t>Edit Master text styles</a:t>
            </a:r>
          </a:p>
        </p:txBody>
      </p:sp>
      <p:sp>
        <p:nvSpPr>
          <p:cNvPr id="20" name="Text Placeholder 17"/>
          <p:cNvSpPr>
            <a:spLocks noGrp="1"/>
          </p:cNvSpPr>
          <p:nvPr>
            <p:ph type="body" sz="quarter" idx="26"/>
          </p:nvPr>
        </p:nvSpPr>
        <p:spPr>
          <a:xfrm>
            <a:off x="4875442" y="5189538"/>
            <a:ext cx="3647768" cy="982662"/>
          </a:xfrm>
        </p:spPr>
        <p:txBody>
          <a:bodyPr tIns="0">
            <a:normAutofit/>
          </a:bodyPr>
          <a:lstStyle>
            <a:lvl1pPr>
              <a:defRPr sz="2200">
                <a:solidFill>
                  <a:schemeClr val="bg1"/>
                </a:solidFill>
                <a:latin typeface="Calibri" panose="020F0502020204030204" pitchFamily="34" charset="0"/>
                <a:cs typeface="Calibri" panose="020F0502020204030204" pitchFamily="34" charset="0"/>
              </a:defRPr>
            </a:lvl1pPr>
          </a:lstStyle>
          <a:p>
            <a:pPr lvl="0"/>
            <a:r>
              <a:rPr lang="en-US" dirty="0"/>
              <a:t>Edit Master text styles</a:t>
            </a:r>
          </a:p>
        </p:txBody>
      </p:sp>
    </p:spTree>
    <p:extLst>
      <p:ext uri="{BB962C8B-B14F-4D97-AF65-F5344CB8AC3E}">
        <p14:creationId xmlns:p14="http://schemas.microsoft.com/office/powerpoint/2010/main" val="27026994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Divider Slide">
    <p:bg>
      <p:bgPr>
        <a:solidFill>
          <a:schemeClr val="tx2"/>
        </a:solidFill>
        <a:effectLst/>
      </p:bgPr>
    </p:bg>
    <p:spTree>
      <p:nvGrpSpPr>
        <p:cNvPr id="1" name=""/>
        <p:cNvGrpSpPr/>
        <p:nvPr/>
      </p:nvGrpSpPr>
      <p:grpSpPr>
        <a:xfrm>
          <a:off x="0" y="0"/>
          <a:ext cx="0" cy="0"/>
          <a:chOff x="0" y="0"/>
          <a:chExt cx="0" cy="0"/>
        </a:xfrm>
      </p:grpSpPr>
      <p:cxnSp>
        <p:nvCxnSpPr>
          <p:cNvPr id="5" name="Straight Connector 4"/>
          <p:cNvCxnSpPr/>
          <p:nvPr userDrawn="1"/>
        </p:nvCxnSpPr>
        <p:spPr>
          <a:xfrm>
            <a:off x="601335" y="1135248"/>
            <a:ext cx="109728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1600200"/>
            <a:ext cx="10972800" cy="923330"/>
          </a:xfrm>
        </p:spPr>
        <p:txBody>
          <a:bodyPr anchor="t">
            <a:spAutoFit/>
          </a:bodyPr>
          <a:lstStyle>
            <a:lvl1pPr>
              <a:lnSpc>
                <a:spcPct val="90000"/>
              </a:lnSpc>
              <a:defRPr sz="5000">
                <a:solidFill>
                  <a:schemeClr val="bg1"/>
                </a:solidFill>
              </a:defRPr>
            </a:lvl1pPr>
          </a:lstStyle>
          <a:p>
            <a:r>
              <a:rPr lang="en-US"/>
              <a:t>Click to edit Master title style</a:t>
            </a:r>
            <a:endParaRPr lang="en-US" dirty="0"/>
          </a:p>
        </p:txBody>
      </p:sp>
      <p:sp>
        <p:nvSpPr>
          <p:cNvPr id="8" name="Footer Placeholder 7"/>
          <p:cNvSpPr>
            <a:spLocks noGrp="1"/>
          </p:cNvSpPr>
          <p:nvPr>
            <p:ph type="ftr" sz="quarter" idx="10"/>
          </p:nvPr>
        </p:nvSpPr>
        <p:spPr>
          <a:xfrm>
            <a:off x="609600" y="6280229"/>
            <a:ext cx="9388509" cy="338554"/>
          </a:xfrm>
          <a:prstGeom prst="rect">
            <a:avLst/>
          </a:prstGeom>
        </p:spPr>
        <p:txBody>
          <a:bodyPr/>
          <a:lstStyle>
            <a:lvl1pPr>
              <a:defRPr>
                <a:solidFill>
                  <a:schemeClr val="tx1">
                    <a:lumMod val="25000"/>
                    <a:lumOff val="75000"/>
                  </a:schemeClr>
                </a:solidFill>
              </a:defRPr>
            </a:lvl1pPr>
          </a:lstStyle>
          <a:p>
            <a:r>
              <a:rPr lang="en-US" dirty="0"/>
              <a:t>Privileged and Confidential. Prepared at the Request of Counsel.</a:t>
            </a:r>
          </a:p>
          <a:p>
            <a:endParaRPr lang="en-US" dirty="0"/>
          </a:p>
        </p:txBody>
      </p:sp>
      <p:sp>
        <p:nvSpPr>
          <p:cNvPr id="9" name="Slide Number Placeholder 8"/>
          <p:cNvSpPr>
            <a:spLocks noGrp="1"/>
          </p:cNvSpPr>
          <p:nvPr>
            <p:ph type="sldNum" sz="quarter" idx="11"/>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368649429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Divider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1600200"/>
            <a:ext cx="10972800" cy="923330"/>
          </a:xfrm>
        </p:spPr>
        <p:txBody>
          <a:bodyPr wrap="square" anchor="t">
            <a:spAutoFit/>
          </a:bodyPr>
          <a:lstStyle>
            <a:lvl1pPr>
              <a:lnSpc>
                <a:spcPct val="90000"/>
              </a:lnSpc>
              <a:defRPr sz="5000"/>
            </a:lvl1pPr>
          </a:lstStyle>
          <a:p>
            <a:r>
              <a:rPr lang="en-US" dirty="0"/>
              <a:t>Click to edit Master title style</a:t>
            </a:r>
          </a:p>
        </p:txBody>
      </p:sp>
      <p:cxnSp>
        <p:nvCxnSpPr>
          <p:cNvPr id="6" name="Straight Connector 5"/>
          <p:cNvCxnSpPr/>
          <p:nvPr userDrawn="1"/>
        </p:nvCxnSpPr>
        <p:spPr>
          <a:xfrm>
            <a:off x="601335" y="1135248"/>
            <a:ext cx="10972800" cy="0"/>
          </a:xfrm>
          <a:prstGeom prst="line">
            <a:avLst/>
          </a:prstGeom>
          <a:ln w="25400">
            <a:solidFill>
              <a:srgbClr val="108BAC"/>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10"/>
          </p:nvPr>
        </p:nvSpPr>
        <p:spPr>
          <a:xfrm>
            <a:off x="609600" y="6280229"/>
            <a:ext cx="9388510" cy="338554"/>
          </a:xfrm>
          <a:prstGeom prst="rect">
            <a:avLst/>
          </a:prstGeom>
        </p:spPr>
        <p:txBody>
          <a:bodyPr/>
          <a:lstStyle/>
          <a:p>
            <a:r>
              <a:rPr lang="en-US" dirty="0" smtClean="0"/>
              <a:t>Confidential Material. Not for Citation or Distribution</a:t>
            </a:r>
            <a:endParaRPr lang="en-US" dirty="0"/>
          </a:p>
        </p:txBody>
      </p:sp>
      <p:sp>
        <p:nvSpPr>
          <p:cNvPr id="11" name="Slide Number Placeholder 10"/>
          <p:cNvSpPr>
            <a:spLocks noGrp="1"/>
          </p:cNvSpPr>
          <p:nvPr>
            <p:ph type="sldNum" sz="quarter" idx="11"/>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245024101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rk Text Slide with pattern">
    <p:bg>
      <p:bgPr>
        <a:solidFill>
          <a:srgbClr val="002B54"/>
        </a:solidFill>
        <a:effectLst/>
      </p:bgPr>
    </p:bg>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856921"/>
            <a:ext cx="10972800" cy="743280"/>
          </a:xfrm>
        </p:spPr>
        <p:txBody>
          <a:bodyPr>
            <a:spAutoFit/>
          </a:bodyPr>
          <a:lstStyle>
            <a:lvl1pPr>
              <a:lnSpc>
                <a:spcPct val="90000"/>
              </a:lnSpc>
              <a:defRPr>
                <a:solidFill>
                  <a:schemeClr val="bg1"/>
                </a:solidFill>
              </a:defRPr>
            </a:lvl1pPr>
          </a:lstStyle>
          <a:p>
            <a:r>
              <a:rPr lang="en-US"/>
              <a:t>Click to edit Master title style</a:t>
            </a:r>
            <a:endParaRPr lang="en-US" dirty="0"/>
          </a:p>
        </p:txBody>
      </p:sp>
      <p:sp>
        <p:nvSpPr>
          <p:cNvPr id="8" name="Footer Placeholder 7"/>
          <p:cNvSpPr>
            <a:spLocks noGrp="1"/>
          </p:cNvSpPr>
          <p:nvPr>
            <p:ph type="ftr" sz="quarter" idx="10"/>
          </p:nvPr>
        </p:nvSpPr>
        <p:spPr>
          <a:xfrm>
            <a:off x="609600" y="6280229"/>
            <a:ext cx="9388509" cy="338554"/>
          </a:xfrm>
          <a:prstGeom prst="rect">
            <a:avLst/>
          </a:prstGeom>
        </p:spPr>
        <p:txBody>
          <a:bodyPr/>
          <a:lstStyle>
            <a:lvl1pPr>
              <a:defRPr>
                <a:solidFill>
                  <a:schemeClr val="tx1">
                    <a:lumMod val="25000"/>
                    <a:lumOff val="75000"/>
                  </a:schemeClr>
                </a:solidFill>
              </a:defRPr>
            </a:lvl1pPr>
          </a:lstStyle>
          <a:p>
            <a:r>
              <a:rPr lang="en-US" dirty="0" smtClean="0"/>
              <a:t>Confidential Material. Not for Citation or Distribution.</a:t>
            </a:r>
            <a:endParaRPr lang="en-US" dirty="0"/>
          </a:p>
        </p:txBody>
      </p:sp>
      <p:sp>
        <p:nvSpPr>
          <p:cNvPr id="9" name="Slide Number Placeholder 8"/>
          <p:cNvSpPr>
            <a:spLocks noGrp="1"/>
          </p:cNvSpPr>
          <p:nvPr>
            <p:ph type="sldNum" sz="quarter" idx="11"/>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
        <p:nvSpPr>
          <p:cNvPr id="11" name="Text Placeholder 10"/>
          <p:cNvSpPr>
            <a:spLocks noGrp="1"/>
          </p:cNvSpPr>
          <p:nvPr>
            <p:ph type="body" sz="quarter" idx="12"/>
          </p:nvPr>
        </p:nvSpPr>
        <p:spPr>
          <a:xfrm>
            <a:off x="609600" y="1600200"/>
            <a:ext cx="10972800" cy="4572000"/>
          </a:xfrm>
          <a:prstGeom prst="rect">
            <a:avLst/>
          </a:prstGeom>
        </p:spPr>
        <p:txBody>
          <a:bodyPr/>
          <a:lstStyle>
            <a:lvl1pPr>
              <a:defRPr>
                <a:solidFill>
                  <a:schemeClr val="bg1"/>
                </a:solidFill>
              </a:defRPr>
            </a:lvl1pPr>
            <a:lvl2pPr>
              <a:buClr>
                <a:schemeClr val="accent2"/>
              </a:buClr>
              <a:defRPr>
                <a:solidFill>
                  <a:schemeClr val="bg1"/>
                </a:solidFill>
              </a:defRPr>
            </a:lvl2pPr>
            <a:lvl3pPr>
              <a:buClr>
                <a:schemeClr val="tx1">
                  <a:lumMod val="10000"/>
                  <a:lumOff val="90000"/>
                </a:schemeClr>
              </a:buClr>
              <a:defRPr>
                <a:solidFill>
                  <a:schemeClr val="bg1"/>
                </a:solidFill>
              </a:defRPr>
            </a:lvl3pPr>
            <a:lvl4pPr>
              <a:buClr>
                <a:schemeClr val="accent2">
                  <a:lumMod val="60000"/>
                  <a:lumOff val="40000"/>
                </a:schemeClr>
              </a:buClr>
              <a:defRPr>
                <a:solidFill>
                  <a:schemeClr val="bg1"/>
                </a:solidFill>
              </a:defRPr>
            </a:lvl4pPr>
            <a:lvl5pPr>
              <a:defRPr>
                <a:solidFill>
                  <a:schemeClr val="accent2"/>
                </a:solidFill>
              </a:defRPr>
            </a:lvl5pPr>
            <a:lvl6pPr>
              <a:buClr>
                <a:schemeClr val="tx1">
                  <a:lumMod val="10000"/>
                  <a:lumOff val="90000"/>
                </a:schemeClr>
              </a:buClr>
              <a:defRPr>
                <a:solidFill>
                  <a:schemeClr val="bg1"/>
                </a:solidFill>
              </a:defRPr>
            </a:lvl6pPr>
            <a:lvl7pPr>
              <a:buClr>
                <a:schemeClr val="accent2">
                  <a:lumMod val="60000"/>
                  <a:lumOff val="40000"/>
                </a:schemeClr>
              </a:buClr>
              <a:defRPr baseline="0">
                <a:solidFill>
                  <a:schemeClr val="bg1"/>
                </a:solidFill>
              </a:defRPr>
            </a:lvl7pPr>
            <a:lvl8pPr>
              <a:defRPr>
                <a:solidFill>
                  <a:schemeClr val="bg1"/>
                </a:solidFill>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vl5pPr>
              <a:defRPr>
                <a:solidFill>
                  <a:schemeClr val="accent2">
                    <a:lumMod val="60000"/>
                    <a:lumOff val="40000"/>
                  </a:schemeClr>
                </a:solidFill>
              </a:defRPr>
            </a:lvl5pPr>
          </a:lstStyle>
          <a:p>
            <a:pPr lvl="0"/>
            <a:r>
              <a:rPr lang="en-US" dirty="0"/>
              <a:t>Section title</a:t>
            </a:r>
          </a:p>
        </p:txBody>
      </p:sp>
      <p:pic>
        <p:nvPicPr>
          <p:cNvPr id="35" name="Picture 34"/>
          <p:cNvPicPr>
            <a:picLocks noChangeAspect="1"/>
          </p:cNvPicPr>
          <p:nvPr userDrawn="1"/>
        </p:nvPicPr>
        <p:blipFill>
          <a:blip r:embed="rId2">
            <a:extLst>
              <a:ext uri="{BEBA8EAE-BF5A-486C-A8C5-ECC9F3942E4B}">
                <a14:imgProps xmlns:a14="http://schemas.microsoft.com/office/drawing/2010/main">
                  <a14:imgLayer r:embed="rId3">
                    <a14:imgEffect>
                      <a14:saturation sat="168000"/>
                    </a14:imgEffect>
                    <a14:imgEffect>
                      <a14:brightnessContrast bright="29000" contrast="-50000"/>
                    </a14:imgEffect>
                  </a14:imgLayer>
                </a14:imgProps>
              </a:ext>
              <a:ext uri="{28A0092B-C50C-407E-A947-70E740481C1C}">
                <a14:useLocalDpi xmlns:a14="http://schemas.microsoft.com/office/drawing/2010/main" val="0"/>
              </a:ext>
            </a:extLst>
          </a:blip>
          <a:stretch>
            <a:fillRect/>
          </a:stretch>
        </p:blipFill>
        <p:spPr>
          <a:xfrm flipH="1">
            <a:off x="6515100" y="0"/>
            <a:ext cx="5676900" cy="3193256"/>
          </a:xfrm>
          <a:prstGeom prst="rect">
            <a:avLst/>
          </a:prstGeom>
        </p:spPr>
      </p:pic>
    </p:spTree>
    <p:extLst>
      <p:ext uri="{BB962C8B-B14F-4D97-AF65-F5344CB8AC3E}">
        <p14:creationId xmlns:p14="http://schemas.microsoft.com/office/powerpoint/2010/main" val="31434197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ght Text Slide with Pattern">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856921"/>
            <a:ext cx="10972800" cy="743280"/>
          </a:xfrm>
        </p:spPr>
        <p:txBody>
          <a:bodyPr>
            <a:spAutoFit/>
          </a:bodyPr>
          <a:lstStyle>
            <a:lvl1pPr>
              <a:lnSpc>
                <a:spcPct val="90000"/>
              </a:lnSpc>
              <a:defRPr/>
            </a:lvl1pPr>
          </a:lstStyle>
          <a:p>
            <a:r>
              <a:rPr lang="en-US"/>
              <a:t>Click to edit Master title style</a:t>
            </a:r>
            <a:endParaRPr lang="en-US" dirty="0"/>
          </a:p>
        </p:txBody>
      </p:sp>
      <p:sp>
        <p:nvSpPr>
          <p:cNvPr id="13"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sp>
        <p:nvSpPr>
          <p:cNvPr id="140" name="Text Placeholder 10"/>
          <p:cNvSpPr>
            <a:spLocks noGrp="1"/>
          </p:cNvSpPr>
          <p:nvPr>
            <p:ph type="body" sz="quarter" idx="12"/>
          </p:nvPr>
        </p:nvSpPr>
        <p:spPr>
          <a:xfrm>
            <a:off x="609600" y="1600200"/>
            <a:ext cx="10972800" cy="4572000"/>
          </a:xfrm>
          <a:prstGeom prst="rect">
            <a:avLst/>
          </a:prstGeom>
        </p:spPr>
        <p:txBody>
          <a:bodyPr/>
          <a:lstStyle>
            <a:lvl5pPr>
              <a:defRPr/>
            </a:lvl5pPr>
            <a:lvl6pPr>
              <a:defRPr/>
            </a:lvl6pPr>
            <a:lvl7pPr>
              <a:defRPr baseline="0"/>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1" name="Picture 14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515100" y="0"/>
            <a:ext cx="5676900" cy="3193256"/>
          </a:xfrm>
          <a:prstGeom prst="rect">
            <a:avLst/>
          </a:prstGeom>
        </p:spPr>
      </p:pic>
      <p:sp>
        <p:nvSpPr>
          <p:cNvPr id="3" name="Rectangle 2"/>
          <p:cNvSpPr/>
          <p:nvPr userDrawn="1"/>
        </p:nvSpPr>
        <p:spPr>
          <a:xfrm>
            <a:off x="9520989" y="0"/>
            <a:ext cx="2671011" cy="2679032"/>
          </a:xfrm>
          <a:prstGeom prst="rect">
            <a:avLst/>
          </a:pr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Footer Placeholder 10"/>
          <p:cNvSpPr>
            <a:spLocks noGrp="1"/>
          </p:cNvSpPr>
          <p:nvPr>
            <p:ph type="ftr" sz="quarter" idx="14"/>
          </p:nvPr>
        </p:nvSpPr>
        <p:spPr>
          <a:xfrm>
            <a:off x="609600" y="6280229"/>
            <a:ext cx="9388510" cy="338554"/>
          </a:xfrm>
          <a:prstGeom prst="rect">
            <a:avLst/>
          </a:prstGeom>
        </p:spPr>
        <p:txBody>
          <a:bodyPr/>
          <a:lstStyle/>
          <a:p>
            <a:r>
              <a:rPr lang="en-US" dirty="0" smtClean="0"/>
              <a:t>Confidential Material. Not for Citation or Distribution</a:t>
            </a:r>
            <a:endParaRPr lang="en-US" dirty="0"/>
          </a:p>
        </p:txBody>
      </p:sp>
      <p:sp>
        <p:nvSpPr>
          <p:cNvPr id="12" name="Slide Number Placeholder 11"/>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49858284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Text Slide">
    <p:bg>
      <p:bgPr>
        <a:solidFill>
          <a:srgbClr val="002B54"/>
        </a:solidFill>
        <a:effectLst/>
      </p:bgPr>
    </p:bg>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856921"/>
            <a:ext cx="10972800" cy="743280"/>
          </a:xfrm>
        </p:spPr>
        <p:txBody>
          <a:bodyPr>
            <a:spAutoFit/>
          </a:bodyPr>
          <a:lstStyle>
            <a:lvl1pPr>
              <a:lnSpc>
                <a:spcPct val="90000"/>
              </a:lnSpc>
              <a:defRPr>
                <a:solidFill>
                  <a:schemeClr val="bg1"/>
                </a:solidFill>
              </a:defRPr>
            </a:lvl1pPr>
          </a:lstStyle>
          <a:p>
            <a:r>
              <a:rPr lang="en-US"/>
              <a:t>Click to edit Master title style</a:t>
            </a:r>
            <a:endParaRPr lang="en-US" dirty="0"/>
          </a:p>
        </p:txBody>
      </p:sp>
      <p:sp>
        <p:nvSpPr>
          <p:cNvPr id="11" name="Text Placeholder 10"/>
          <p:cNvSpPr>
            <a:spLocks noGrp="1"/>
          </p:cNvSpPr>
          <p:nvPr>
            <p:ph type="body" sz="quarter" idx="12"/>
          </p:nvPr>
        </p:nvSpPr>
        <p:spPr>
          <a:xfrm>
            <a:off x="609600" y="1600200"/>
            <a:ext cx="10972800" cy="4572000"/>
          </a:xfrm>
          <a:prstGeom prst="rect">
            <a:avLst/>
          </a:prstGeom>
        </p:spPr>
        <p:txBody>
          <a:bodyPr/>
          <a:lstStyle>
            <a:lvl1pPr>
              <a:defRPr>
                <a:solidFill>
                  <a:schemeClr val="bg1"/>
                </a:solidFill>
              </a:defRPr>
            </a:lvl1pPr>
            <a:lvl2pPr>
              <a:buClr>
                <a:schemeClr val="accent2"/>
              </a:buClr>
              <a:defRPr>
                <a:solidFill>
                  <a:schemeClr val="bg1"/>
                </a:solidFill>
              </a:defRPr>
            </a:lvl2pPr>
            <a:lvl3pPr>
              <a:buClr>
                <a:schemeClr val="tx1">
                  <a:lumMod val="10000"/>
                  <a:lumOff val="90000"/>
                </a:schemeClr>
              </a:buClr>
              <a:defRPr>
                <a:solidFill>
                  <a:schemeClr val="bg1"/>
                </a:solidFill>
              </a:defRPr>
            </a:lvl3pPr>
            <a:lvl4pPr>
              <a:buClr>
                <a:schemeClr val="accent2">
                  <a:lumMod val="60000"/>
                  <a:lumOff val="40000"/>
                </a:schemeClr>
              </a:buClr>
              <a:defRPr>
                <a:solidFill>
                  <a:schemeClr val="bg1"/>
                </a:solidFill>
              </a:defRPr>
            </a:lvl4pPr>
            <a:lvl5pPr>
              <a:defRPr>
                <a:solidFill>
                  <a:schemeClr val="accent2"/>
                </a:solidFill>
              </a:defRPr>
            </a:lvl5pPr>
            <a:lvl6pPr>
              <a:buClr>
                <a:schemeClr val="tx1">
                  <a:lumMod val="10000"/>
                  <a:lumOff val="90000"/>
                </a:schemeClr>
              </a:buClr>
              <a:defRPr>
                <a:solidFill>
                  <a:schemeClr val="bg1"/>
                </a:solidFill>
              </a:defRPr>
            </a:lvl6pPr>
            <a:lvl7pPr>
              <a:buClr>
                <a:schemeClr val="accent2">
                  <a:lumMod val="60000"/>
                  <a:lumOff val="40000"/>
                </a:schemeClr>
              </a:buClr>
              <a:defRPr baseline="0">
                <a:solidFill>
                  <a:schemeClr val="bg1"/>
                </a:solidFill>
              </a:defRPr>
            </a:lvl7pPr>
            <a:lvl8pPr>
              <a:defRPr>
                <a:solidFill>
                  <a:schemeClr val="bg1"/>
                </a:solidFill>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vl5pPr>
              <a:defRPr>
                <a:solidFill>
                  <a:schemeClr val="accent2">
                    <a:lumMod val="60000"/>
                    <a:lumOff val="40000"/>
                  </a:schemeClr>
                </a:solidFill>
              </a:defRPr>
            </a:lvl5pPr>
          </a:lstStyle>
          <a:p>
            <a:pPr lvl="0"/>
            <a:r>
              <a:rPr lang="en-US" dirty="0"/>
              <a:t>Section title</a:t>
            </a:r>
          </a:p>
        </p:txBody>
      </p:sp>
      <p:sp>
        <p:nvSpPr>
          <p:cNvPr id="3" name="Footer Placeholder 2"/>
          <p:cNvSpPr>
            <a:spLocks noGrp="1"/>
          </p:cNvSpPr>
          <p:nvPr>
            <p:ph type="ftr" sz="quarter" idx="14"/>
          </p:nvPr>
        </p:nvSpPr>
        <p:spPr>
          <a:xfrm>
            <a:off x="609600" y="6280229"/>
            <a:ext cx="9388510" cy="338554"/>
          </a:xfrm>
          <a:prstGeom prst="rect">
            <a:avLst/>
          </a:prstGeom>
        </p:spPr>
        <p:txBody>
          <a:bodyPr/>
          <a:lstStyle>
            <a:lvl1pPr>
              <a:defRPr>
                <a:solidFill>
                  <a:schemeClr val="tx1">
                    <a:lumMod val="25000"/>
                    <a:lumOff val="75000"/>
                  </a:schemeClr>
                </a:solidFill>
              </a:defRPr>
            </a:lvl1pPr>
          </a:lstStyle>
          <a:p>
            <a:r>
              <a:rPr lang="en-US" dirty="0"/>
              <a:t>Privileged and Confidential. Prepared at the Request of Counsel.</a:t>
            </a:r>
          </a:p>
        </p:txBody>
      </p:sp>
      <p:sp>
        <p:nvSpPr>
          <p:cNvPr id="4" name="Slide Number Placeholder 3"/>
          <p:cNvSpPr>
            <a:spLocks noGrp="1"/>
          </p:cNvSpPr>
          <p:nvPr>
            <p:ph type="sldNum" sz="quarter" idx="15"/>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2124822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Text Slide">
    <p:spTree>
      <p:nvGrpSpPr>
        <p:cNvPr id="1" name=""/>
        <p:cNvGrpSpPr/>
        <p:nvPr/>
      </p:nvGrpSpPr>
      <p:grpSpPr>
        <a:xfrm>
          <a:off x="0" y="0"/>
          <a:ext cx="0" cy="0"/>
          <a:chOff x="0" y="0"/>
          <a:chExt cx="0" cy="0"/>
        </a:xfrm>
      </p:grpSpPr>
      <p:cxnSp>
        <p:nvCxnSpPr>
          <p:cNvPr id="4" name="Straight Connector 3"/>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sp>
        <p:nvSpPr>
          <p:cNvPr id="8" name="Text Placeholder 10"/>
          <p:cNvSpPr>
            <a:spLocks noGrp="1"/>
          </p:cNvSpPr>
          <p:nvPr>
            <p:ph type="body" sz="quarter" idx="12"/>
          </p:nvPr>
        </p:nvSpPr>
        <p:spPr>
          <a:xfrm>
            <a:off x="609600" y="1600200"/>
            <a:ext cx="10972800" cy="4572000"/>
          </a:xfrm>
          <a:prstGeom prst="rect">
            <a:avLst/>
          </a:prstGeom>
        </p:spPr>
        <p:txBody>
          <a:bodyPr/>
          <a:lstStyle>
            <a:lvl5pPr>
              <a:defRPr/>
            </a:lvl5pPr>
            <a:lvl6pPr>
              <a:defRPr/>
            </a:lvl6pPr>
            <a:lvl7pPr>
              <a:defRPr baseline="0"/>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609600" y="856921"/>
            <a:ext cx="10972800" cy="743280"/>
          </a:xfrm>
        </p:spPr>
        <p:txBody>
          <a:bodyPr>
            <a:spAutoFit/>
          </a:bodyPr>
          <a:lstStyle>
            <a:lvl1pPr>
              <a:lnSpc>
                <a:spcPct val="90000"/>
              </a:lnSpc>
              <a:defRPr/>
            </a:lvl1pPr>
          </a:lstStyle>
          <a:p>
            <a:r>
              <a:rPr lang="en-US"/>
              <a:t>Click to edit Master title style</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18871676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 Text Slide with Callout">
    <p:spTree>
      <p:nvGrpSpPr>
        <p:cNvPr id="1" name=""/>
        <p:cNvGrpSpPr/>
        <p:nvPr/>
      </p:nvGrpSpPr>
      <p:grpSpPr>
        <a:xfrm>
          <a:off x="0" y="0"/>
          <a:ext cx="0" cy="0"/>
          <a:chOff x="0" y="0"/>
          <a:chExt cx="0" cy="0"/>
        </a:xfrm>
      </p:grpSpPr>
      <p:cxnSp>
        <p:nvCxnSpPr>
          <p:cNvPr id="4" name="Straight Connector 3"/>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sp>
        <p:nvSpPr>
          <p:cNvPr id="8" name="Text Placeholder 10"/>
          <p:cNvSpPr>
            <a:spLocks noGrp="1"/>
          </p:cNvSpPr>
          <p:nvPr>
            <p:ph type="body" sz="quarter" idx="12"/>
          </p:nvPr>
        </p:nvSpPr>
        <p:spPr>
          <a:xfrm>
            <a:off x="609600" y="3202654"/>
            <a:ext cx="10972800" cy="2969545"/>
          </a:xfrm>
          <a:prstGeom prst="rect">
            <a:avLst/>
          </a:prstGeom>
        </p:spPr>
        <p:txBody>
          <a:bodyPr numCol="2" spcCol="457200"/>
          <a:lstStyle>
            <a:lvl1pPr>
              <a:defRPr/>
            </a:lvl1pPr>
            <a:lvl5pPr>
              <a:defRPr/>
            </a:lvl5pPr>
            <a:lvl6pPr>
              <a:defRPr/>
            </a:lvl6pPr>
            <a:lvl7pPr>
              <a:defRPr baseline="0"/>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12" name="Title 1"/>
          <p:cNvSpPr>
            <a:spLocks noGrp="1"/>
          </p:cNvSpPr>
          <p:nvPr>
            <p:ph type="title"/>
          </p:nvPr>
        </p:nvSpPr>
        <p:spPr>
          <a:xfrm>
            <a:off x="609600" y="856921"/>
            <a:ext cx="10972800" cy="743280"/>
          </a:xfrm>
        </p:spPr>
        <p:txBody>
          <a:bodyPr>
            <a:spAutoFit/>
          </a:bodyPr>
          <a:lstStyle>
            <a:lvl1pPr>
              <a:lnSpc>
                <a:spcPct val="90000"/>
              </a:lnSpc>
              <a:defRPr/>
            </a:lvl1pPr>
          </a:lstStyle>
          <a:p>
            <a:r>
              <a:rPr lang="en-US"/>
              <a:t>Click to edit Master title style</a:t>
            </a:r>
            <a:endParaRPr lang="en-US" dirty="0"/>
          </a:p>
        </p:txBody>
      </p:sp>
      <p:sp>
        <p:nvSpPr>
          <p:cNvPr id="2" name="Footer Placeholder 1"/>
          <p:cNvSpPr>
            <a:spLocks noGrp="1"/>
          </p:cNvSpPr>
          <p:nvPr>
            <p:ph type="ftr" sz="quarter" idx="14"/>
          </p:nvPr>
        </p:nvSpPr>
        <p:spPr>
          <a:xfrm>
            <a:off x="609600" y="6280229"/>
            <a:ext cx="9388510" cy="338554"/>
          </a:xfrm>
          <a:prstGeom prst="rect">
            <a:avLst/>
          </a:prstGeom>
        </p:spPr>
        <p:txBody>
          <a:bodyPr/>
          <a:lstStyle/>
          <a:p>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
        <p:nvSpPr>
          <p:cNvPr id="6" name="Text Placeholder 5"/>
          <p:cNvSpPr>
            <a:spLocks noGrp="1"/>
          </p:cNvSpPr>
          <p:nvPr>
            <p:ph type="body" sz="quarter" idx="16"/>
          </p:nvPr>
        </p:nvSpPr>
        <p:spPr>
          <a:xfrm>
            <a:off x="609599" y="1796846"/>
            <a:ext cx="10972801" cy="1405808"/>
          </a:xfrm>
          <a:solidFill>
            <a:schemeClr val="accent2">
              <a:alpha val="10000"/>
            </a:schemeClr>
          </a:solidFill>
        </p:spPr>
        <p:txBody>
          <a:bodyPr lIns="182880" tIns="182880" rIns="182880" bIns="182880" anchor="ctr">
            <a:normAutofit/>
          </a:bodyPr>
          <a:lstStyle>
            <a:lvl1pPr>
              <a:defRPr sz="2800" b="0">
                <a:solidFill>
                  <a:schemeClr val="tx1">
                    <a:lumMod val="90000"/>
                    <a:lumOff val="10000"/>
                  </a:schemeClr>
                </a:solidFill>
                <a:latin typeface="Calibri" panose="020F0502020204030204" pitchFamily="34" charset="0"/>
                <a:cs typeface="Calibri" panose="020F0502020204030204" pitchFamily="34" charset="0"/>
              </a:defRPr>
            </a:lvl1pPr>
          </a:lstStyle>
          <a:p>
            <a:pPr lvl="0"/>
            <a:r>
              <a:rPr lang="en-US" dirty="0"/>
              <a:t>Edit Master text styles</a:t>
            </a:r>
          </a:p>
        </p:txBody>
      </p:sp>
    </p:spTree>
    <p:extLst>
      <p:ext uri="{BB962C8B-B14F-4D97-AF65-F5344CB8AC3E}">
        <p14:creationId xmlns:p14="http://schemas.microsoft.com/office/powerpoint/2010/main" val="3224338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Three Columns">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856921"/>
            <a:ext cx="10972800" cy="743280"/>
          </a:xfrm>
        </p:spPr>
        <p:txBody>
          <a:bodyPr>
            <a:spAutoFit/>
          </a:bodyPr>
          <a:lstStyle>
            <a:lvl1pPr>
              <a:lnSpc>
                <a:spcPct val="90000"/>
              </a:lnSpc>
              <a:defRPr/>
            </a:lvl1pPr>
          </a:lstStyle>
          <a:p>
            <a:r>
              <a:rPr lang="en-US" dirty="0"/>
              <a:t>Click to edit Master title style</a:t>
            </a:r>
          </a:p>
        </p:txBody>
      </p:sp>
      <p:sp>
        <p:nvSpPr>
          <p:cNvPr id="13"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sp>
        <p:nvSpPr>
          <p:cNvPr id="10" name="Text Placeholder 5"/>
          <p:cNvSpPr>
            <a:spLocks noGrp="1"/>
          </p:cNvSpPr>
          <p:nvPr>
            <p:ph type="body" sz="quarter" idx="14"/>
          </p:nvPr>
        </p:nvSpPr>
        <p:spPr>
          <a:xfrm>
            <a:off x="609600" y="1946787"/>
            <a:ext cx="3383280" cy="4225413"/>
          </a:xfrm>
          <a:solidFill>
            <a:schemeClr val="bg2">
              <a:lumMod val="95000"/>
            </a:schemeClr>
          </a:solidFill>
        </p:spPr>
        <p:txBody>
          <a:bodyPr lIns="182880" tIns="731520" rIns="182880"/>
          <a:lstStyle>
            <a:lvl1pPr>
              <a:defRPr sz="2000"/>
            </a:lvl1pPr>
            <a:lvl2pPr>
              <a:defRPr sz="1800"/>
            </a:lvl2pPr>
            <a:lvl3pPr>
              <a:defRPr sz="18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6"/>
          <p:cNvSpPr>
            <a:spLocks noGrp="1"/>
          </p:cNvSpPr>
          <p:nvPr>
            <p:ph type="body" sz="quarter" idx="17"/>
          </p:nvPr>
        </p:nvSpPr>
        <p:spPr>
          <a:xfrm>
            <a:off x="412956" y="2072979"/>
            <a:ext cx="2703870" cy="492443"/>
          </a:xfrm>
          <a:solidFill>
            <a:schemeClr val="accent1"/>
          </a:solidFill>
        </p:spPr>
        <p:txBody>
          <a:bodyPr wrap="square" lIns="182880" tIns="91440" rIns="182880">
            <a:spAutoFit/>
          </a:bodyPr>
          <a:lstStyle>
            <a:lvl1pPr>
              <a:defRPr sz="2000" b="0">
                <a:solidFill>
                  <a:schemeClr val="bg1"/>
                </a:solidFill>
                <a:latin typeface="+mj-lt"/>
              </a:defRPr>
            </a:lvl1pPr>
          </a:lstStyle>
          <a:p>
            <a:pPr lvl="0"/>
            <a:r>
              <a:rPr lang="en-US" dirty="0"/>
              <a:t>Edit Master text styles</a:t>
            </a:r>
          </a:p>
        </p:txBody>
      </p:sp>
      <p:sp>
        <p:nvSpPr>
          <p:cNvPr id="23" name="Text Placeholder 5"/>
          <p:cNvSpPr>
            <a:spLocks noGrp="1"/>
          </p:cNvSpPr>
          <p:nvPr>
            <p:ph type="body" sz="quarter" idx="18"/>
          </p:nvPr>
        </p:nvSpPr>
        <p:spPr>
          <a:xfrm>
            <a:off x="4404360" y="1946787"/>
            <a:ext cx="3383280" cy="4225413"/>
          </a:xfrm>
          <a:solidFill>
            <a:schemeClr val="bg2">
              <a:lumMod val="95000"/>
            </a:schemeClr>
          </a:solidFill>
        </p:spPr>
        <p:txBody>
          <a:bodyPr lIns="182880" tIns="731520" rIns="182880"/>
          <a:lstStyle>
            <a:lvl1pPr>
              <a:defRPr sz="2000"/>
            </a:lvl1pPr>
            <a:lvl2pPr>
              <a:defRPr sz="1800"/>
            </a:lvl2pPr>
            <a:lvl3pPr>
              <a:defRPr sz="18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5"/>
          <p:cNvSpPr>
            <a:spLocks noGrp="1"/>
          </p:cNvSpPr>
          <p:nvPr>
            <p:ph type="body" sz="quarter" idx="19"/>
          </p:nvPr>
        </p:nvSpPr>
        <p:spPr>
          <a:xfrm>
            <a:off x="8199120" y="1946787"/>
            <a:ext cx="3383280" cy="4225413"/>
          </a:xfrm>
          <a:solidFill>
            <a:schemeClr val="bg2">
              <a:lumMod val="95000"/>
            </a:schemeClr>
          </a:solidFill>
        </p:spPr>
        <p:txBody>
          <a:bodyPr lIns="182880" tIns="731520" rIns="182880"/>
          <a:lstStyle>
            <a:lvl1pPr>
              <a:defRPr sz="2000"/>
            </a:lvl1pPr>
            <a:lvl2pPr>
              <a:defRPr sz="1800"/>
            </a:lvl2pPr>
            <a:lvl3pPr>
              <a:defRPr sz="18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6"/>
          <p:cNvSpPr>
            <a:spLocks noGrp="1"/>
          </p:cNvSpPr>
          <p:nvPr>
            <p:ph type="body" sz="quarter" idx="20"/>
          </p:nvPr>
        </p:nvSpPr>
        <p:spPr>
          <a:xfrm>
            <a:off x="4199356" y="2072979"/>
            <a:ext cx="2703870" cy="492443"/>
          </a:xfrm>
          <a:solidFill>
            <a:schemeClr val="accent1"/>
          </a:solidFill>
        </p:spPr>
        <p:txBody>
          <a:bodyPr wrap="square" lIns="182880" tIns="91440" rIns="182880">
            <a:spAutoFit/>
          </a:bodyPr>
          <a:lstStyle>
            <a:lvl1pPr>
              <a:defRPr sz="2000" b="0">
                <a:solidFill>
                  <a:schemeClr val="bg1"/>
                </a:solidFill>
                <a:latin typeface="+mj-lt"/>
              </a:defRPr>
            </a:lvl1pPr>
          </a:lstStyle>
          <a:p>
            <a:pPr lvl="0"/>
            <a:r>
              <a:rPr lang="en-US" dirty="0"/>
              <a:t>Edit Master text styles</a:t>
            </a:r>
          </a:p>
        </p:txBody>
      </p:sp>
      <p:sp>
        <p:nvSpPr>
          <p:cNvPr id="28" name="Text Placeholder 16"/>
          <p:cNvSpPr>
            <a:spLocks noGrp="1"/>
          </p:cNvSpPr>
          <p:nvPr>
            <p:ph type="body" sz="quarter" idx="21"/>
          </p:nvPr>
        </p:nvSpPr>
        <p:spPr>
          <a:xfrm>
            <a:off x="8002476" y="2072979"/>
            <a:ext cx="2703870" cy="492443"/>
          </a:xfrm>
          <a:solidFill>
            <a:schemeClr val="accent1"/>
          </a:solidFill>
        </p:spPr>
        <p:txBody>
          <a:bodyPr wrap="square" lIns="182880" tIns="91440" rIns="182880">
            <a:spAutoFit/>
          </a:bodyPr>
          <a:lstStyle>
            <a:lvl1pPr>
              <a:defRPr sz="2000" b="0">
                <a:solidFill>
                  <a:schemeClr val="bg1"/>
                </a:solidFill>
                <a:latin typeface="+mj-lt"/>
              </a:defRPr>
            </a:lvl1pPr>
          </a:lstStyle>
          <a:p>
            <a:pPr lvl="0"/>
            <a:r>
              <a:rPr lang="en-US" dirty="0"/>
              <a:t>Edit Master text styles</a:t>
            </a:r>
          </a:p>
        </p:txBody>
      </p:sp>
      <p:sp>
        <p:nvSpPr>
          <p:cNvPr id="29" name="Footer Placeholder 28"/>
          <p:cNvSpPr>
            <a:spLocks noGrp="1"/>
          </p:cNvSpPr>
          <p:nvPr>
            <p:ph type="ftr" sz="quarter" idx="22"/>
          </p:nvPr>
        </p:nvSpPr>
        <p:spPr>
          <a:xfrm>
            <a:off x="609600" y="6280229"/>
            <a:ext cx="9388510" cy="338554"/>
          </a:xfrm>
          <a:prstGeom prst="rect">
            <a:avLst/>
          </a:prstGeom>
        </p:spPr>
        <p:txBody>
          <a:bodyPr/>
          <a:lstStyle/>
          <a:p>
            <a:endParaRPr lang="en-US" dirty="0"/>
          </a:p>
        </p:txBody>
      </p:sp>
      <p:sp>
        <p:nvSpPr>
          <p:cNvPr id="30" name="Slide Number Placeholder 29"/>
          <p:cNvSpPr>
            <a:spLocks noGrp="1"/>
          </p:cNvSpPr>
          <p:nvPr>
            <p:ph type="sldNum" sz="quarter" idx="23"/>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1410704620"/>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iorities__ALL">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057" y="-594"/>
            <a:ext cx="12193057" cy="6858594"/>
          </a:xfrm>
          <a:prstGeom prst="rect">
            <a:avLst/>
          </a:prstGeom>
        </p:spPr>
      </p:pic>
      <p:sp>
        <p:nvSpPr>
          <p:cNvPr id="6" name="Rectangle 5"/>
          <p:cNvSpPr/>
          <p:nvPr userDrawn="1"/>
        </p:nvSpPr>
        <p:spPr>
          <a:xfrm>
            <a:off x="-1057" y="-966"/>
            <a:ext cx="12192000" cy="6858000"/>
          </a:xfrm>
          <a:prstGeom prst="rect">
            <a:avLst/>
          </a:prstGeom>
          <a:gradFill>
            <a:gsLst>
              <a:gs pos="100000">
                <a:schemeClr val="tx2">
                  <a:alpha val="70000"/>
                </a:schemeClr>
              </a:gs>
              <a:gs pos="2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userDrawn="1"/>
        </p:nvSpPr>
        <p:spPr>
          <a:xfrm>
            <a:off x="4371975" y="1903567"/>
            <a:ext cx="1318260" cy="13182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Footer Placeholder 11"/>
          <p:cNvSpPr>
            <a:spLocks noGrp="1"/>
          </p:cNvSpPr>
          <p:nvPr>
            <p:ph type="ftr" sz="quarter" idx="10"/>
          </p:nvPr>
        </p:nvSpPr>
        <p:spPr>
          <a:xfrm>
            <a:off x="609600" y="6280229"/>
            <a:ext cx="9388510" cy="338554"/>
          </a:xfrm>
          <a:prstGeom prst="rect">
            <a:avLst/>
          </a:prstGeom>
        </p:spPr>
        <p:txBody>
          <a:bodyPr/>
          <a:lstStyle>
            <a:lvl1pPr>
              <a:defRPr>
                <a:solidFill>
                  <a:schemeClr val="tx1">
                    <a:lumMod val="25000"/>
                    <a:lumOff val="75000"/>
                  </a:schemeClr>
                </a:solidFill>
              </a:defRPr>
            </a:lvl1pPr>
          </a:lstStyle>
          <a:p>
            <a:r>
              <a:rPr lang="en-US" dirty="0"/>
              <a:t>Privileged and Confidential. Prepared at the Request of Counsel.</a:t>
            </a:r>
          </a:p>
        </p:txBody>
      </p:sp>
      <p:sp>
        <p:nvSpPr>
          <p:cNvPr id="15" name="Slide Number Placeholder 14"/>
          <p:cNvSpPr>
            <a:spLocks noGrp="1"/>
          </p:cNvSpPr>
          <p:nvPr>
            <p:ph type="sldNum" sz="quarter" idx="11"/>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
        <p:nvSpPr>
          <p:cNvPr id="19" name="Text Placeholder 18"/>
          <p:cNvSpPr>
            <a:spLocks noGrp="1"/>
          </p:cNvSpPr>
          <p:nvPr>
            <p:ph type="body" sz="quarter" idx="12" hasCustomPrompt="1"/>
          </p:nvPr>
        </p:nvSpPr>
        <p:spPr>
          <a:xfrm>
            <a:off x="609600" y="1"/>
            <a:ext cx="10972800" cy="5772150"/>
          </a:xfrm>
        </p:spPr>
        <p:txBody>
          <a:bodyPr anchor="ctr">
            <a:normAutofit/>
          </a:bodyPr>
          <a:lstStyle>
            <a:lvl1pPr algn="ctr">
              <a:defRPr sz="50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dirty="0"/>
              <a:t>Quote Slide</a:t>
            </a:r>
          </a:p>
        </p:txBody>
      </p:sp>
    </p:spTree>
    <p:extLst>
      <p:ext uri="{BB962C8B-B14F-4D97-AF65-F5344CB8AC3E}">
        <p14:creationId xmlns:p14="http://schemas.microsoft.com/office/powerpoint/2010/main" val="3121318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Rectangle 4"/>
          <p:cNvSpPr/>
          <p:nvPr userDrawn="1"/>
        </p:nvSpPr>
        <p:spPr>
          <a:xfrm flipV="1">
            <a:off x="0" y="0"/>
            <a:ext cx="12218670" cy="6858000"/>
          </a:xfrm>
          <a:prstGeom prst="rect">
            <a:avLst/>
          </a:prstGeom>
          <a:gradFill>
            <a:gsLst>
              <a:gs pos="100000">
                <a:schemeClr val="tx2">
                  <a:alpha val="70000"/>
                </a:schemeClr>
              </a:gs>
              <a:gs pos="2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p:txBody>
      </p:sp>
      <p:sp>
        <p:nvSpPr>
          <p:cNvPr id="6" name="Title 1"/>
          <p:cNvSpPr>
            <a:spLocks noGrp="1"/>
          </p:cNvSpPr>
          <p:nvPr>
            <p:ph type="title"/>
          </p:nvPr>
        </p:nvSpPr>
        <p:spPr>
          <a:xfrm>
            <a:off x="609600" y="856921"/>
            <a:ext cx="10972800" cy="743280"/>
          </a:xfrm>
        </p:spPr>
        <p:txBody>
          <a:bodyPr>
            <a:spAutoFit/>
          </a:bodyPr>
          <a:lstStyle>
            <a:lvl1pPr>
              <a:lnSpc>
                <a:spcPct val="90000"/>
              </a:lnSpc>
              <a:defRPr>
                <a:solidFill>
                  <a:schemeClr val="bg1"/>
                </a:solidFill>
              </a:defRPr>
            </a:lvl1pPr>
          </a:lstStyle>
          <a:p>
            <a:endParaRPr lang="en-US" dirty="0"/>
          </a:p>
        </p:txBody>
      </p:sp>
      <p:sp>
        <p:nvSpPr>
          <p:cNvPr id="8" name="Text Placeholder 12"/>
          <p:cNvSpPr>
            <a:spLocks noGrp="1"/>
          </p:cNvSpPr>
          <p:nvPr>
            <p:ph type="body" sz="quarter" idx="13" hasCustomPrompt="1"/>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vl5pPr>
              <a:defRPr>
                <a:solidFill>
                  <a:schemeClr val="accent2">
                    <a:lumMod val="60000"/>
                    <a:lumOff val="40000"/>
                  </a:schemeClr>
                </a:solidFill>
              </a:defRPr>
            </a:lvl5pPr>
          </a:lstStyle>
          <a:p>
            <a:pPr lvl="0"/>
            <a:r>
              <a:rPr lang="en-US" dirty="0"/>
              <a:t>Section title</a:t>
            </a:r>
          </a:p>
        </p:txBody>
      </p:sp>
      <p:sp>
        <p:nvSpPr>
          <p:cNvPr id="2" name="Footer Placeholder 1"/>
          <p:cNvSpPr>
            <a:spLocks noGrp="1"/>
          </p:cNvSpPr>
          <p:nvPr>
            <p:ph type="ftr" sz="quarter" idx="14"/>
          </p:nvPr>
        </p:nvSpPr>
        <p:spPr>
          <a:xfrm>
            <a:off x="609600" y="6280229"/>
            <a:ext cx="9388510" cy="338554"/>
          </a:xfrm>
          <a:prstGeom prst="rect">
            <a:avLst/>
          </a:prstGeom>
        </p:spPr>
        <p:txBody>
          <a:bodyPr/>
          <a:lstStyle>
            <a:lvl1pPr>
              <a:defRPr>
                <a:solidFill>
                  <a:schemeClr val="tx1">
                    <a:lumMod val="25000"/>
                    <a:lumOff val="75000"/>
                  </a:schemeClr>
                </a:solidFill>
              </a:defRPr>
            </a:lvl1pPr>
          </a:lstStyle>
          <a:p>
            <a:r>
              <a:rPr lang="en-US" dirty="0"/>
              <a:t>Privileged and Confidential. Prepared at the Request of Counsel.</a:t>
            </a:r>
          </a:p>
        </p:txBody>
      </p:sp>
      <p:sp>
        <p:nvSpPr>
          <p:cNvPr id="9" name="Slide Number Placeholder 8"/>
          <p:cNvSpPr>
            <a:spLocks noGrp="1"/>
          </p:cNvSpPr>
          <p:nvPr>
            <p:ph type="sldNum" sz="quarter" idx="15"/>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4121191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eatured Principal">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t="16376" b="52658"/>
          <a:stretch/>
        </p:blipFill>
        <p:spPr>
          <a:xfrm>
            <a:off x="0" y="0"/>
            <a:ext cx="12200118" cy="2520778"/>
          </a:xfrm>
          <a:prstGeom prst="rect">
            <a:avLst/>
          </a:prstGeom>
          <a:solidFill>
            <a:schemeClr val="bg1"/>
          </a:solidFill>
        </p:spPr>
      </p:pic>
      <p:sp>
        <p:nvSpPr>
          <p:cNvPr id="15" name="Rectangle 14"/>
          <p:cNvSpPr/>
          <p:nvPr userDrawn="1"/>
        </p:nvSpPr>
        <p:spPr>
          <a:xfrm>
            <a:off x="0" y="-1"/>
            <a:ext cx="12200118" cy="2514601"/>
          </a:xfrm>
          <a:prstGeom prst="rect">
            <a:avLst/>
          </a:prstGeom>
          <a:solidFill>
            <a:srgbClr val="0D3B7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reeform 17"/>
          <p:cNvSpPr/>
          <p:nvPr userDrawn="1"/>
        </p:nvSpPr>
        <p:spPr>
          <a:xfrm>
            <a:off x="-163625" y="1"/>
            <a:ext cx="5250434" cy="2665539"/>
          </a:xfrm>
          <a:custGeom>
            <a:avLst/>
            <a:gdLst>
              <a:gd name="connsiteX0" fmla="*/ 509705 w 5250434"/>
              <a:gd name="connsiteY0" fmla="*/ 0 h 2665539"/>
              <a:gd name="connsiteX1" fmla="*/ 4445151 w 5250434"/>
              <a:gd name="connsiteY1" fmla="*/ 0 h 2665539"/>
              <a:gd name="connsiteX2" fmla="*/ 5250434 w 5250434"/>
              <a:gd name="connsiteY2" fmla="*/ 2663631 h 2665539"/>
              <a:gd name="connsiteX3" fmla="*/ 5250434 w 5250434"/>
              <a:gd name="connsiteY3" fmla="*/ 2665539 h 2665539"/>
              <a:gd name="connsiteX4" fmla="*/ 0 w 5250434"/>
              <a:gd name="connsiteY4" fmla="*/ 2665539 h 2665539"/>
              <a:gd name="connsiteX5" fmla="*/ 0 w 5250434"/>
              <a:gd name="connsiteY5" fmla="*/ 2663631 h 2665539"/>
              <a:gd name="connsiteX6" fmla="*/ 1314988 w 5250434"/>
              <a:gd name="connsiteY6" fmla="*/ 2663631 h 2665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0434" h="2665539">
                <a:moveTo>
                  <a:pt x="509705" y="0"/>
                </a:moveTo>
                <a:lnTo>
                  <a:pt x="4445151" y="0"/>
                </a:lnTo>
                <a:lnTo>
                  <a:pt x="5250434" y="2663631"/>
                </a:lnTo>
                <a:lnTo>
                  <a:pt x="5250434" y="2665539"/>
                </a:lnTo>
                <a:lnTo>
                  <a:pt x="0" y="2665539"/>
                </a:lnTo>
                <a:lnTo>
                  <a:pt x="0" y="2663631"/>
                </a:lnTo>
                <a:lnTo>
                  <a:pt x="1314988" y="2663631"/>
                </a:ln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Picture Placeholder 120"/>
          <p:cNvSpPr>
            <a:spLocks noGrp="1"/>
          </p:cNvSpPr>
          <p:nvPr>
            <p:ph type="pic" sz="quarter" idx="16"/>
          </p:nvPr>
        </p:nvSpPr>
        <p:spPr>
          <a:xfrm>
            <a:off x="482441" y="-1"/>
            <a:ext cx="4502809" cy="2826611"/>
          </a:xfrm>
          <a:custGeom>
            <a:avLst/>
            <a:gdLst>
              <a:gd name="connsiteX0" fmla="*/ 0 w 4470914"/>
              <a:gd name="connsiteY0" fmla="*/ 0 h 2806590"/>
              <a:gd name="connsiteX1" fmla="*/ 3622410 w 4470914"/>
              <a:gd name="connsiteY1" fmla="*/ 0 h 2806590"/>
              <a:gd name="connsiteX2" fmla="*/ 4470914 w 4470914"/>
              <a:gd name="connsiteY2" fmla="*/ 2806590 h 2806590"/>
              <a:gd name="connsiteX3" fmla="*/ 848504 w 4470914"/>
              <a:gd name="connsiteY3" fmla="*/ 2806590 h 2806590"/>
            </a:gdLst>
            <a:ahLst/>
            <a:cxnLst>
              <a:cxn ang="0">
                <a:pos x="connsiteX0" y="connsiteY0"/>
              </a:cxn>
              <a:cxn ang="0">
                <a:pos x="connsiteX1" y="connsiteY1"/>
              </a:cxn>
              <a:cxn ang="0">
                <a:pos x="connsiteX2" y="connsiteY2"/>
              </a:cxn>
              <a:cxn ang="0">
                <a:pos x="connsiteX3" y="connsiteY3"/>
              </a:cxn>
            </a:cxnLst>
            <a:rect l="l" t="t" r="r" b="b"/>
            <a:pathLst>
              <a:path w="4470914" h="2806590">
                <a:moveTo>
                  <a:pt x="0" y="0"/>
                </a:moveTo>
                <a:lnTo>
                  <a:pt x="3622410" y="0"/>
                </a:lnTo>
                <a:lnTo>
                  <a:pt x="4470914" y="2806590"/>
                </a:lnTo>
                <a:lnTo>
                  <a:pt x="848504" y="2806590"/>
                </a:lnTo>
                <a:close/>
              </a:path>
            </a:pathLst>
          </a:custGeom>
        </p:spPr>
        <p:txBody>
          <a:bodyPr wrap="square" anchor="ctr">
            <a:noAutofit/>
          </a:bodyPr>
          <a:lstStyle>
            <a:lvl1pPr algn="ctr">
              <a:defRPr>
                <a:solidFill>
                  <a:schemeClr val="bg1"/>
                </a:solidFill>
              </a:defRPr>
            </a:lvl1pPr>
          </a:lstStyle>
          <a:p>
            <a:r>
              <a:rPr lang="en-US" dirty="0"/>
              <a:t>Click icon to add picture</a:t>
            </a:r>
          </a:p>
        </p:txBody>
      </p:sp>
      <p:cxnSp>
        <p:nvCxnSpPr>
          <p:cNvPr id="19" name="Straight Connector 18"/>
          <p:cNvCxnSpPr/>
          <p:nvPr userDrawn="1"/>
        </p:nvCxnSpPr>
        <p:spPr>
          <a:xfrm>
            <a:off x="5343398" y="928864"/>
            <a:ext cx="2286000" cy="0"/>
          </a:xfrm>
          <a:prstGeom prst="line">
            <a:avLst/>
          </a:prstGeom>
          <a:ln w="25400">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
        <p:nvSpPr>
          <p:cNvPr id="20" name="Title 1"/>
          <p:cNvSpPr>
            <a:spLocks noGrp="1"/>
          </p:cNvSpPr>
          <p:nvPr>
            <p:ph type="title" hasCustomPrompt="1"/>
          </p:nvPr>
        </p:nvSpPr>
        <p:spPr>
          <a:xfrm>
            <a:off x="5343398" y="1153012"/>
            <a:ext cx="5802398" cy="558614"/>
          </a:xfrm>
        </p:spPr>
        <p:txBody>
          <a:bodyPr wrap="square" bIns="0">
            <a:spAutoFit/>
          </a:bodyPr>
          <a:lstStyle>
            <a:lvl1pPr>
              <a:lnSpc>
                <a:spcPct val="90000"/>
              </a:lnSpc>
              <a:defRPr baseline="0">
                <a:solidFill>
                  <a:schemeClr val="bg1"/>
                </a:solidFill>
              </a:defRPr>
            </a:lvl1pPr>
          </a:lstStyle>
          <a:p>
            <a:r>
              <a:rPr lang="en-US" dirty="0" err="1"/>
              <a:t>Firstname</a:t>
            </a:r>
            <a:r>
              <a:rPr lang="en-US" dirty="0"/>
              <a:t> </a:t>
            </a:r>
            <a:r>
              <a:rPr lang="en-US" dirty="0" err="1"/>
              <a:t>Lastname</a:t>
            </a:r>
            <a:endParaRPr lang="en-US" dirty="0"/>
          </a:p>
        </p:txBody>
      </p:sp>
      <p:sp>
        <p:nvSpPr>
          <p:cNvPr id="21" name="Text Placeholder 12"/>
          <p:cNvSpPr>
            <a:spLocks noGrp="1"/>
          </p:cNvSpPr>
          <p:nvPr>
            <p:ph type="body" sz="quarter" idx="13" hasCustomPrompt="1"/>
          </p:nvPr>
        </p:nvSpPr>
        <p:spPr>
          <a:xfrm>
            <a:off x="5343397" y="1713415"/>
            <a:ext cx="5163964" cy="523220"/>
          </a:xfrm>
        </p:spPr>
        <p:txBody>
          <a:bodyPr wrap="square" tIns="182880" anchor="b" anchorCtr="0">
            <a:spAutoFit/>
          </a:bodyPr>
          <a:lstStyle>
            <a:lvl1pPr>
              <a:defRPr sz="1600" b="1" i="0" cap="all" spc="100" baseline="0">
                <a:solidFill>
                  <a:schemeClr val="bg1"/>
                </a:solidFill>
                <a:latin typeface="Calibri" panose="020F0502020204030204" pitchFamily="34" charset="0"/>
              </a:defRPr>
            </a:lvl1pPr>
          </a:lstStyle>
          <a:p>
            <a:pPr lvl="0"/>
            <a:r>
              <a:rPr lang="en-US" dirty="0"/>
              <a:t>Title | Office Location</a:t>
            </a:r>
          </a:p>
        </p:txBody>
      </p:sp>
      <p:sp>
        <p:nvSpPr>
          <p:cNvPr id="22" name="Text Placeholder 45"/>
          <p:cNvSpPr>
            <a:spLocks noGrp="1"/>
          </p:cNvSpPr>
          <p:nvPr>
            <p:ph type="body" sz="quarter" idx="15"/>
          </p:nvPr>
        </p:nvSpPr>
        <p:spPr>
          <a:xfrm>
            <a:off x="609600" y="2928938"/>
            <a:ext cx="10972800" cy="3243262"/>
          </a:xfrm>
        </p:spPr>
        <p:txBody>
          <a:bodyPr numCol="2" spcCol="4572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17"/>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8"/>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2147306548"/>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d By">
    <p:spTree>
      <p:nvGrpSpPr>
        <p:cNvPr id="1" name=""/>
        <p:cNvGrpSpPr/>
        <p:nvPr/>
      </p:nvGrpSpPr>
      <p:grpSpPr>
        <a:xfrm>
          <a:off x="0" y="0"/>
          <a:ext cx="0" cy="0"/>
          <a:chOff x="0" y="0"/>
          <a:chExt cx="0" cy="0"/>
        </a:xfrm>
      </p:grpSpPr>
      <p:cxnSp>
        <p:nvCxnSpPr>
          <p:cNvPr id="4" name="Straight Connector 3"/>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12"/>
          <p:cNvSpPr>
            <a:spLocks noGrp="1"/>
          </p:cNvSpPr>
          <p:nvPr>
            <p:ph type="body" sz="quarter" idx="13" hasCustomPrompt="1"/>
          </p:nvPr>
        </p:nvSpPr>
        <p:spPr>
          <a:xfrm>
            <a:off x="609600" y="287534"/>
            <a:ext cx="10972800" cy="569387"/>
          </a:xfrm>
        </p:spPr>
        <p:txBody>
          <a:bodyPr wrap="square" bIns="45720"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sp>
        <p:nvSpPr>
          <p:cNvPr id="12" name="Title 1"/>
          <p:cNvSpPr>
            <a:spLocks noGrp="1"/>
          </p:cNvSpPr>
          <p:nvPr>
            <p:ph type="title"/>
          </p:nvPr>
        </p:nvSpPr>
        <p:spPr>
          <a:xfrm>
            <a:off x="609600" y="856921"/>
            <a:ext cx="10972800" cy="743280"/>
          </a:xfrm>
        </p:spPr>
        <p:txBody>
          <a:bodyPr>
            <a:spAutoFit/>
          </a:bodyPr>
          <a:lstStyle>
            <a:lvl1pPr>
              <a:lnSpc>
                <a:spcPct val="90000"/>
              </a:lnSpc>
              <a:defRPr/>
            </a:lvl1pPr>
          </a:lstStyle>
          <a:p>
            <a:r>
              <a:rPr lang="en-US" dirty="0"/>
              <a:t>Click to edit Master title style</a:t>
            </a:r>
          </a:p>
        </p:txBody>
      </p:sp>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
        <p:nvSpPr>
          <p:cNvPr id="9" name="Picture Placeholder 8"/>
          <p:cNvSpPr>
            <a:spLocks noGrp="1"/>
          </p:cNvSpPr>
          <p:nvPr>
            <p:ph type="pic" sz="quarter" idx="16"/>
          </p:nvPr>
        </p:nvSpPr>
        <p:spPr>
          <a:xfrm>
            <a:off x="1127146" y="1819428"/>
            <a:ext cx="2286000" cy="2286000"/>
          </a:xfrm>
          <a:prstGeom prst="ellipse">
            <a:avLst/>
          </a:prstGeom>
          <a:solidFill>
            <a:schemeClr val="bg1"/>
          </a:solidFill>
          <a:effectLst>
            <a:outerShdw blurRad="127000" dist="76200" dir="5400000" algn="t" rotWithShape="0">
              <a:prstClr val="black">
                <a:alpha val="10000"/>
              </a:prstClr>
            </a:outerShdw>
          </a:effectLst>
        </p:spPr>
        <p:txBody>
          <a:bodyPr anchor="ctr"/>
          <a:lstStyle>
            <a:lvl1pPr algn="ctr">
              <a:defRPr/>
            </a:lvl1pPr>
          </a:lstStyle>
          <a:p>
            <a:endParaRPr lang="en-US"/>
          </a:p>
        </p:txBody>
      </p:sp>
      <p:sp>
        <p:nvSpPr>
          <p:cNvPr id="11" name="Picture Placeholder 8"/>
          <p:cNvSpPr>
            <a:spLocks noGrp="1"/>
          </p:cNvSpPr>
          <p:nvPr>
            <p:ph type="pic" sz="quarter" idx="17"/>
          </p:nvPr>
        </p:nvSpPr>
        <p:spPr>
          <a:xfrm>
            <a:off x="8617084" y="1819428"/>
            <a:ext cx="2286000" cy="2286000"/>
          </a:xfrm>
          <a:prstGeom prst="ellipse">
            <a:avLst/>
          </a:prstGeom>
          <a:solidFill>
            <a:schemeClr val="bg1"/>
          </a:solidFill>
          <a:effectLst>
            <a:outerShdw blurRad="127000" dist="76200" dir="5400000" algn="t" rotWithShape="0">
              <a:prstClr val="black">
                <a:alpha val="10000"/>
              </a:prstClr>
            </a:outerShdw>
          </a:effectLst>
        </p:spPr>
        <p:txBody>
          <a:bodyPr anchor="ctr"/>
          <a:lstStyle>
            <a:lvl1pPr algn="ctr">
              <a:defRPr/>
            </a:lvl1pPr>
          </a:lstStyle>
          <a:p>
            <a:endParaRPr lang="en-US"/>
          </a:p>
        </p:txBody>
      </p:sp>
      <p:sp>
        <p:nvSpPr>
          <p:cNvPr id="13" name="Picture Placeholder 8"/>
          <p:cNvSpPr>
            <a:spLocks noGrp="1"/>
          </p:cNvSpPr>
          <p:nvPr>
            <p:ph type="pic" sz="quarter" idx="18"/>
          </p:nvPr>
        </p:nvSpPr>
        <p:spPr>
          <a:xfrm>
            <a:off x="4872115" y="1819428"/>
            <a:ext cx="2286000" cy="2286000"/>
          </a:xfrm>
          <a:prstGeom prst="ellipse">
            <a:avLst/>
          </a:prstGeom>
          <a:solidFill>
            <a:schemeClr val="bg1"/>
          </a:solidFill>
          <a:effectLst>
            <a:outerShdw blurRad="127000" dist="76200" dir="5400000" algn="t" rotWithShape="0">
              <a:prstClr val="black">
                <a:alpha val="10000"/>
              </a:prstClr>
            </a:outerShdw>
          </a:effectLst>
        </p:spPr>
        <p:txBody>
          <a:bodyPr anchor="ctr"/>
          <a:lstStyle>
            <a:lvl1pPr algn="ctr">
              <a:defRPr/>
            </a:lvl1pPr>
          </a:lstStyle>
          <a:p>
            <a:endParaRPr lang="en-US"/>
          </a:p>
        </p:txBody>
      </p:sp>
      <p:sp>
        <p:nvSpPr>
          <p:cNvPr id="14" name="Text Placeholder 13"/>
          <p:cNvSpPr>
            <a:spLocks noGrp="1"/>
          </p:cNvSpPr>
          <p:nvPr>
            <p:ph type="body" sz="quarter" idx="19"/>
          </p:nvPr>
        </p:nvSpPr>
        <p:spPr>
          <a:xfrm>
            <a:off x="770752" y="4141391"/>
            <a:ext cx="2998787" cy="922222"/>
          </a:xfrm>
        </p:spPr>
        <p:txBody>
          <a:bodyPr/>
          <a:lstStyle>
            <a:lvl1pPr algn="ctr">
              <a:defRPr/>
            </a:lvl1pPr>
          </a:lstStyle>
          <a:p>
            <a:pPr lvl="0"/>
            <a:r>
              <a:rPr lang="en-US" dirty="0"/>
              <a:t>Edit Master text styles</a:t>
            </a:r>
          </a:p>
        </p:txBody>
      </p:sp>
      <p:sp>
        <p:nvSpPr>
          <p:cNvPr id="15" name="Text Placeholder 13"/>
          <p:cNvSpPr>
            <a:spLocks noGrp="1"/>
          </p:cNvSpPr>
          <p:nvPr>
            <p:ph type="body" sz="quarter" idx="20"/>
          </p:nvPr>
        </p:nvSpPr>
        <p:spPr>
          <a:xfrm>
            <a:off x="4515721" y="4141392"/>
            <a:ext cx="2998787" cy="922222"/>
          </a:xfrm>
        </p:spPr>
        <p:txBody>
          <a:bodyPr/>
          <a:lstStyle>
            <a:lvl1pPr algn="ctr">
              <a:defRPr/>
            </a:lvl1pPr>
          </a:lstStyle>
          <a:p>
            <a:pPr lvl="0"/>
            <a:r>
              <a:rPr lang="en-US" dirty="0"/>
              <a:t>Edit Master text styles</a:t>
            </a:r>
          </a:p>
        </p:txBody>
      </p:sp>
      <p:sp>
        <p:nvSpPr>
          <p:cNvPr id="16" name="Text Placeholder 13"/>
          <p:cNvSpPr>
            <a:spLocks noGrp="1"/>
          </p:cNvSpPr>
          <p:nvPr>
            <p:ph type="body" sz="quarter" idx="21"/>
          </p:nvPr>
        </p:nvSpPr>
        <p:spPr>
          <a:xfrm>
            <a:off x="8260690" y="4141392"/>
            <a:ext cx="2998787" cy="922222"/>
          </a:xfrm>
        </p:spPr>
        <p:txBody>
          <a:bodyPr/>
          <a:lstStyle>
            <a:lvl1pPr algn="ctr">
              <a:defRPr/>
            </a:lvl1pPr>
          </a:lstStyle>
          <a:p>
            <a:pPr lvl="0"/>
            <a:r>
              <a:rPr lang="en-US" dirty="0"/>
              <a:t>Edit Master text styles</a:t>
            </a:r>
          </a:p>
        </p:txBody>
      </p:sp>
    </p:spTree>
    <p:extLst>
      <p:ext uri="{BB962C8B-B14F-4D97-AF65-F5344CB8AC3E}">
        <p14:creationId xmlns:p14="http://schemas.microsoft.com/office/powerpoint/2010/main" val="1293531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ctices Dark">
    <p:bg>
      <p:bgPr>
        <a:solidFill>
          <a:srgbClr val="002B54"/>
        </a:solidFill>
        <a:effectLst/>
      </p:bgPr>
    </p:bg>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609600" y="856921"/>
            <a:ext cx="10972800" cy="743280"/>
          </a:xfrm>
        </p:spPr>
        <p:txBody>
          <a:bodyPr>
            <a:spAutoFit/>
          </a:bodyPr>
          <a:lstStyle>
            <a:lvl1pPr>
              <a:lnSpc>
                <a:spcPct val="90000"/>
              </a:lnSpc>
              <a:defRPr>
                <a:solidFill>
                  <a:schemeClr val="bg1"/>
                </a:solidFill>
              </a:defRPr>
            </a:lvl1pPr>
          </a:lstStyle>
          <a:p>
            <a:r>
              <a:rPr lang="en-US" dirty="0"/>
              <a:t>Our Practices and Industries</a:t>
            </a:r>
          </a:p>
        </p:txBody>
      </p:sp>
      <p:sp>
        <p:nvSpPr>
          <p:cNvPr id="13" name="Text Placeholder 12"/>
          <p:cNvSpPr>
            <a:spLocks noGrp="1"/>
          </p:cNvSpPr>
          <p:nvPr>
            <p:ph type="body" sz="quarter" idx="13" hasCustomPrompt="1"/>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vl5pPr>
              <a:defRPr>
                <a:solidFill>
                  <a:schemeClr val="accent2">
                    <a:lumMod val="60000"/>
                    <a:lumOff val="40000"/>
                  </a:schemeClr>
                </a:solidFill>
              </a:defRPr>
            </a:lvl5pPr>
          </a:lstStyle>
          <a:p>
            <a:pPr lvl="0"/>
            <a:r>
              <a:rPr lang="en-US" dirty="0"/>
              <a:t>Section title</a:t>
            </a:r>
          </a:p>
        </p:txBody>
      </p:sp>
      <p:grpSp>
        <p:nvGrpSpPr>
          <p:cNvPr id="34" name="Group 33"/>
          <p:cNvGrpSpPr/>
          <p:nvPr userDrawn="1"/>
        </p:nvGrpSpPr>
        <p:grpSpPr>
          <a:xfrm>
            <a:off x="609600" y="1742373"/>
            <a:ext cx="10429875" cy="1367726"/>
            <a:chOff x="609600" y="1742373"/>
            <a:chExt cx="11388625" cy="1367726"/>
          </a:xfrm>
        </p:grpSpPr>
        <p:sp>
          <p:nvSpPr>
            <p:cNvPr id="35" name="Rectangle 34"/>
            <p:cNvSpPr/>
            <p:nvPr userDrawn="1"/>
          </p:nvSpPr>
          <p:spPr>
            <a:xfrm>
              <a:off x="609600" y="1742373"/>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ENERGY &amp; UTILITIES</a:t>
              </a:r>
            </a:p>
          </p:txBody>
        </p:sp>
        <p:sp>
          <p:nvSpPr>
            <p:cNvPr id="36" name="TextBox 35"/>
            <p:cNvSpPr txBox="1"/>
            <p:nvPr userDrawn="1"/>
          </p:nvSpPr>
          <p:spPr>
            <a:xfrm>
              <a:off x="609600" y="2074219"/>
              <a:ext cx="11388625" cy="1035880"/>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Competition &amp; Market Manipulation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Distributed Energy Resources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Electric Transmission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Electricity Market Modeling &amp; </a:t>
              </a:r>
              <a:br>
                <a:rPr lang="en-US" sz="1300" kern="1200" dirty="0">
                  <a:solidFill>
                    <a:srgbClr val="FFFFFF"/>
                  </a:solidFill>
                  <a:latin typeface="+mn-lt"/>
                  <a:ea typeface="+mn-ea"/>
                  <a:cs typeface="+mn-cs"/>
                </a:rPr>
              </a:br>
              <a:r>
                <a:rPr lang="en-US" sz="1300" kern="1200" dirty="0">
                  <a:solidFill>
                    <a:srgbClr val="FFFFFF"/>
                  </a:solidFill>
                  <a:latin typeface="+mn-lt"/>
                  <a:ea typeface="+mn-ea"/>
                  <a:cs typeface="+mn-cs"/>
                </a:rPr>
                <a:t>Resource Planning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Electrification &amp; Growth Opportunities</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Energy Litigation</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Energy Storage</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Environmental Policy, Planning, &amp; Compliance</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Finance and Ratemaking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Gas/Electric Coordination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Market Design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Natural Gas &amp; Petroleum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Nuclear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Renewable &amp; Alternative Energy </a:t>
              </a:r>
            </a:p>
          </p:txBody>
        </p:sp>
      </p:grpSp>
      <p:grpSp>
        <p:nvGrpSpPr>
          <p:cNvPr id="37" name="Group 36"/>
          <p:cNvGrpSpPr/>
          <p:nvPr userDrawn="1"/>
        </p:nvGrpSpPr>
        <p:grpSpPr>
          <a:xfrm>
            <a:off x="609600" y="3354338"/>
            <a:ext cx="10429876" cy="1595191"/>
            <a:chOff x="609600" y="3357927"/>
            <a:chExt cx="11388626" cy="1595191"/>
          </a:xfrm>
        </p:grpSpPr>
        <p:sp>
          <p:nvSpPr>
            <p:cNvPr id="38" name="Rectangle 37"/>
            <p:cNvSpPr/>
            <p:nvPr userDrawn="1"/>
          </p:nvSpPr>
          <p:spPr>
            <a:xfrm>
              <a:off x="609600" y="3357927"/>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Litigation</a:t>
              </a:r>
            </a:p>
          </p:txBody>
        </p:sp>
        <p:sp>
          <p:nvSpPr>
            <p:cNvPr id="39" name="TextBox 38"/>
            <p:cNvSpPr txBox="1"/>
            <p:nvPr userDrawn="1"/>
          </p:nvSpPr>
          <p:spPr>
            <a:xfrm>
              <a:off x="609602" y="3679263"/>
              <a:ext cx="11388624" cy="1273855"/>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Accounting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Analysis of Market Manipulation</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Antitrust/Competition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Bankruptcy &amp; Restructuring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Big Data &amp; Document Analytics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Commercial Damages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Environmental Litigation  &amp; Regulation</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Intellectual Property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International Arbitration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International Trade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Labor &amp; Employment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Mergers &amp; Acquisitions Litigation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Product Liability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Securities &amp; Finance</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Tax Controversy &amp; Transfer Pricing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Valuation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White Collar Investigations &amp; Litigation</a:t>
              </a:r>
            </a:p>
          </p:txBody>
        </p:sp>
      </p:grpSp>
      <p:grpSp>
        <p:nvGrpSpPr>
          <p:cNvPr id="40" name="Group 39"/>
          <p:cNvGrpSpPr/>
          <p:nvPr userDrawn="1"/>
        </p:nvGrpSpPr>
        <p:grpSpPr>
          <a:xfrm>
            <a:off x="609600" y="5193768"/>
            <a:ext cx="10429876" cy="998010"/>
            <a:chOff x="609600" y="5130381"/>
            <a:chExt cx="11388626" cy="998010"/>
          </a:xfrm>
        </p:grpSpPr>
        <p:sp>
          <p:nvSpPr>
            <p:cNvPr id="41" name="Rectangle 40"/>
            <p:cNvSpPr/>
            <p:nvPr userDrawn="1"/>
          </p:nvSpPr>
          <p:spPr>
            <a:xfrm>
              <a:off x="609600" y="5130381"/>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Industries</a:t>
              </a:r>
            </a:p>
          </p:txBody>
        </p:sp>
        <p:sp>
          <p:nvSpPr>
            <p:cNvPr id="42" name="TextBox 41"/>
            <p:cNvSpPr txBox="1"/>
            <p:nvPr userDrawn="1"/>
          </p:nvSpPr>
          <p:spPr>
            <a:xfrm>
              <a:off x="609602" y="5466158"/>
              <a:ext cx="11388624" cy="662233"/>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Electric Power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Financial Institutions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Infrastructure</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Natural Gas &amp; Petroleum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Pharmaceuticals &amp; Medical Devices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Telecommunications, Internet, &amp; Media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Transportation </a:t>
              </a:r>
            </a:p>
            <a:p>
              <a:pPr marL="173038" lvl="1" indent="-171450" algn="l" defTabSz="457200" rtl="0" eaLnBrk="1" latinLnBrk="0" hangingPunct="1">
                <a:lnSpc>
                  <a:spcPct val="90000"/>
                </a:lnSpc>
                <a:spcAft>
                  <a:spcPts val="400"/>
                </a:spcAft>
                <a:buClr>
                  <a:schemeClr val="accent2">
                    <a:lumMod val="75000"/>
                  </a:schemeClr>
                </a:buClr>
                <a:buFont typeface="Wingdings 2" panose="05020102010507070707" pitchFamily="18" charset="2"/>
                <a:buChar char=""/>
              </a:pPr>
              <a:r>
                <a:rPr lang="en-US" sz="1300" kern="1200" dirty="0">
                  <a:solidFill>
                    <a:srgbClr val="FFFFFF"/>
                  </a:solidFill>
                  <a:latin typeface="+mn-lt"/>
                  <a:ea typeface="+mn-ea"/>
                  <a:cs typeface="+mn-cs"/>
                </a:rPr>
                <a:t>Water </a:t>
              </a:r>
            </a:p>
          </p:txBody>
        </p:sp>
      </p:grpSp>
      <p:cxnSp>
        <p:nvCxnSpPr>
          <p:cNvPr id="43" name="Straight Connector 42"/>
          <p:cNvCxnSpPr/>
          <p:nvPr userDrawn="1"/>
        </p:nvCxnSpPr>
        <p:spPr>
          <a:xfrm>
            <a:off x="609600" y="3305882"/>
            <a:ext cx="10972798" cy="0"/>
          </a:xfrm>
          <a:prstGeom prst="line">
            <a:avLst/>
          </a:prstGeom>
          <a:ln w="19050">
            <a:solidFill>
              <a:schemeClr val="bg2">
                <a:lumMod val="95000"/>
                <a:alpha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userDrawn="1"/>
        </p:nvCxnSpPr>
        <p:spPr>
          <a:xfrm>
            <a:off x="609600" y="5154566"/>
            <a:ext cx="10972798" cy="0"/>
          </a:xfrm>
          <a:prstGeom prst="line">
            <a:avLst/>
          </a:prstGeom>
          <a:ln w="19050">
            <a:solidFill>
              <a:schemeClr val="bg2">
                <a:lumMod val="95000"/>
                <a:alpha val="15000"/>
              </a:schemeClr>
            </a:solidFill>
          </a:ln>
          <a:effectLst/>
        </p:spPr>
        <p:style>
          <a:lnRef idx="2">
            <a:schemeClr val="accent1"/>
          </a:lnRef>
          <a:fillRef idx="0">
            <a:schemeClr val="accent1"/>
          </a:fillRef>
          <a:effectRef idx="1">
            <a:schemeClr val="accent1"/>
          </a:effectRef>
          <a:fontRef idx="minor">
            <a:schemeClr val="tx1"/>
          </a:fontRef>
        </p:style>
      </p:cxnSp>
      <p:pic>
        <p:nvPicPr>
          <p:cNvPr id="71" name="Picture 70"/>
          <p:cNvPicPr>
            <a:picLocks noChangeAspect="1"/>
          </p:cNvPicPr>
          <p:nvPr userDrawn="1"/>
        </p:nvPicPr>
        <p:blipFill>
          <a:blip r:embed="rId2">
            <a:extLst>
              <a:ext uri="{BEBA8EAE-BF5A-486C-A8C5-ECC9F3942E4B}">
                <a14:imgProps xmlns:a14="http://schemas.microsoft.com/office/drawing/2010/main">
                  <a14:imgLayer r:embed="rId3">
                    <a14:imgEffect>
                      <a14:saturation sat="168000"/>
                    </a14:imgEffect>
                    <a14:imgEffect>
                      <a14:brightnessContrast bright="29000" contrast="-50000"/>
                    </a14:imgEffect>
                  </a14:imgLayer>
                </a14:imgProps>
              </a:ext>
              <a:ext uri="{28A0092B-C50C-407E-A947-70E740481C1C}">
                <a14:useLocalDpi xmlns:a14="http://schemas.microsoft.com/office/drawing/2010/main" val="0"/>
              </a:ext>
            </a:extLst>
          </a:blip>
          <a:stretch>
            <a:fillRect/>
          </a:stretch>
        </p:blipFill>
        <p:spPr>
          <a:xfrm flipH="1">
            <a:off x="6515100" y="0"/>
            <a:ext cx="5676900" cy="3193256"/>
          </a:xfrm>
          <a:prstGeom prst="rect">
            <a:avLst/>
          </a:prstGeom>
        </p:spPr>
      </p:pic>
      <p:sp>
        <p:nvSpPr>
          <p:cNvPr id="3" name="Footer Placeholder 2"/>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4" name="Slide Number Placeholder 3"/>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181072702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actices Light">
    <p:spTree>
      <p:nvGrpSpPr>
        <p:cNvPr id="1" name=""/>
        <p:cNvGrpSpPr/>
        <p:nvPr/>
      </p:nvGrpSpPr>
      <p:grpSpPr>
        <a:xfrm>
          <a:off x="0" y="0"/>
          <a:ext cx="0" cy="0"/>
          <a:chOff x="0" y="0"/>
          <a:chExt cx="0" cy="0"/>
        </a:xfrm>
      </p:grpSpPr>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Our Practices and Industries</a:t>
            </a:r>
          </a:p>
        </p:txBody>
      </p:sp>
      <p:sp>
        <p:nvSpPr>
          <p:cNvPr id="13" name="Text Placeholder 12"/>
          <p:cNvSpPr>
            <a:spLocks noGrp="1"/>
          </p:cNvSpPr>
          <p:nvPr>
            <p:ph type="body" sz="quarter" idx="13" hasCustomPrompt="1"/>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r>
              <a:rPr lang="en-US" dirty="0"/>
              <a:t>Section title</a:t>
            </a:r>
          </a:p>
        </p:txBody>
      </p:sp>
      <p:grpSp>
        <p:nvGrpSpPr>
          <p:cNvPr id="7" name="Group 6"/>
          <p:cNvGrpSpPr/>
          <p:nvPr userDrawn="1"/>
        </p:nvGrpSpPr>
        <p:grpSpPr>
          <a:xfrm>
            <a:off x="609600" y="1742373"/>
            <a:ext cx="10516509" cy="1367726"/>
            <a:chOff x="609600" y="1742373"/>
            <a:chExt cx="11483223" cy="1367726"/>
          </a:xfrm>
        </p:grpSpPr>
        <p:sp>
          <p:nvSpPr>
            <p:cNvPr id="4" name="Rectangle 3"/>
            <p:cNvSpPr/>
            <p:nvPr userDrawn="1"/>
          </p:nvSpPr>
          <p:spPr>
            <a:xfrm>
              <a:off x="609600" y="1742373"/>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ENERGY &amp; UTILITIES</a:t>
              </a:r>
            </a:p>
          </p:txBody>
        </p:sp>
        <p:sp>
          <p:nvSpPr>
            <p:cNvPr id="6" name="TextBox 5"/>
            <p:cNvSpPr txBox="1"/>
            <p:nvPr userDrawn="1"/>
          </p:nvSpPr>
          <p:spPr>
            <a:xfrm>
              <a:off x="609601" y="2074219"/>
              <a:ext cx="11483222" cy="1035880"/>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Competition &amp; Market Manipulation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Distributed Energy Resources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Electric Transmission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Electricity Market Modeling &amp; </a:t>
              </a:r>
              <a:br>
                <a:rPr lang="en-US" sz="1300" kern="1200" dirty="0">
                  <a:solidFill>
                    <a:schemeClr val="tx1"/>
                  </a:solidFill>
                  <a:latin typeface="+mn-lt"/>
                  <a:ea typeface="+mn-ea"/>
                  <a:cs typeface="+mn-cs"/>
                </a:rPr>
              </a:br>
              <a:r>
                <a:rPr lang="en-US" sz="1300" kern="1200" dirty="0">
                  <a:solidFill>
                    <a:schemeClr val="tx1"/>
                  </a:solidFill>
                  <a:latin typeface="+mn-lt"/>
                  <a:ea typeface="+mn-ea"/>
                  <a:cs typeface="+mn-cs"/>
                </a:rPr>
                <a:t>Resource Planning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Electrification &amp; Growth Opportunities</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Energy Litigation</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Energy Storage</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Environmental Policy, Planning, &amp; Compliance</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Finance and Ratemaking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Gas/Electric Coordination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Market Design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Natural Gas &amp; Petroleum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Nuclear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Renewable &amp; Alternative Energy </a:t>
              </a:r>
            </a:p>
          </p:txBody>
        </p:sp>
      </p:grpSp>
      <p:grpSp>
        <p:nvGrpSpPr>
          <p:cNvPr id="10" name="Group 9"/>
          <p:cNvGrpSpPr/>
          <p:nvPr userDrawn="1"/>
        </p:nvGrpSpPr>
        <p:grpSpPr>
          <a:xfrm>
            <a:off x="609600" y="3354338"/>
            <a:ext cx="10434817" cy="1595191"/>
            <a:chOff x="609600" y="3357927"/>
            <a:chExt cx="11394022" cy="1595191"/>
          </a:xfrm>
        </p:grpSpPr>
        <p:sp>
          <p:nvSpPr>
            <p:cNvPr id="63" name="Rectangle 62"/>
            <p:cNvSpPr/>
            <p:nvPr userDrawn="1"/>
          </p:nvSpPr>
          <p:spPr>
            <a:xfrm>
              <a:off x="609600" y="3357927"/>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Litigation</a:t>
              </a:r>
            </a:p>
          </p:txBody>
        </p:sp>
        <p:sp>
          <p:nvSpPr>
            <p:cNvPr id="65" name="TextBox 64"/>
            <p:cNvSpPr txBox="1"/>
            <p:nvPr userDrawn="1"/>
          </p:nvSpPr>
          <p:spPr>
            <a:xfrm>
              <a:off x="609602" y="3679263"/>
              <a:ext cx="11394020" cy="1273855"/>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Accounting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Alternative</a:t>
              </a:r>
              <a:r>
                <a:rPr lang="en-US" sz="1300" kern="1200" baseline="0" dirty="0">
                  <a:solidFill>
                    <a:schemeClr val="tx1"/>
                  </a:solidFill>
                  <a:latin typeface="+mn-lt"/>
                  <a:ea typeface="+mn-ea"/>
                  <a:cs typeface="+mn-cs"/>
                </a:rPr>
                <a:t> Investments</a:t>
              </a:r>
              <a:endParaRPr lang="en-US" sz="1300" kern="1200" dirty="0">
                <a:solidFill>
                  <a:schemeClr val="tx1"/>
                </a:solidFill>
                <a:latin typeface="+mn-lt"/>
                <a:ea typeface="+mn-ea"/>
                <a:cs typeface="+mn-cs"/>
              </a:endParaRP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Analysis of Market Manipulation</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Antitrust/Competition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Bankruptcy &amp; Restructuring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Big Data &amp; Document Analytics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Commercial Damages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Environmental Litigation  &amp; Regulation</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Intellectual Property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International Arbitration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International Trade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Labor &amp; Employment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Mergers &amp; Acquisitions Litigation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Product Liability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Securities &amp; Finance</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Tax Controversy &amp; Transfer Pricing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Valuation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White Collar Investigations &amp; Litigation</a:t>
              </a:r>
            </a:p>
          </p:txBody>
        </p:sp>
      </p:grpSp>
      <p:grpSp>
        <p:nvGrpSpPr>
          <p:cNvPr id="14" name="Group 13"/>
          <p:cNvGrpSpPr/>
          <p:nvPr userDrawn="1"/>
        </p:nvGrpSpPr>
        <p:grpSpPr>
          <a:xfrm>
            <a:off x="609600" y="5193768"/>
            <a:ext cx="10434819" cy="998010"/>
            <a:chOff x="609600" y="5130381"/>
            <a:chExt cx="11394024" cy="998010"/>
          </a:xfrm>
        </p:grpSpPr>
        <p:sp>
          <p:nvSpPr>
            <p:cNvPr id="66" name="Rectangle 65"/>
            <p:cNvSpPr/>
            <p:nvPr userDrawn="1"/>
          </p:nvSpPr>
          <p:spPr>
            <a:xfrm>
              <a:off x="609600" y="5130381"/>
              <a:ext cx="2193583" cy="338554"/>
            </a:xfrm>
            <a:prstGeom prst="rect">
              <a:avLst/>
            </a:prstGeom>
          </p:spPr>
          <p:txBody>
            <a:bodyPr wrap="square" lIns="0">
              <a:spAutoFit/>
            </a:bodyPr>
            <a:lstStyle/>
            <a:p>
              <a:pPr marL="0" marR="0" lvl="4" indent="0" algn="l" defTabSz="457200" rtl="0" eaLnBrk="1" fontAlgn="auto" latinLnBrk="0" hangingPunct="1">
                <a:lnSpc>
                  <a:spcPct val="100000"/>
                </a:lnSpc>
                <a:spcBef>
                  <a:spcPts val="1700"/>
                </a:spcBef>
                <a:spcAft>
                  <a:spcPts val="0"/>
                </a:spcAft>
                <a:buClr>
                  <a:srgbClr val="1B232B">
                    <a:lumMod val="50000"/>
                    <a:lumOff val="50000"/>
                  </a:srgbClr>
                </a:buClr>
                <a:buSzTx/>
                <a:buFont typeface="+mj-lt"/>
                <a:buNone/>
                <a:tabLst/>
                <a:defRPr/>
              </a:pPr>
              <a:r>
                <a:rPr kumimoji="0" lang="en-US" sz="1600" b="1" i="0" u="none" strike="noStrike" kern="1200" cap="all" spc="100" normalizeH="0" baseline="0" noProof="0" dirty="0">
                  <a:ln>
                    <a:noFill/>
                  </a:ln>
                  <a:solidFill>
                    <a:srgbClr val="2297AA"/>
                  </a:solidFill>
                  <a:effectLst/>
                  <a:uLnTx/>
                  <a:uFillTx/>
                  <a:latin typeface="+mn-lt"/>
                  <a:ea typeface="+mn-ea"/>
                  <a:cs typeface="+mn-cs"/>
                </a:rPr>
                <a:t>Industries</a:t>
              </a:r>
            </a:p>
          </p:txBody>
        </p:sp>
        <p:sp>
          <p:nvSpPr>
            <p:cNvPr id="67" name="TextBox 66"/>
            <p:cNvSpPr txBox="1"/>
            <p:nvPr userDrawn="1"/>
          </p:nvSpPr>
          <p:spPr>
            <a:xfrm>
              <a:off x="609602" y="5466158"/>
              <a:ext cx="11394022" cy="662233"/>
            </a:xfrm>
            <a:prstGeom prst="rect">
              <a:avLst/>
            </a:prstGeom>
            <a:noFill/>
          </p:spPr>
          <p:txBody>
            <a:bodyPr wrap="square" lIns="182880" tIns="0" numCol="3" spcCol="182880" rtlCol="0">
              <a:noAutofit/>
            </a:bodyPr>
            <a:lstStyle/>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Electric Power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Financial Institutions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Infrastructure</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Natural Gas &amp; Petroleum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Pharmaceuticals &amp; Medical Devices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Telecommunications, Internet, &amp; Media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Transportation </a:t>
              </a:r>
            </a:p>
            <a:p>
              <a:pPr marL="173038" lvl="1" indent="-171450" algn="l" defTabSz="457200" rtl="0" eaLnBrk="1" latinLnBrk="0" hangingPunct="1">
                <a:lnSpc>
                  <a:spcPct val="90000"/>
                </a:lnSpc>
                <a:spcAft>
                  <a:spcPts val="400"/>
                </a:spcAft>
                <a:buClr>
                  <a:schemeClr val="accent2"/>
                </a:buClr>
                <a:buFont typeface="Wingdings 2" panose="05020102010507070707" pitchFamily="18" charset="2"/>
                <a:buChar char=""/>
              </a:pPr>
              <a:r>
                <a:rPr lang="en-US" sz="1300" kern="1200" dirty="0">
                  <a:solidFill>
                    <a:schemeClr val="tx1"/>
                  </a:solidFill>
                  <a:latin typeface="+mn-lt"/>
                  <a:ea typeface="+mn-ea"/>
                  <a:cs typeface="+mn-cs"/>
                </a:rPr>
                <a:t>Water </a:t>
              </a:r>
            </a:p>
          </p:txBody>
        </p:sp>
      </p:grpSp>
      <p:cxnSp>
        <p:nvCxnSpPr>
          <p:cNvPr id="16" name="Straight Connector 15"/>
          <p:cNvCxnSpPr/>
          <p:nvPr userDrawn="1"/>
        </p:nvCxnSpPr>
        <p:spPr>
          <a:xfrm>
            <a:off x="609600" y="3305882"/>
            <a:ext cx="10972798" cy="0"/>
          </a:xfrm>
          <a:prstGeom prst="line">
            <a:avLst/>
          </a:prstGeom>
          <a:ln w="19050">
            <a:solidFill>
              <a:schemeClr val="bg2">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userDrawn="1"/>
        </p:nvCxnSpPr>
        <p:spPr>
          <a:xfrm>
            <a:off x="609600" y="5154566"/>
            <a:ext cx="10972798" cy="0"/>
          </a:xfrm>
          <a:prstGeom prst="line">
            <a:avLst/>
          </a:prstGeom>
          <a:ln w="19050">
            <a:solidFill>
              <a:schemeClr val="bg2">
                <a:lumMod val="95000"/>
              </a:schemeClr>
            </a:solidFill>
          </a:ln>
          <a:effectLst/>
        </p:spPr>
        <p:style>
          <a:lnRef idx="2">
            <a:schemeClr val="accent1"/>
          </a:lnRef>
          <a:fillRef idx="0">
            <a:schemeClr val="accent1"/>
          </a:fillRef>
          <a:effectRef idx="1">
            <a:schemeClr val="accent1"/>
          </a:effectRef>
          <a:fontRef idx="minor">
            <a:schemeClr val="tx1"/>
          </a:fontRef>
        </p:style>
      </p:cxnSp>
      <p:pic>
        <p:nvPicPr>
          <p:cNvPr id="238" name="Picture 23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515100" y="0"/>
            <a:ext cx="5676900" cy="3193256"/>
          </a:xfrm>
          <a:prstGeom prst="rect">
            <a:avLst/>
          </a:prstGeom>
        </p:spPr>
      </p:pic>
      <p:sp>
        <p:nvSpPr>
          <p:cNvPr id="239" name="Rectangle 238"/>
          <p:cNvSpPr/>
          <p:nvPr userDrawn="1"/>
        </p:nvSpPr>
        <p:spPr>
          <a:xfrm>
            <a:off x="9520989" y="0"/>
            <a:ext cx="2671011" cy="2679032"/>
          </a:xfrm>
          <a:prstGeom prst="rect">
            <a:avLst/>
          </a:pr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Footer Placeholder 2"/>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11" name="Slide Number Placeholder 10"/>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2370891752"/>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r Offices Dark">
    <p:bg>
      <p:bgPr>
        <a:solidFill>
          <a:srgbClr val="002B54"/>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lum bright="8000"/>
            <a:extLst>
              <a:ext uri="{28A0092B-C50C-407E-A947-70E740481C1C}">
                <a14:useLocalDpi xmlns:a14="http://schemas.microsoft.com/office/drawing/2010/main" val="0"/>
              </a:ext>
            </a:extLst>
          </a:blip>
          <a:stretch>
            <a:fillRect/>
          </a:stretch>
        </p:blipFill>
        <p:spPr>
          <a:xfrm>
            <a:off x="585537" y="1226909"/>
            <a:ext cx="11020927" cy="5569247"/>
          </a:xfrm>
          <a:prstGeom prst="rect">
            <a:avLst/>
          </a:prstGeom>
        </p:spPr>
      </p:pic>
      <p:cxnSp>
        <p:nvCxnSpPr>
          <p:cNvPr id="5" name="Straight Connector 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609600" y="856921"/>
            <a:ext cx="10972800" cy="743280"/>
          </a:xfrm>
        </p:spPr>
        <p:txBody>
          <a:bodyPr>
            <a:spAutoFit/>
          </a:bodyPr>
          <a:lstStyle>
            <a:lvl1pPr>
              <a:lnSpc>
                <a:spcPct val="90000"/>
              </a:lnSpc>
              <a:defRPr baseline="0">
                <a:solidFill>
                  <a:schemeClr val="bg1"/>
                </a:solidFill>
              </a:defRPr>
            </a:lvl1pPr>
          </a:lstStyle>
          <a:p>
            <a:r>
              <a:rPr lang="en-US" dirty="0"/>
              <a:t>Our Offices</a:t>
            </a:r>
          </a:p>
        </p:txBody>
      </p:sp>
      <p:sp>
        <p:nvSpPr>
          <p:cNvPr id="13" name="Text Placeholder 12"/>
          <p:cNvSpPr>
            <a:spLocks noGrp="1"/>
          </p:cNvSpPr>
          <p:nvPr>
            <p:ph type="body" sz="quarter" idx="13" hasCustomPrompt="1"/>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vl5pPr>
              <a:defRPr>
                <a:solidFill>
                  <a:schemeClr val="accent2">
                    <a:lumMod val="60000"/>
                    <a:lumOff val="40000"/>
                  </a:schemeClr>
                </a:solidFill>
              </a:defRPr>
            </a:lvl5pPr>
          </a:lstStyle>
          <a:p>
            <a:pPr lvl="0"/>
            <a:r>
              <a:rPr lang="en-US" dirty="0"/>
              <a:t>Section title</a:t>
            </a:r>
          </a:p>
        </p:txBody>
      </p:sp>
      <p:sp>
        <p:nvSpPr>
          <p:cNvPr id="4992" name="Oval 4991"/>
          <p:cNvSpPr/>
          <p:nvPr userDrawn="1"/>
        </p:nvSpPr>
        <p:spPr>
          <a:xfrm>
            <a:off x="3472546" y="3305693"/>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3" name="Oval 4992"/>
          <p:cNvSpPr/>
          <p:nvPr userDrawn="1"/>
        </p:nvSpPr>
        <p:spPr>
          <a:xfrm>
            <a:off x="3342691" y="3482156"/>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4" name="Oval 4993"/>
          <p:cNvSpPr/>
          <p:nvPr userDrawn="1"/>
        </p:nvSpPr>
        <p:spPr>
          <a:xfrm>
            <a:off x="3370314" y="3330040"/>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5" name="Oval 4994"/>
          <p:cNvSpPr/>
          <p:nvPr userDrawn="1"/>
        </p:nvSpPr>
        <p:spPr>
          <a:xfrm>
            <a:off x="1968956" y="3508590"/>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6" name="Oval 4995"/>
          <p:cNvSpPr/>
          <p:nvPr userDrawn="1"/>
        </p:nvSpPr>
        <p:spPr>
          <a:xfrm>
            <a:off x="2921230" y="3305693"/>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7" name="Oval 4996"/>
          <p:cNvSpPr/>
          <p:nvPr userDrawn="1"/>
        </p:nvSpPr>
        <p:spPr>
          <a:xfrm>
            <a:off x="3196888" y="3174602"/>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8" name="Oval 4997"/>
          <p:cNvSpPr/>
          <p:nvPr userDrawn="1"/>
        </p:nvSpPr>
        <p:spPr>
          <a:xfrm>
            <a:off x="5642503" y="2914891"/>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99" name="Oval 4998"/>
          <p:cNvSpPr/>
          <p:nvPr userDrawn="1"/>
        </p:nvSpPr>
        <p:spPr>
          <a:xfrm>
            <a:off x="5599218" y="3091354"/>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00" name="Oval 4999"/>
          <p:cNvSpPr/>
          <p:nvPr userDrawn="1"/>
        </p:nvSpPr>
        <p:spPr>
          <a:xfrm>
            <a:off x="5560537" y="3393924"/>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01" name="Oval 5000"/>
          <p:cNvSpPr/>
          <p:nvPr userDrawn="1"/>
        </p:nvSpPr>
        <p:spPr>
          <a:xfrm>
            <a:off x="6007768" y="3305692"/>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02" name="Oval 5001"/>
          <p:cNvSpPr/>
          <p:nvPr userDrawn="1"/>
        </p:nvSpPr>
        <p:spPr>
          <a:xfrm>
            <a:off x="10320057" y="5751306"/>
            <a:ext cx="176463" cy="176463"/>
          </a:xfrm>
          <a:prstGeom prst="ellipse">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03" name="TextBox 5002"/>
          <p:cNvSpPr txBox="1"/>
          <p:nvPr userDrawn="1"/>
        </p:nvSpPr>
        <p:spPr>
          <a:xfrm>
            <a:off x="3649009" y="3145311"/>
            <a:ext cx="1163290" cy="307777"/>
          </a:xfrm>
          <a:prstGeom prst="rect">
            <a:avLst/>
          </a:prstGeom>
          <a:noFill/>
        </p:spPr>
        <p:txBody>
          <a:bodyPr wrap="square" rtlCol="0">
            <a:spAutoFit/>
          </a:bodyPr>
          <a:lstStyle/>
          <a:p>
            <a:r>
              <a:rPr lang="en-US" sz="1400" b="1" cap="all" baseline="0" dirty="0">
                <a:solidFill>
                  <a:schemeClr val="bg1"/>
                </a:solidFill>
              </a:rPr>
              <a:t>Boston</a:t>
            </a:r>
          </a:p>
        </p:txBody>
      </p:sp>
      <p:sp>
        <p:nvSpPr>
          <p:cNvPr id="5004" name="TextBox 5003"/>
          <p:cNvSpPr txBox="1"/>
          <p:nvPr userDrawn="1"/>
        </p:nvSpPr>
        <p:spPr>
          <a:xfrm>
            <a:off x="3563022" y="3395205"/>
            <a:ext cx="1353610" cy="307777"/>
          </a:xfrm>
          <a:prstGeom prst="rect">
            <a:avLst/>
          </a:prstGeom>
          <a:noFill/>
        </p:spPr>
        <p:txBody>
          <a:bodyPr wrap="square" rtlCol="0">
            <a:spAutoFit/>
          </a:bodyPr>
          <a:lstStyle/>
          <a:p>
            <a:r>
              <a:rPr lang="en-US" sz="1400" b="1" cap="all" baseline="0" dirty="0">
                <a:solidFill>
                  <a:schemeClr val="bg1"/>
                </a:solidFill>
              </a:rPr>
              <a:t>New York</a:t>
            </a:r>
          </a:p>
        </p:txBody>
      </p:sp>
      <p:sp>
        <p:nvSpPr>
          <p:cNvPr id="5005" name="TextBox 5004"/>
          <p:cNvSpPr txBox="1"/>
          <p:nvPr userDrawn="1"/>
        </p:nvSpPr>
        <p:spPr>
          <a:xfrm>
            <a:off x="3427577" y="3645099"/>
            <a:ext cx="1646688" cy="307777"/>
          </a:xfrm>
          <a:prstGeom prst="rect">
            <a:avLst/>
          </a:prstGeom>
          <a:noFill/>
        </p:spPr>
        <p:txBody>
          <a:bodyPr wrap="square" rtlCol="0">
            <a:spAutoFit/>
          </a:bodyPr>
          <a:lstStyle/>
          <a:p>
            <a:r>
              <a:rPr lang="en-US" sz="1400" b="1" cap="all" baseline="0" dirty="0">
                <a:solidFill>
                  <a:schemeClr val="bg1"/>
                </a:solidFill>
              </a:rPr>
              <a:t>Washington</a:t>
            </a:r>
          </a:p>
        </p:txBody>
      </p:sp>
      <p:sp>
        <p:nvSpPr>
          <p:cNvPr id="5006" name="TextBox 5005"/>
          <p:cNvSpPr txBox="1"/>
          <p:nvPr userDrawn="1"/>
        </p:nvSpPr>
        <p:spPr>
          <a:xfrm>
            <a:off x="257954" y="3617559"/>
            <a:ext cx="1822239" cy="307777"/>
          </a:xfrm>
          <a:prstGeom prst="rect">
            <a:avLst/>
          </a:prstGeom>
          <a:noFill/>
        </p:spPr>
        <p:txBody>
          <a:bodyPr wrap="square" rtlCol="0">
            <a:spAutoFit/>
          </a:bodyPr>
          <a:lstStyle/>
          <a:p>
            <a:pPr algn="r"/>
            <a:r>
              <a:rPr lang="en-US" sz="1400" b="1" cap="all" baseline="0" dirty="0">
                <a:solidFill>
                  <a:schemeClr val="bg1"/>
                </a:solidFill>
              </a:rPr>
              <a:t>San Francisco</a:t>
            </a:r>
          </a:p>
        </p:txBody>
      </p:sp>
      <p:sp>
        <p:nvSpPr>
          <p:cNvPr id="5009" name="TextBox 5008"/>
          <p:cNvSpPr txBox="1"/>
          <p:nvPr userDrawn="1"/>
        </p:nvSpPr>
        <p:spPr>
          <a:xfrm>
            <a:off x="1141107" y="3142945"/>
            <a:ext cx="1822239" cy="307777"/>
          </a:xfrm>
          <a:prstGeom prst="rect">
            <a:avLst/>
          </a:prstGeom>
          <a:noFill/>
        </p:spPr>
        <p:txBody>
          <a:bodyPr wrap="square" rtlCol="0">
            <a:spAutoFit/>
          </a:bodyPr>
          <a:lstStyle/>
          <a:p>
            <a:pPr algn="r"/>
            <a:r>
              <a:rPr lang="en-US" sz="1400" b="1" cap="all" baseline="0" dirty="0">
                <a:solidFill>
                  <a:schemeClr val="bg1"/>
                </a:solidFill>
              </a:rPr>
              <a:t>Chicago</a:t>
            </a:r>
          </a:p>
        </p:txBody>
      </p:sp>
      <p:sp>
        <p:nvSpPr>
          <p:cNvPr id="5012" name="TextBox 5011"/>
          <p:cNvSpPr txBox="1"/>
          <p:nvPr userDrawn="1"/>
        </p:nvSpPr>
        <p:spPr>
          <a:xfrm>
            <a:off x="1496066" y="2874279"/>
            <a:ext cx="1822239" cy="307777"/>
          </a:xfrm>
          <a:prstGeom prst="rect">
            <a:avLst/>
          </a:prstGeom>
          <a:noFill/>
        </p:spPr>
        <p:txBody>
          <a:bodyPr wrap="square" rtlCol="0">
            <a:spAutoFit/>
          </a:bodyPr>
          <a:lstStyle/>
          <a:p>
            <a:pPr algn="r"/>
            <a:r>
              <a:rPr lang="en-US" sz="1400" b="1" cap="all" baseline="0" dirty="0">
                <a:solidFill>
                  <a:schemeClr val="bg1"/>
                </a:solidFill>
              </a:rPr>
              <a:t>Toronto</a:t>
            </a:r>
          </a:p>
        </p:txBody>
      </p:sp>
      <p:sp>
        <p:nvSpPr>
          <p:cNvPr id="5013" name="TextBox 5012"/>
          <p:cNvSpPr txBox="1"/>
          <p:nvPr userDrawn="1"/>
        </p:nvSpPr>
        <p:spPr>
          <a:xfrm>
            <a:off x="5606297" y="3536879"/>
            <a:ext cx="1163290" cy="307777"/>
          </a:xfrm>
          <a:prstGeom prst="rect">
            <a:avLst/>
          </a:prstGeom>
          <a:noFill/>
        </p:spPr>
        <p:txBody>
          <a:bodyPr wrap="square" rtlCol="0">
            <a:spAutoFit/>
          </a:bodyPr>
          <a:lstStyle/>
          <a:p>
            <a:r>
              <a:rPr lang="en-US" sz="1400" b="1" cap="all" baseline="0" dirty="0">
                <a:solidFill>
                  <a:schemeClr val="bg1"/>
                </a:solidFill>
              </a:rPr>
              <a:t>Madrid</a:t>
            </a:r>
          </a:p>
        </p:txBody>
      </p:sp>
      <p:sp>
        <p:nvSpPr>
          <p:cNvPr id="5014" name="TextBox 5013"/>
          <p:cNvSpPr txBox="1"/>
          <p:nvPr userDrawn="1"/>
        </p:nvSpPr>
        <p:spPr>
          <a:xfrm>
            <a:off x="4715751" y="2970497"/>
            <a:ext cx="925217" cy="307777"/>
          </a:xfrm>
          <a:prstGeom prst="rect">
            <a:avLst/>
          </a:prstGeom>
          <a:noFill/>
        </p:spPr>
        <p:txBody>
          <a:bodyPr wrap="square" rtlCol="0">
            <a:spAutoFit/>
          </a:bodyPr>
          <a:lstStyle/>
          <a:p>
            <a:r>
              <a:rPr lang="en-US" sz="1400" b="1" cap="all" baseline="0" dirty="0">
                <a:solidFill>
                  <a:schemeClr val="bg1"/>
                </a:solidFill>
              </a:rPr>
              <a:t>Brussels</a:t>
            </a:r>
          </a:p>
        </p:txBody>
      </p:sp>
      <p:sp>
        <p:nvSpPr>
          <p:cNvPr id="5015" name="TextBox 5014"/>
          <p:cNvSpPr txBox="1"/>
          <p:nvPr userDrawn="1"/>
        </p:nvSpPr>
        <p:spPr>
          <a:xfrm>
            <a:off x="4864105" y="2693479"/>
            <a:ext cx="845739" cy="307777"/>
          </a:xfrm>
          <a:prstGeom prst="rect">
            <a:avLst/>
          </a:prstGeom>
          <a:noFill/>
        </p:spPr>
        <p:txBody>
          <a:bodyPr wrap="square" rtlCol="0">
            <a:spAutoFit/>
          </a:bodyPr>
          <a:lstStyle/>
          <a:p>
            <a:r>
              <a:rPr lang="en-US" sz="1400" b="1" cap="all" baseline="0" dirty="0">
                <a:solidFill>
                  <a:schemeClr val="bg1"/>
                </a:solidFill>
              </a:rPr>
              <a:t>London</a:t>
            </a:r>
          </a:p>
        </p:txBody>
      </p:sp>
      <p:sp>
        <p:nvSpPr>
          <p:cNvPr id="5016" name="TextBox 5015"/>
          <p:cNvSpPr txBox="1"/>
          <p:nvPr userDrawn="1"/>
        </p:nvSpPr>
        <p:spPr>
          <a:xfrm>
            <a:off x="6130386" y="3124385"/>
            <a:ext cx="1646688" cy="307777"/>
          </a:xfrm>
          <a:prstGeom prst="rect">
            <a:avLst/>
          </a:prstGeom>
          <a:noFill/>
        </p:spPr>
        <p:txBody>
          <a:bodyPr wrap="square" rtlCol="0">
            <a:spAutoFit/>
          </a:bodyPr>
          <a:lstStyle/>
          <a:p>
            <a:r>
              <a:rPr lang="en-US" sz="1400" b="1" cap="all" baseline="0" dirty="0">
                <a:solidFill>
                  <a:schemeClr val="bg1"/>
                </a:solidFill>
              </a:rPr>
              <a:t>Rome</a:t>
            </a:r>
          </a:p>
        </p:txBody>
      </p:sp>
      <p:sp>
        <p:nvSpPr>
          <p:cNvPr id="5017" name="TextBox 5016"/>
          <p:cNvSpPr txBox="1"/>
          <p:nvPr userDrawn="1"/>
        </p:nvSpPr>
        <p:spPr>
          <a:xfrm>
            <a:off x="10419110" y="5508569"/>
            <a:ext cx="1163290" cy="307777"/>
          </a:xfrm>
          <a:prstGeom prst="rect">
            <a:avLst/>
          </a:prstGeom>
          <a:noFill/>
        </p:spPr>
        <p:txBody>
          <a:bodyPr wrap="square" rtlCol="0">
            <a:spAutoFit/>
          </a:bodyPr>
          <a:lstStyle/>
          <a:p>
            <a:r>
              <a:rPr lang="en-US" sz="1400" b="1" cap="all" baseline="0" dirty="0">
                <a:solidFill>
                  <a:schemeClr val="bg1"/>
                </a:solidFill>
              </a:rPr>
              <a:t>Sydney</a:t>
            </a:r>
          </a:p>
        </p:txBody>
      </p:sp>
      <p:grpSp>
        <p:nvGrpSpPr>
          <p:cNvPr id="5023" name="Group 5022"/>
          <p:cNvGrpSpPr/>
          <p:nvPr userDrawn="1"/>
        </p:nvGrpSpPr>
        <p:grpSpPr>
          <a:xfrm>
            <a:off x="1527340" y="1897767"/>
            <a:ext cx="9137320" cy="461665"/>
            <a:chOff x="1417002" y="5794234"/>
            <a:chExt cx="9137320" cy="461665"/>
          </a:xfrm>
        </p:grpSpPr>
        <p:sp>
          <p:nvSpPr>
            <p:cNvPr id="5018" name="TextBox 5017"/>
            <p:cNvSpPr txBox="1"/>
            <p:nvPr userDrawn="1"/>
          </p:nvSpPr>
          <p:spPr>
            <a:xfrm>
              <a:off x="1417002" y="5794234"/>
              <a:ext cx="2498909" cy="461665"/>
            </a:xfrm>
            <a:prstGeom prst="rect">
              <a:avLst/>
            </a:prstGeom>
            <a:noFill/>
          </p:spPr>
          <p:txBody>
            <a:bodyPr wrap="square" rtlCol="0">
              <a:spAutoFit/>
            </a:bodyPr>
            <a:lstStyle/>
            <a:p>
              <a:pPr algn="ctr"/>
              <a:r>
                <a:rPr lang="en-US" sz="2400" b="1" cap="all" baseline="0" dirty="0">
                  <a:solidFill>
                    <a:schemeClr val="bg1"/>
                  </a:solidFill>
                </a:rPr>
                <a:t>North America</a:t>
              </a:r>
            </a:p>
          </p:txBody>
        </p:sp>
        <p:sp>
          <p:nvSpPr>
            <p:cNvPr id="5021" name="TextBox 5020"/>
            <p:cNvSpPr txBox="1"/>
            <p:nvPr userDrawn="1"/>
          </p:nvSpPr>
          <p:spPr>
            <a:xfrm>
              <a:off x="5530630" y="5794234"/>
              <a:ext cx="1382324" cy="461665"/>
            </a:xfrm>
            <a:prstGeom prst="rect">
              <a:avLst/>
            </a:prstGeom>
            <a:noFill/>
          </p:spPr>
          <p:txBody>
            <a:bodyPr wrap="square" rtlCol="0">
              <a:spAutoFit/>
            </a:bodyPr>
            <a:lstStyle/>
            <a:p>
              <a:pPr algn="ctr"/>
              <a:r>
                <a:rPr lang="en-US" sz="2400" b="1" cap="all" baseline="0" dirty="0">
                  <a:solidFill>
                    <a:schemeClr val="bg1"/>
                  </a:solidFill>
                </a:rPr>
                <a:t>Europe</a:t>
              </a:r>
            </a:p>
          </p:txBody>
        </p:sp>
        <p:sp>
          <p:nvSpPr>
            <p:cNvPr id="5022" name="TextBox 5021"/>
            <p:cNvSpPr txBox="1"/>
            <p:nvPr userDrawn="1"/>
          </p:nvSpPr>
          <p:spPr>
            <a:xfrm>
              <a:off x="8527672" y="5794234"/>
              <a:ext cx="2026650" cy="461665"/>
            </a:xfrm>
            <a:prstGeom prst="rect">
              <a:avLst/>
            </a:prstGeom>
            <a:noFill/>
          </p:spPr>
          <p:txBody>
            <a:bodyPr wrap="square" rtlCol="0">
              <a:spAutoFit/>
            </a:bodyPr>
            <a:lstStyle/>
            <a:p>
              <a:pPr algn="ctr"/>
              <a:r>
                <a:rPr lang="en-US" sz="2400" b="1" cap="all" baseline="0" dirty="0">
                  <a:solidFill>
                    <a:schemeClr val="bg1"/>
                  </a:solidFill>
                </a:rPr>
                <a:t>Asia-Pacific</a:t>
              </a:r>
            </a:p>
          </p:txBody>
        </p:sp>
      </p:grpSp>
      <p:sp>
        <p:nvSpPr>
          <p:cNvPr id="3" name="Footer Placeholder 2"/>
          <p:cNvSpPr>
            <a:spLocks noGrp="1"/>
          </p:cNvSpPr>
          <p:nvPr>
            <p:ph type="ftr" sz="quarter" idx="14"/>
          </p:nvPr>
        </p:nvSpPr>
        <p:spPr>
          <a:xfrm>
            <a:off x="609600" y="6280229"/>
            <a:ext cx="9388510" cy="338554"/>
          </a:xfrm>
          <a:prstGeom prst="rect">
            <a:avLst/>
          </a:prstGeom>
        </p:spPr>
        <p:txBody>
          <a:bodyPr/>
          <a:lstStyle>
            <a:lvl1pPr>
              <a:defRPr>
                <a:solidFill>
                  <a:schemeClr val="tx1">
                    <a:lumMod val="25000"/>
                    <a:lumOff val="75000"/>
                  </a:schemeClr>
                </a:solidFill>
              </a:defRPr>
            </a:lvl1pPr>
          </a:lstStyle>
          <a:p>
            <a:r>
              <a:rPr lang="en-US" dirty="0"/>
              <a:t>Privileged and Confidential. Prepared at the Request of Counsel.</a:t>
            </a:r>
          </a:p>
        </p:txBody>
      </p:sp>
      <p:sp>
        <p:nvSpPr>
          <p:cNvPr id="4" name="Slide Number Placeholder 3"/>
          <p:cNvSpPr>
            <a:spLocks noGrp="1"/>
          </p:cNvSpPr>
          <p:nvPr>
            <p:ph type="sldNum" sz="quarter" idx="15"/>
          </p:nvPr>
        </p:nvSpPr>
        <p:spPr/>
        <p:txBody>
          <a:bodyPr/>
          <a:lstStyle>
            <a:lvl1pPr>
              <a:defRPr>
                <a:solidFill>
                  <a:schemeClr val="tx1">
                    <a:lumMod val="10000"/>
                    <a:lumOff val="90000"/>
                  </a:schemeClr>
                </a:solidFill>
              </a:defRPr>
            </a:lvl1pPr>
          </a:lstStyle>
          <a:p>
            <a:r>
              <a:rPr lang="en-US" b="0" dirty="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97210886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515100" y="3573"/>
            <a:ext cx="5676900" cy="3193256"/>
          </a:xfrm>
          <a:prstGeom prst="rect">
            <a:avLst/>
          </a:prstGeom>
        </p:spPr>
      </p:pic>
      <p:sp>
        <p:nvSpPr>
          <p:cNvPr id="17" name="Rectangle 16"/>
          <p:cNvSpPr/>
          <p:nvPr userDrawn="1"/>
        </p:nvSpPr>
        <p:spPr>
          <a:xfrm>
            <a:off x="9520989" y="0"/>
            <a:ext cx="2671011" cy="2679032"/>
          </a:xfrm>
          <a:prstGeom prst="rect">
            <a:avLst/>
          </a:pr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3"/>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13808"/>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6"/>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420993274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2"/>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56353"/>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3"/>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174518849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515100" y="3573"/>
            <a:ext cx="5676900" cy="3193256"/>
          </a:xfrm>
          <a:prstGeom prst="rect">
            <a:avLst/>
          </a:prstGeom>
        </p:spPr>
      </p:pic>
      <p:sp>
        <p:nvSpPr>
          <p:cNvPr id="17" name="Rectangle 16"/>
          <p:cNvSpPr/>
          <p:nvPr userDrawn="1"/>
        </p:nvSpPr>
        <p:spPr>
          <a:xfrm>
            <a:off x="9520989" y="0"/>
            <a:ext cx="2671011" cy="2679032"/>
          </a:xfrm>
          <a:prstGeom prst="rect">
            <a:avLst/>
          </a:pr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3"/>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56353"/>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6"/>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260644142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2"/>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56353"/>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3"/>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408921744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515100" y="3573"/>
            <a:ext cx="5676900" cy="3193256"/>
          </a:xfrm>
          <a:prstGeom prst="rect">
            <a:avLst/>
          </a:prstGeom>
        </p:spPr>
      </p:pic>
      <p:sp>
        <p:nvSpPr>
          <p:cNvPr id="17" name="Rectangle 16"/>
          <p:cNvSpPr/>
          <p:nvPr userDrawn="1"/>
        </p:nvSpPr>
        <p:spPr>
          <a:xfrm>
            <a:off x="9520989" y="0"/>
            <a:ext cx="2671011" cy="2679032"/>
          </a:xfrm>
          <a:prstGeom prst="rect">
            <a:avLst/>
          </a:pr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3"/>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56353"/>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6"/>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136857008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Title 1"/>
          <p:cNvSpPr>
            <a:spLocks noGrp="1"/>
          </p:cNvSpPr>
          <p:nvPr>
            <p:ph type="title" hasCustomPrompt="1"/>
          </p:nvPr>
        </p:nvSpPr>
        <p:spPr>
          <a:xfrm>
            <a:off x="609600" y="856921"/>
            <a:ext cx="10972800" cy="743280"/>
          </a:xfrm>
        </p:spPr>
        <p:txBody>
          <a:bodyPr>
            <a:spAutoFit/>
          </a:bodyPr>
          <a:lstStyle>
            <a:lvl1pPr>
              <a:lnSpc>
                <a:spcPct val="90000"/>
              </a:lnSpc>
              <a:defRPr/>
            </a:lvl1pPr>
          </a:lstStyle>
          <a:p>
            <a:r>
              <a:rPr lang="en-US" dirty="0"/>
              <a:t>About Brattle</a:t>
            </a:r>
          </a:p>
        </p:txBody>
      </p:sp>
      <p:sp>
        <p:nvSpPr>
          <p:cNvPr id="24" name="Text Placeholder 12"/>
          <p:cNvSpPr>
            <a:spLocks noGrp="1"/>
          </p:cNvSpPr>
          <p:nvPr>
            <p:ph type="body" sz="quarter" idx="13"/>
          </p:nvPr>
        </p:nvSpPr>
        <p:spPr>
          <a:xfrm>
            <a:off x="609600" y="241368"/>
            <a:ext cx="10972800" cy="615553"/>
          </a:xfrm>
        </p:spPr>
        <p:txBody>
          <a:bodyPr wrap="square" anchor="b" anchorCtr="0">
            <a:spAutoFit/>
          </a:bodyPr>
          <a:lstStyle>
            <a:lvl1pPr>
              <a:defRPr sz="1600" b="1" i="0" cap="all" spc="100" baseline="0">
                <a:solidFill>
                  <a:schemeClr val="accent2"/>
                </a:solidFill>
                <a:latin typeface="Calibri" panose="020F0502020204030204" pitchFamily="34" charset="0"/>
              </a:defRPr>
            </a:lvl1pPr>
          </a:lstStyle>
          <a:p>
            <a:pPr lvl="0"/>
            <a:endParaRPr lang="en-US" dirty="0"/>
          </a:p>
        </p:txBody>
      </p:sp>
      <p:cxnSp>
        <p:nvCxnSpPr>
          <p:cNvPr id="25" name="Straight Connector 24"/>
          <p:cNvCxnSpPr/>
          <p:nvPr userDrawn="1"/>
        </p:nvCxnSpPr>
        <p:spPr>
          <a:xfrm>
            <a:off x="601335" y="1600200"/>
            <a:ext cx="2286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userDrawn="1">
            <p:extLst>
              <p:ext uri="{D42A27DB-BD31-4B8C-83A1-F6EECF244321}">
                <p14:modId xmlns:p14="http://schemas.microsoft.com/office/powerpoint/2010/main" val="1661695933"/>
              </p:ext>
            </p:extLst>
          </p:nvPr>
        </p:nvGraphicFramePr>
        <p:xfrm>
          <a:off x="601091" y="1709158"/>
          <a:ext cx="3192867" cy="2614267"/>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50461">
                <a:tc>
                  <a:txBody>
                    <a:bodyPr/>
                    <a:lstStyle/>
                    <a:p>
                      <a:pPr algn="ctr"/>
                      <a:r>
                        <a:rPr lang="en-US" dirty="0" smtClean="0">
                          <a:solidFill>
                            <a:schemeClr val="tx1">
                              <a:lumMod val="75000"/>
                              <a:lumOff val="25000"/>
                            </a:schemeClr>
                          </a:solidFill>
                        </a:rPr>
                        <a:t>CAISO</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4850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Mark</a:t>
                      </a:r>
                      <a:r>
                        <a:rPr lang="en-US" b="1" baseline="0" dirty="0" smtClean="0">
                          <a:solidFill>
                            <a:schemeClr val="tx1">
                              <a:lumMod val="75000"/>
                              <a:lumOff val="25000"/>
                            </a:schemeClr>
                          </a:solidFill>
                        </a:rPr>
                        <a:t> </a:t>
                      </a:r>
                      <a:r>
                        <a:rPr lang="en-US" b="1" baseline="0" dirty="0" err="1" smtClean="0">
                          <a:solidFill>
                            <a:schemeClr val="tx1">
                              <a:lumMod val="75000"/>
                              <a:lumOff val="25000"/>
                            </a:schemeClr>
                          </a:solidFill>
                        </a:rPr>
                        <a:t>Rothleder</a:t>
                      </a:r>
                      <a:endParaRPr lang="en-US" b="1" dirty="0" smtClean="0">
                        <a:solidFill>
                          <a:schemeClr val="tx1">
                            <a:lumMod val="75000"/>
                            <a:lumOff val="25000"/>
                          </a:schemeClr>
                        </a:solidFill>
                      </a:endParaRPr>
                    </a:p>
                    <a:p>
                      <a:pPr algn="ctr">
                        <a:lnSpc>
                          <a:spcPct val="150000"/>
                        </a:lnSpc>
                      </a:pPr>
                      <a:r>
                        <a:rPr lang="en-US" dirty="0" smtClean="0">
                          <a:solidFill>
                            <a:schemeClr val="tx1">
                              <a:lumMod val="75000"/>
                              <a:lumOff val="25000"/>
                            </a:schemeClr>
                          </a:solidFill>
                        </a:rPr>
                        <a:t>Vice</a:t>
                      </a:r>
                      <a:r>
                        <a:rPr lang="en-US" baseline="0" dirty="0" smtClean="0">
                          <a:solidFill>
                            <a:schemeClr val="tx1">
                              <a:lumMod val="75000"/>
                              <a:lumOff val="25000"/>
                            </a:schemeClr>
                          </a:solidFill>
                        </a:rPr>
                        <a:t> President, Market Policy and Performance</a:t>
                      </a:r>
                    </a:p>
                    <a:p>
                      <a:pPr algn="ctr">
                        <a:lnSpc>
                          <a:spcPct val="150000"/>
                        </a:lnSpc>
                      </a:pPr>
                      <a:r>
                        <a:rPr lang="en-US" baseline="0" dirty="0" smtClean="0">
                          <a:solidFill>
                            <a:schemeClr val="tx1">
                              <a:lumMod val="75000"/>
                              <a:lumOff val="25000"/>
                            </a:schemeClr>
                          </a:solidFill>
                          <a:hlinkClick r:id="rId2"/>
                        </a:rPr>
                        <a:t>Mrothleder@caiso.com</a:t>
                      </a:r>
                      <a:endParaRPr lang="en-US" baseline="0" dirty="0" smtClean="0">
                        <a:solidFill>
                          <a:schemeClr val="tx1">
                            <a:lumMod val="75000"/>
                            <a:lumOff val="25000"/>
                          </a:schemeClr>
                        </a:solidFill>
                      </a:endParaRPr>
                    </a:p>
                    <a:p>
                      <a:pPr algn="ctr">
                        <a:lnSpc>
                          <a:spcPct val="150000"/>
                        </a:lnSpc>
                      </a:pPr>
                      <a:r>
                        <a:rPr lang="en-US" baseline="0" dirty="0" smtClean="0">
                          <a:solidFill>
                            <a:schemeClr val="tx1">
                              <a:lumMod val="75000"/>
                              <a:lumOff val="25000"/>
                            </a:schemeClr>
                          </a:solidFill>
                        </a:rPr>
                        <a:t>(916) 608-5883</a:t>
                      </a: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graphicFrame>
        <p:nvGraphicFramePr>
          <p:cNvPr id="27" name="Table 26"/>
          <p:cNvGraphicFramePr>
            <a:graphicFrameLocks noGrp="1"/>
          </p:cNvGraphicFramePr>
          <p:nvPr userDrawn="1">
            <p:extLst>
              <p:ext uri="{D42A27DB-BD31-4B8C-83A1-F6EECF244321}">
                <p14:modId xmlns:p14="http://schemas.microsoft.com/office/powerpoint/2010/main" val="3071852413"/>
              </p:ext>
            </p:extLst>
          </p:nvPr>
        </p:nvGraphicFramePr>
        <p:xfrm>
          <a:off x="4499566" y="1695872"/>
          <a:ext cx="3184358" cy="4456353"/>
        </p:xfrm>
        <a:graphic>
          <a:graphicData uri="http://schemas.openxmlformats.org/drawingml/2006/table">
            <a:tbl>
              <a:tblPr firstRow="1" bandRow="1">
                <a:tableStyleId>{3B4B98B0-60AC-42C2-AFA5-B58CD77FA1E5}</a:tableStyleId>
              </a:tblPr>
              <a:tblGrid>
                <a:gridCol w="3184358">
                  <a:extLst>
                    <a:ext uri="{9D8B030D-6E8A-4147-A177-3AD203B41FA5}">
                      <a16:colId xmlns:a16="http://schemas.microsoft.com/office/drawing/2014/main" val="3189706127"/>
                    </a:ext>
                  </a:extLst>
                </a:gridCol>
              </a:tblGrid>
              <a:tr h="301980">
                <a:tc>
                  <a:txBody>
                    <a:bodyPr/>
                    <a:lstStyle/>
                    <a:p>
                      <a:pPr algn="ctr"/>
                      <a:r>
                        <a:rPr lang="en-US" dirty="0" smtClean="0">
                          <a:solidFill>
                            <a:schemeClr val="tx1">
                              <a:lumMod val="75000"/>
                              <a:lumOff val="25000"/>
                            </a:schemeClr>
                          </a:solidFill>
                        </a:rPr>
                        <a:t>MISO</a:t>
                      </a:r>
                      <a:endParaRPr lang="en-US" dirty="0">
                        <a:solidFill>
                          <a:schemeClr val="tx1">
                            <a:lumMod val="75000"/>
                            <a:lumOff val="25000"/>
                          </a:schemeClr>
                        </a:solidFill>
                      </a:endParaRPr>
                    </a:p>
                  </a:txBody>
                  <a:tcPr anchor="ctr">
                    <a:lnB w="12700" cap="flat" cmpd="sng" algn="ctr">
                      <a:solidFill>
                        <a:schemeClr val="tx2"/>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3875753020"/>
                  </a:ext>
                </a:extLst>
              </a:tr>
              <a:tr h="2261793">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Scott</a:t>
                      </a:r>
                      <a:r>
                        <a:rPr lang="en-US" b="1" baseline="0" dirty="0" smtClean="0">
                          <a:solidFill>
                            <a:schemeClr val="tx1">
                              <a:lumMod val="75000"/>
                              <a:lumOff val="25000"/>
                            </a:schemeClr>
                          </a:solidFill>
                        </a:rPr>
                        <a:t> Wright</a:t>
                      </a:r>
                    </a:p>
                    <a:p>
                      <a:pPr algn="ctr">
                        <a:lnSpc>
                          <a:spcPct val="150000"/>
                        </a:lnSpc>
                      </a:pPr>
                      <a:r>
                        <a:rPr lang="en-US" dirty="0" smtClean="0">
                          <a:solidFill>
                            <a:schemeClr val="tx1">
                              <a:lumMod val="75000"/>
                              <a:lumOff val="25000"/>
                            </a:schemeClr>
                          </a:solidFill>
                        </a:rPr>
                        <a:t>Executive Director,</a:t>
                      </a:r>
                      <a:r>
                        <a:rPr lang="en-US" baseline="0" dirty="0" smtClean="0">
                          <a:solidFill>
                            <a:schemeClr val="tx1">
                              <a:lumMod val="75000"/>
                              <a:lumOff val="25000"/>
                            </a:schemeClr>
                          </a:solidFill>
                        </a:rPr>
                        <a:t> Market Strategy and Design</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3"/>
                        </a:rPr>
                        <a:t>swright@misoenergy.org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460-0465 </a:t>
                      </a: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91370127"/>
                  </a:ext>
                </a:extLst>
              </a:tr>
              <a:tr h="67937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baseline="0" dirty="0" smtClean="0">
                          <a:solidFill>
                            <a:schemeClr val="tx1">
                              <a:lumMod val="75000"/>
                              <a:lumOff val="25000"/>
                            </a:schemeClr>
                          </a:solidFill>
                        </a:rPr>
                        <a:t>Richard </a:t>
                      </a:r>
                      <a:r>
                        <a:rPr lang="en-US" b="1" baseline="0" dirty="0" err="1" smtClean="0">
                          <a:solidFill>
                            <a:schemeClr val="tx1">
                              <a:lumMod val="75000"/>
                              <a:lumOff val="25000"/>
                            </a:schemeClr>
                          </a:solidFill>
                        </a:rPr>
                        <a:t>Doying</a:t>
                      </a:r>
                      <a:endParaRPr lang="en-US" b="1"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Executive Vice President, COO</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4"/>
                        </a:rPr>
                        <a:t>rdoying@misoenergy.org</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(317) 249-520</a:t>
                      </a:r>
                      <a:endParaRPr lang="en-US" dirty="0" smtClean="0">
                        <a:solidFill>
                          <a:schemeClr val="tx1">
                            <a:lumMod val="75000"/>
                            <a:lumOff val="25000"/>
                          </a:schemeClr>
                        </a:solidFill>
                      </a:endParaRPr>
                    </a:p>
                  </a:txBody>
                  <a:tcPr marT="91440" marB="9144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909255030"/>
                  </a:ext>
                </a:extLst>
              </a:tr>
            </a:tbl>
          </a:graphicData>
        </a:graphic>
      </p:graphicFrame>
      <p:graphicFrame>
        <p:nvGraphicFramePr>
          <p:cNvPr id="32" name="Table 31"/>
          <p:cNvGraphicFramePr>
            <a:graphicFrameLocks noGrp="1"/>
          </p:cNvGraphicFramePr>
          <p:nvPr userDrawn="1">
            <p:extLst>
              <p:ext uri="{D42A27DB-BD31-4B8C-83A1-F6EECF244321}">
                <p14:modId xmlns:p14="http://schemas.microsoft.com/office/powerpoint/2010/main" val="951854529"/>
              </p:ext>
            </p:extLst>
          </p:nvPr>
        </p:nvGraphicFramePr>
        <p:xfrm>
          <a:off x="8401676" y="1691403"/>
          <a:ext cx="3192867" cy="2632022"/>
        </p:xfrm>
        <a:graphic>
          <a:graphicData uri="http://schemas.openxmlformats.org/drawingml/2006/table">
            <a:tbl>
              <a:tblPr firstRow="1" bandRow="1">
                <a:tableStyleId>{3B4B98B0-60AC-42C2-AFA5-B58CD77FA1E5}</a:tableStyleId>
              </a:tblPr>
              <a:tblGrid>
                <a:gridCol w="3192867">
                  <a:extLst>
                    <a:ext uri="{9D8B030D-6E8A-4147-A177-3AD203B41FA5}">
                      <a16:colId xmlns:a16="http://schemas.microsoft.com/office/drawing/2014/main" val="3189706127"/>
                    </a:ext>
                  </a:extLst>
                </a:gridCol>
              </a:tblGrid>
              <a:tr h="318853">
                <a:tc>
                  <a:txBody>
                    <a:bodyPr/>
                    <a:lstStyle/>
                    <a:p>
                      <a:pPr algn="ctr"/>
                      <a:r>
                        <a:rPr lang="en-US" dirty="0" smtClean="0">
                          <a:solidFill>
                            <a:schemeClr val="tx1">
                              <a:lumMod val="75000"/>
                              <a:lumOff val="25000"/>
                            </a:schemeClr>
                          </a:solidFill>
                        </a:rPr>
                        <a:t>ERCOT</a:t>
                      </a:r>
                      <a:endParaRPr lang="en-US" dirty="0">
                        <a:solidFill>
                          <a:schemeClr val="tx1">
                            <a:lumMod val="75000"/>
                            <a:lumOff val="25000"/>
                          </a:schemeClr>
                        </a:solidFill>
                      </a:endParaRPr>
                    </a:p>
                  </a:txBody>
                  <a:tcPr anchor="ctr">
                    <a:solidFill>
                      <a:schemeClr val="tx1">
                        <a:lumMod val="10000"/>
                        <a:lumOff val="90000"/>
                      </a:schemeClr>
                    </a:solidFill>
                  </a:tcPr>
                </a:tc>
                <a:extLst>
                  <a:ext uri="{0D108BD9-81ED-4DB2-BD59-A6C34878D82A}">
                    <a16:rowId xmlns:a16="http://schemas.microsoft.com/office/drawing/2014/main" val="3875753020"/>
                  </a:ext>
                </a:extLst>
              </a:tr>
              <a:tr h="2266262">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b="1" dirty="0" smtClean="0">
                          <a:solidFill>
                            <a:schemeClr val="tx1">
                              <a:lumMod val="75000"/>
                              <a:lumOff val="25000"/>
                            </a:schemeClr>
                          </a:solidFill>
                        </a:rPr>
                        <a:t>Warren</a:t>
                      </a:r>
                      <a:r>
                        <a:rPr lang="en-US" b="1" baseline="0" dirty="0" smtClean="0">
                          <a:solidFill>
                            <a:schemeClr val="tx1">
                              <a:lumMod val="75000"/>
                              <a:lumOff val="25000"/>
                            </a:schemeClr>
                          </a:solidFill>
                        </a:rPr>
                        <a:t> Lasher</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Director, System Planning</a:t>
                      </a: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hlinkClick r:id="rId5"/>
                        </a:rPr>
                        <a:t>wlasher@ercot.com</a:t>
                      </a:r>
                      <a:endParaRPr lang="en-US" baseline="0" dirty="0" smtClean="0">
                        <a:solidFill>
                          <a:schemeClr val="tx1">
                            <a:lumMod val="75000"/>
                            <a:lumOff val="25000"/>
                          </a:schemeClr>
                        </a:solidFill>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en-US" baseline="0" dirty="0" smtClean="0">
                          <a:solidFill>
                            <a:schemeClr val="tx1">
                              <a:lumMod val="75000"/>
                              <a:lumOff val="25000"/>
                            </a:schemeClr>
                          </a:solidFill>
                        </a:rPr>
                        <a:t>(512) 248-6379</a:t>
                      </a:r>
                      <a:endParaRPr lang="en-US" dirty="0" smtClean="0">
                        <a:solidFill>
                          <a:schemeClr val="tx1">
                            <a:lumMod val="75000"/>
                            <a:lumOff val="25000"/>
                          </a:schemeClr>
                        </a:solidFill>
                      </a:endParaRPr>
                    </a:p>
                    <a:p>
                      <a:pPr algn="ctr">
                        <a:lnSpc>
                          <a:spcPct val="150000"/>
                        </a:lnSpc>
                      </a:pPr>
                      <a:endParaRPr lang="en-US" dirty="0">
                        <a:solidFill>
                          <a:schemeClr val="tx1">
                            <a:lumMod val="75000"/>
                            <a:lumOff val="25000"/>
                          </a:schemeClr>
                        </a:solidFill>
                      </a:endParaRPr>
                    </a:p>
                  </a:txBody>
                  <a:tcPr marT="91440" marB="91440">
                    <a:noFill/>
                  </a:tcPr>
                </a:tc>
                <a:extLst>
                  <a:ext uri="{0D108BD9-81ED-4DB2-BD59-A6C34878D82A}">
                    <a16:rowId xmlns:a16="http://schemas.microsoft.com/office/drawing/2014/main" val="891370127"/>
                  </a:ext>
                </a:extLst>
              </a:tr>
            </a:tbl>
          </a:graphicData>
        </a:graphic>
      </p:graphicFrame>
      <p:sp>
        <p:nvSpPr>
          <p:cNvPr id="2" name="Footer Placeholder 1"/>
          <p:cNvSpPr>
            <a:spLocks noGrp="1"/>
          </p:cNvSpPr>
          <p:nvPr>
            <p:ph type="ftr" sz="quarter" idx="14"/>
          </p:nvPr>
        </p:nvSpPr>
        <p:spPr>
          <a:xfrm>
            <a:off x="609600" y="6280229"/>
            <a:ext cx="9388510" cy="338554"/>
          </a:xfrm>
          <a:prstGeom prst="rect">
            <a:avLst/>
          </a:prstGeom>
        </p:spPr>
        <p:txBody>
          <a:bodyPr/>
          <a:lstStyle/>
          <a:p>
            <a:r>
              <a:rPr lang="en-US"/>
              <a:t>Privileged and Confidential. Prepared at the Request of Counsel.</a:t>
            </a:r>
            <a:endParaRPr lang="en-US" dirty="0"/>
          </a:p>
        </p:txBody>
      </p:sp>
      <p:sp>
        <p:nvSpPr>
          <p:cNvPr id="3" name="Slide Number Placeholder 2"/>
          <p:cNvSpPr>
            <a:spLocks noGrp="1"/>
          </p:cNvSpPr>
          <p:nvPr>
            <p:ph type="sldNum" sz="quarter" idx="15"/>
          </p:nvPr>
        </p:nvSpPr>
        <p:spPr/>
        <p:txBody>
          <a:bodyPr/>
          <a:lstStyle/>
          <a:p>
            <a:r>
              <a:rPr lang="en-US" b="0"/>
              <a:t>Brattle.com | </a:t>
            </a:r>
            <a:fld id="{590DAB12-68F0-43F3-9CAA-0DFBA7404834}" type="slidenum">
              <a:rPr lang="en-US" smtClean="0"/>
              <a:pPr/>
              <a:t>‹#›</a:t>
            </a:fld>
            <a:endParaRPr lang="en-US" dirty="0"/>
          </a:p>
        </p:txBody>
      </p:sp>
    </p:spTree>
    <p:extLst>
      <p:ext uri="{BB962C8B-B14F-4D97-AF65-F5344CB8AC3E}">
        <p14:creationId xmlns:p14="http://schemas.microsoft.com/office/powerpoint/2010/main" val="8280462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40057" y="419433"/>
            <a:ext cx="7711337" cy="1694540"/>
          </a:xfrm>
          <a:prstGeom prst="rect">
            <a:avLst/>
          </a:prstGeom>
        </p:spPr>
        <p:txBody>
          <a:bodyPr anchor="b" anchorCtr="0">
            <a:normAutofit/>
          </a:bodyPr>
          <a:lstStyle>
            <a:lvl1pPr algn="l">
              <a:defRPr sz="3000" b="0" i="0">
                <a:solidFill>
                  <a:srgbClr val="0C3E70"/>
                </a:solidFill>
                <a:latin typeface="Century Gothic"/>
                <a:cs typeface="Century Gothic"/>
              </a:defRPr>
            </a:lvl1pPr>
          </a:lstStyle>
          <a:p>
            <a:r>
              <a:rPr lang="en-US" dirty="0" smtClean="0"/>
              <a:t>Slide Headline Goes Here</a:t>
            </a:r>
            <a:endParaRPr lang="en-US" dirty="0"/>
          </a:p>
        </p:txBody>
      </p:sp>
      <p:sp>
        <p:nvSpPr>
          <p:cNvPr id="8" name="Text Placeholder 7"/>
          <p:cNvSpPr>
            <a:spLocks noGrp="1"/>
          </p:cNvSpPr>
          <p:nvPr>
            <p:ph type="body" sz="quarter" idx="13" hasCustomPrompt="1"/>
          </p:nvPr>
        </p:nvSpPr>
        <p:spPr>
          <a:xfrm>
            <a:off x="940056" y="2297546"/>
            <a:ext cx="5176515" cy="593117"/>
          </a:xfrm>
          <a:prstGeom prst="rect">
            <a:avLst/>
          </a:prstGeom>
        </p:spPr>
        <p:txBody>
          <a:bodyPr anchor="ctr"/>
          <a:lstStyle>
            <a:lvl1pPr marL="0" indent="0">
              <a:buSzPct val="100000"/>
              <a:buFontTx/>
              <a:buNone/>
              <a:defRPr sz="2200" b="0" cap="all" baseline="0">
                <a:solidFill>
                  <a:srgbClr val="0C3E70"/>
                </a:solidFill>
              </a:defRPr>
            </a:lvl1pPr>
            <a:lvl2pPr marL="742950" indent="-285750">
              <a:buSzPct val="100000"/>
              <a:buFontTx/>
              <a:buBlip>
                <a:blip r:embed="rId2"/>
              </a:buBlip>
              <a:defRPr sz="1800" b="1">
                <a:solidFill>
                  <a:schemeClr val="accent3"/>
                </a:solidFill>
              </a:defRPr>
            </a:lvl2pPr>
            <a:lvl3pPr marL="1143000" indent="-228600">
              <a:buSzPct val="100000"/>
              <a:buFontTx/>
              <a:buBlip>
                <a:blip r:embed="rId3"/>
              </a:buBlip>
              <a:defRPr sz="1600">
                <a:solidFill>
                  <a:schemeClr val="accent3"/>
                </a:solidFill>
              </a:defRPr>
            </a:lvl3pPr>
            <a:lvl4pPr>
              <a:defRPr>
                <a:solidFill>
                  <a:schemeClr val="accent3"/>
                </a:solidFill>
              </a:defRPr>
            </a:lvl4pPr>
            <a:lvl5pPr>
              <a:defRPr>
                <a:solidFill>
                  <a:schemeClr val="accent3"/>
                </a:solidFill>
              </a:defRPr>
            </a:lvl5pPr>
          </a:lstStyle>
          <a:p>
            <a:pPr lvl="0"/>
            <a:r>
              <a:rPr lang="en-US" dirty="0" smtClean="0"/>
              <a:t>SUBHEAD GOES HERE</a:t>
            </a:r>
          </a:p>
        </p:txBody>
      </p:sp>
      <p:sp>
        <p:nvSpPr>
          <p:cNvPr id="16" name="Content Placeholder 15"/>
          <p:cNvSpPr>
            <a:spLocks noGrp="1"/>
          </p:cNvSpPr>
          <p:nvPr>
            <p:ph sz="quarter" idx="15" hasCustomPrompt="1"/>
          </p:nvPr>
        </p:nvSpPr>
        <p:spPr>
          <a:xfrm>
            <a:off x="939801" y="3113987"/>
            <a:ext cx="5177367" cy="1884242"/>
          </a:xfrm>
          <a:prstGeom prst="rect">
            <a:avLst/>
          </a:prstGeom>
        </p:spPr>
        <p:txBody>
          <a:bodyPr vert="horz"/>
          <a:lstStyle>
            <a:lvl1pPr marL="0" indent="0">
              <a:spcBef>
                <a:spcPts val="600"/>
              </a:spcBef>
              <a:buNone/>
              <a:defRPr sz="1200" b="1" cap="all" baseline="0">
                <a:solidFill>
                  <a:srgbClr val="7FB9C2"/>
                </a:solidFill>
              </a:defRPr>
            </a:lvl1pPr>
            <a:lvl2pPr marL="0" indent="0">
              <a:lnSpc>
                <a:spcPct val="70000"/>
              </a:lnSpc>
              <a:spcBef>
                <a:spcPts val="600"/>
              </a:spcBef>
              <a:buNone/>
              <a:defRPr sz="1800" baseline="0">
                <a:solidFill>
                  <a:srgbClr val="0C3E70"/>
                </a:solidFill>
              </a:defRPr>
            </a:lvl2pPr>
            <a:lvl3pPr marL="0" indent="0">
              <a:spcBef>
                <a:spcPts val="600"/>
              </a:spcBef>
              <a:buNone/>
              <a:defRPr sz="1200" baseline="0">
                <a:solidFill>
                  <a:srgbClr val="0C3E70"/>
                </a:solidFill>
              </a:defRPr>
            </a:lvl3pPr>
            <a:lvl4pPr marL="1371600" indent="0">
              <a:buNone/>
              <a:defRPr sz="1200">
                <a:solidFill>
                  <a:srgbClr val="FFFFFF"/>
                </a:solidFill>
              </a:defRPr>
            </a:lvl4pPr>
            <a:lvl5pPr marL="1828800" indent="0">
              <a:buNone/>
              <a:defRPr sz="1200">
                <a:solidFill>
                  <a:srgbClr val="FFFFFF"/>
                </a:solidFill>
              </a:defRPr>
            </a:lvl5pPr>
          </a:lstStyle>
          <a:p>
            <a:pPr lvl="0"/>
            <a:r>
              <a:rPr lang="en-US" dirty="0" smtClean="0"/>
              <a:t>PRESENTED TO</a:t>
            </a:r>
          </a:p>
          <a:p>
            <a:pPr lvl="1"/>
            <a:r>
              <a:rPr lang="en-US" dirty="0" smtClean="0"/>
              <a:t>Company Name Here</a:t>
            </a:r>
          </a:p>
          <a:p>
            <a:pPr lvl="0"/>
            <a:endParaRPr lang="en-US" dirty="0" smtClean="0"/>
          </a:p>
          <a:p>
            <a:pPr lvl="0"/>
            <a:r>
              <a:rPr lang="en-US" dirty="0" smtClean="0"/>
              <a:t>PRESENTED BY</a:t>
            </a:r>
          </a:p>
          <a:p>
            <a:pPr lvl="1"/>
            <a:r>
              <a:rPr lang="en-US" dirty="0" smtClean="0"/>
              <a:t>Name of Author</a:t>
            </a:r>
          </a:p>
          <a:p>
            <a:pPr lvl="1"/>
            <a:endParaRPr lang="en-US" dirty="0" smtClean="0"/>
          </a:p>
          <a:p>
            <a:pPr lvl="2"/>
            <a:r>
              <a:rPr lang="en-US" dirty="0" smtClean="0"/>
              <a:t>Date Goes Here</a:t>
            </a:r>
          </a:p>
          <a:p>
            <a:pPr lvl="1"/>
            <a:endParaRPr lang="en-US" dirty="0" smtClean="0"/>
          </a:p>
          <a:p>
            <a:pPr lvl="0"/>
            <a:endParaRPr lang="en-US" dirty="0"/>
          </a:p>
        </p:txBody>
      </p:sp>
    </p:spTree>
    <p:extLst>
      <p:ext uri="{BB962C8B-B14F-4D97-AF65-F5344CB8AC3E}">
        <p14:creationId xmlns:p14="http://schemas.microsoft.com/office/powerpoint/2010/main" val="25418981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Title Placeholder 2"/>
          <p:cNvSpPr>
            <a:spLocks noGrp="1"/>
          </p:cNvSpPr>
          <p:nvPr>
            <p:ph type="title" hasCustomPrompt="1"/>
          </p:nvPr>
        </p:nvSpPr>
        <p:spPr>
          <a:xfrm>
            <a:off x="987747" y="15962"/>
            <a:ext cx="9097476" cy="1143000"/>
          </a:xfrm>
          <a:prstGeom prst="rect">
            <a:avLst/>
          </a:prstGeom>
        </p:spPr>
        <p:txBody>
          <a:bodyPr vert="horz" lIns="91440" tIns="45720" rIns="91440" bIns="45720" rtlCol="0" anchor="ctr">
            <a:normAutofit/>
          </a:bodyPr>
          <a:lstStyle>
            <a:lvl1pPr>
              <a:defRPr>
                <a:solidFill>
                  <a:srgbClr val="0C3E7A"/>
                </a:solidFill>
              </a:defRPr>
            </a:lvl1pPr>
          </a:lstStyle>
          <a:p>
            <a:r>
              <a:rPr lang="en-US" dirty="0" smtClean="0"/>
              <a:t>Type “Agenda”</a:t>
            </a:r>
            <a:endParaRPr lang="en-US" dirty="0"/>
          </a:p>
        </p:txBody>
      </p:sp>
      <p:sp>
        <p:nvSpPr>
          <p:cNvPr id="4" name="Text Placeholder 4"/>
          <p:cNvSpPr>
            <a:spLocks noGrp="1"/>
          </p:cNvSpPr>
          <p:nvPr>
            <p:ph type="body" sz="quarter" idx="14"/>
          </p:nvPr>
        </p:nvSpPr>
        <p:spPr>
          <a:xfrm>
            <a:off x="987748" y="1485900"/>
            <a:ext cx="10066333" cy="4703690"/>
          </a:xfrm>
          <a:prstGeom prst="rect">
            <a:avLst/>
          </a:prstGeom>
        </p:spPr>
        <p:txBody>
          <a:bodyPr lIns="0">
            <a:noAutofit/>
          </a:bodyPr>
          <a:lstStyle>
            <a:lvl1pPr marL="117475" indent="-117475" algn="l" defTabSz="457200" rtl="0" eaLnBrk="1" latinLnBrk="0" hangingPunct="1">
              <a:spcBef>
                <a:spcPts val="600"/>
              </a:spcBef>
              <a:buClr>
                <a:schemeClr val="bg1"/>
              </a:buClr>
              <a:buSzPct val="100000"/>
              <a:buFont typeface="Calibri" pitchFamily="34" charset="0"/>
              <a:buChar char=" "/>
              <a:defRPr lang="en-US" sz="2400" b="0" kern="1200" dirty="0" smtClean="0">
                <a:solidFill>
                  <a:schemeClr val="accent5"/>
                </a:solidFill>
                <a:latin typeface="Century Gothic" panose="020B0502020202020204" pitchFamily="34" charset="0"/>
                <a:ea typeface="+mn-ea"/>
                <a:cs typeface="+mn-cs"/>
              </a:defRPr>
            </a:lvl1pPr>
            <a:lvl2pPr marL="457200" indent="-223838">
              <a:spcBef>
                <a:spcPts val="600"/>
              </a:spcBef>
              <a:buClr>
                <a:srgbClr val="71ADB6"/>
              </a:buClr>
              <a:buSzPct val="130000"/>
              <a:buFont typeface="Calibri" panose="020F0502020204030204" pitchFamily="34" charset="0"/>
              <a:buChar char="–"/>
              <a:defRPr lang="en-US" sz="2200" b="0" kern="1200" dirty="0" smtClean="0">
                <a:solidFill>
                  <a:srgbClr val="000000"/>
                </a:solidFill>
                <a:latin typeface="+mn-lt"/>
                <a:ea typeface="+mn-ea"/>
                <a:cs typeface="+mn-cs"/>
              </a:defRPr>
            </a:lvl2pPr>
            <a:lvl3pPr marL="690563" indent="-233363">
              <a:spcBef>
                <a:spcPts val="600"/>
              </a:spcBef>
              <a:buClr>
                <a:srgbClr val="71ADB6"/>
              </a:buClr>
              <a:buFont typeface="Calibri" pitchFamily="34" charset="0"/>
              <a:buChar char="•"/>
              <a:defRPr lang="en-US" sz="2000" kern="1200" dirty="0" smtClean="0">
                <a:solidFill>
                  <a:srgbClr val="000000"/>
                </a:solidFill>
                <a:latin typeface="+mn-lt"/>
                <a:ea typeface="+mn-ea"/>
                <a:cs typeface="+mn-cs"/>
              </a:defRPr>
            </a:lvl3pPr>
            <a:lvl4pPr marL="919163" indent="-228600" defTabSz="457200">
              <a:spcBef>
                <a:spcPts val="600"/>
              </a:spcBef>
              <a:buClr>
                <a:srgbClr val="71ADB6"/>
              </a:buClr>
              <a:buSzPct val="80000"/>
              <a:buFont typeface="Wingdings" pitchFamily="2" charset="2"/>
              <a:buChar char="§"/>
              <a:tabLst/>
              <a:defRPr sz="1800" baseline="0">
                <a:solidFill>
                  <a:srgbClr val="000000"/>
                </a:solidFill>
              </a:defRPr>
            </a:lvl4pPr>
            <a:lvl5pPr marL="1085850" indent="-171450">
              <a:buClr>
                <a:srgbClr val="71ADB6"/>
              </a:buClr>
              <a:buFont typeface="Calibri" panose="020F0502020204030204" pitchFamily="34" charset="0"/>
              <a:buChar char="₊"/>
              <a:defRPr lang="en-US" sz="1800" kern="1200" baseline="0" dirty="0">
                <a:solidFill>
                  <a:srgbClr val="000000"/>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03511016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Text Slide">
    <p:spTree>
      <p:nvGrpSpPr>
        <p:cNvPr id="1" name=""/>
        <p:cNvGrpSpPr/>
        <p:nvPr/>
      </p:nvGrpSpPr>
      <p:grpSpPr>
        <a:xfrm>
          <a:off x="0" y="0"/>
          <a:ext cx="0" cy="0"/>
          <a:chOff x="0" y="0"/>
          <a:chExt cx="0" cy="0"/>
        </a:xfrm>
      </p:grpSpPr>
      <p:sp>
        <p:nvSpPr>
          <p:cNvPr id="6" name="Title Placeholder 2"/>
          <p:cNvSpPr>
            <a:spLocks noGrp="1"/>
          </p:cNvSpPr>
          <p:nvPr>
            <p:ph type="title"/>
          </p:nvPr>
        </p:nvSpPr>
        <p:spPr>
          <a:xfrm>
            <a:off x="987747" y="15962"/>
            <a:ext cx="9097476" cy="1143000"/>
          </a:xfrm>
          <a:prstGeom prst="rect">
            <a:avLst/>
          </a:prstGeom>
        </p:spPr>
        <p:txBody>
          <a:bodyPr vert="horz" lIns="91440" tIns="45720" rIns="91440" bIns="45720" rtlCol="0" anchor="ctr">
            <a:normAutofit/>
          </a:bodyPr>
          <a:lstStyle>
            <a:lvl1pPr>
              <a:defRPr>
                <a:solidFill>
                  <a:srgbClr val="0C3E7A"/>
                </a:solidFill>
              </a:defRPr>
            </a:lvl1pPr>
          </a:lstStyle>
          <a:p>
            <a:r>
              <a:rPr lang="en-US" dirty="0" smtClean="0"/>
              <a:t>Click to edit Master title style</a:t>
            </a:r>
            <a:endParaRPr lang="en-US" dirty="0"/>
          </a:p>
        </p:txBody>
      </p:sp>
      <p:sp>
        <p:nvSpPr>
          <p:cNvPr id="9" name="Text Placeholder 4"/>
          <p:cNvSpPr>
            <a:spLocks noGrp="1"/>
          </p:cNvSpPr>
          <p:nvPr>
            <p:ph type="body" sz="quarter" idx="14"/>
          </p:nvPr>
        </p:nvSpPr>
        <p:spPr>
          <a:xfrm>
            <a:off x="987748" y="1485900"/>
            <a:ext cx="10066333" cy="4703690"/>
          </a:xfrm>
          <a:prstGeom prst="rect">
            <a:avLst/>
          </a:prstGeom>
        </p:spPr>
        <p:txBody>
          <a:bodyPr lIns="0">
            <a:noAutofit/>
          </a:bodyPr>
          <a:lstStyle>
            <a:lvl1pPr>
              <a:defRPr lang="en-US" sz="2400" b="0" dirty="0" smtClean="0">
                <a:latin typeface="+mn-lt"/>
                <a:cs typeface="+mn-cs"/>
              </a:defRPr>
            </a:lvl1pPr>
            <a:lvl2pPr>
              <a:defRPr lang="en-US" sz="2200" b="0" dirty="0" smtClean="0"/>
            </a:lvl2pPr>
            <a:lvl3pPr>
              <a:defRPr lang="en-US" sz="2000" dirty="0" smtClean="0"/>
            </a:lvl3pPr>
            <a:lvl4pPr>
              <a:defRPr lang="en-US" sz="1800" baseline="0" dirty="0" smtClean="0"/>
            </a:lvl4pPr>
            <a:lvl5pPr>
              <a:defRPr lang="en-US" sz="1800" baseline="0" dirty="0" smtClean="0"/>
            </a:lvl5pPr>
          </a:lstStyle>
          <a:p>
            <a:pPr marL="117475" lvl="0" indent="-117475">
              <a:spcBef>
                <a:spcPts val="600"/>
              </a:spcBef>
              <a:buClr>
                <a:schemeClr val="bg1"/>
              </a:buClr>
              <a:buSzPct val="100000"/>
              <a:buFont typeface="Calibri" pitchFamily="34" charset="0"/>
              <a:buChar char=" "/>
            </a:pPr>
            <a:r>
              <a:rPr lang="en-US" dirty="0" smtClean="0"/>
              <a:t>Click to edit Master text styles</a:t>
            </a:r>
          </a:p>
          <a:p>
            <a:pPr marL="457200" lvl="1" indent="-223838">
              <a:spcBef>
                <a:spcPts val="600"/>
              </a:spcBef>
              <a:buClr>
                <a:srgbClr val="71ADB6"/>
              </a:buClr>
              <a:buFont typeface="Calibri" panose="020F0502020204030204" pitchFamily="34" charset="0"/>
            </a:pPr>
            <a:r>
              <a:rPr lang="en-US" dirty="0" smtClean="0"/>
              <a:t>Second level</a:t>
            </a:r>
          </a:p>
          <a:p>
            <a:pPr marL="690563" lvl="2" indent="-233363">
              <a:spcBef>
                <a:spcPts val="600"/>
              </a:spcBef>
              <a:buClr>
                <a:srgbClr val="71ADB6"/>
              </a:buClr>
              <a:buFont typeface="Calibri" pitchFamily="34" charset="0"/>
              <a:buChar char="•"/>
            </a:pPr>
            <a:r>
              <a:rPr lang="en-US" dirty="0" smtClean="0"/>
              <a:t>Third level</a:t>
            </a:r>
          </a:p>
          <a:p>
            <a:pPr marL="919163" lvl="3" indent="-228600">
              <a:spcBef>
                <a:spcPts val="600"/>
              </a:spcBef>
              <a:buClr>
                <a:srgbClr val="71ADB6"/>
              </a:buClr>
              <a:buSzPct val="80000"/>
              <a:buFont typeface="Wingdings" pitchFamily="2" charset="2"/>
              <a:buChar char="§"/>
              <a:tabLst/>
            </a:pPr>
            <a:r>
              <a:rPr lang="en-US" dirty="0" smtClean="0"/>
              <a:t>Fourth level</a:t>
            </a:r>
          </a:p>
          <a:p>
            <a:pPr marL="1085850" lvl="4" indent="-171450">
              <a:buClr>
                <a:srgbClr val="71ADB6"/>
              </a:buClr>
              <a:buFont typeface="Calibri" panose="020F0502020204030204" pitchFamily="34" charset="0"/>
              <a:buChar char="−"/>
            </a:pPr>
            <a:r>
              <a:rPr lang="en-US" dirty="0" smtClean="0"/>
              <a:t>Fifth Level</a:t>
            </a:r>
          </a:p>
        </p:txBody>
      </p:sp>
    </p:spTree>
    <p:extLst>
      <p:ext uri="{BB962C8B-B14F-4D97-AF65-F5344CB8AC3E}">
        <p14:creationId xmlns:p14="http://schemas.microsoft.com/office/powerpoint/2010/main" val="12581506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amp; Sub-Header">
    <p:spTree>
      <p:nvGrpSpPr>
        <p:cNvPr id="1" name=""/>
        <p:cNvGrpSpPr/>
        <p:nvPr/>
      </p:nvGrpSpPr>
      <p:grpSpPr>
        <a:xfrm>
          <a:off x="0" y="0"/>
          <a:ext cx="0" cy="0"/>
          <a:chOff x="0" y="0"/>
          <a:chExt cx="0" cy="0"/>
        </a:xfrm>
      </p:grpSpPr>
      <p:sp>
        <p:nvSpPr>
          <p:cNvPr id="6" name="Text Placeholder 4"/>
          <p:cNvSpPr>
            <a:spLocks noGrp="1"/>
          </p:cNvSpPr>
          <p:nvPr>
            <p:ph type="body" sz="quarter" idx="14"/>
          </p:nvPr>
        </p:nvSpPr>
        <p:spPr>
          <a:xfrm>
            <a:off x="987748" y="2697480"/>
            <a:ext cx="10204704" cy="3385430"/>
          </a:xfrm>
          <a:prstGeom prst="rect">
            <a:avLst/>
          </a:prstGeom>
        </p:spPr>
        <p:txBody>
          <a:bodyPr lIns="0">
            <a:noAutofit/>
          </a:bodyPr>
          <a:lstStyle>
            <a:lvl1pPr>
              <a:defRPr lang="en-US" sz="2400" b="0" dirty="0" smtClean="0">
                <a:latin typeface="+mn-lt"/>
                <a:cs typeface="+mn-cs"/>
              </a:defRPr>
            </a:lvl1pPr>
            <a:lvl2pPr>
              <a:defRPr lang="en-US" sz="2200" b="0" dirty="0" smtClean="0"/>
            </a:lvl2pPr>
            <a:lvl3pPr>
              <a:defRPr lang="en-US" sz="2000" dirty="0" smtClean="0"/>
            </a:lvl3pPr>
            <a:lvl4pPr>
              <a:defRPr lang="en-US" sz="1800" baseline="0" dirty="0" smtClean="0"/>
            </a:lvl4pPr>
            <a:lvl5pPr marL="1085850" marR="0" indent="-171450" algn="l" defTabSz="457200" rtl="0" eaLnBrk="1" fontAlgn="auto" latinLnBrk="0" hangingPunct="1">
              <a:lnSpc>
                <a:spcPct val="100000"/>
              </a:lnSpc>
              <a:spcBef>
                <a:spcPct val="20000"/>
              </a:spcBef>
              <a:spcAft>
                <a:spcPts val="0"/>
              </a:spcAft>
              <a:buClr>
                <a:srgbClr val="71ADB6"/>
              </a:buClr>
              <a:buSzTx/>
              <a:buFont typeface="Calibri" panose="020F0502020204030204" pitchFamily="34" charset="0"/>
              <a:buChar char="−"/>
              <a:tabLst/>
              <a:defRPr lang="en-US" sz="1600" kern="1200" baseline="0" noProof="0" dirty="0" smtClean="0">
                <a:solidFill>
                  <a:srgbClr val="000000"/>
                </a:solidFill>
                <a:latin typeface="+mn-lt"/>
                <a:ea typeface="+mn-ea"/>
                <a:cs typeface="+mn-cs"/>
              </a:defRPr>
            </a:lvl5pPr>
          </a:lstStyle>
          <a:p>
            <a:pPr marL="117475" lvl="0" indent="-117475">
              <a:spcBef>
                <a:spcPts val="600"/>
              </a:spcBef>
              <a:buClr>
                <a:schemeClr val="bg1"/>
              </a:buClr>
              <a:buSzPct val="100000"/>
              <a:buFont typeface="Calibri" pitchFamily="34" charset="0"/>
              <a:buChar char=" "/>
            </a:pPr>
            <a:r>
              <a:rPr lang="en-US" dirty="0" smtClean="0"/>
              <a:t>Click to edit Master text styles</a:t>
            </a:r>
          </a:p>
          <a:p>
            <a:pPr marL="457200" lvl="1" indent="-223838">
              <a:spcBef>
                <a:spcPts val="600"/>
              </a:spcBef>
              <a:buClr>
                <a:srgbClr val="71ADB6"/>
              </a:buClr>
              <a:buFont typeface="Calibri" panose="020F0502020204030204" pitchFamily="34" charset="0"/>
            </a:pPr>
            <a:r>
              <a:rPr lang="en-US" dirty="0" smtClean="0"/>
              <a:t>Second level</a:t>
            </a:r>
          </a:p>
          <a:p>
            <a:pPr marL="690563" lvl="2" indent="-233363">
              <a:spcBef>
                <a:spcPts val="600"/>
              </a:spcBef>
              <a:buClr>
                <a:srgbClr val="71ADB6"/>
              </a:buClr>
              <a:buFont typeface="Calibri" pitchFamily="34" charset="0"/>
              <a:buChar char="•"/>
            </a:pPr>
            <a:r>
              <a:rPr lang="en-US" dirty="0" smtClean="0"/>
              <a:t>Third level</a:t>
            </a:r>
          </a:p>
          <a:p>
            <a:pPr marL="919163" lvl="3" indent="-228600">
              <a:spcBef>
                <a:spcPts val="600"/>
              </a:spcBef>
              <a:buClr>
                <a:srgbClr val="71ADB6"/>
              </a:buClr>
              <a:buSzPct val="80000"/>
              <a:buFont typeface="Wingdings" pitchFamily="2" charset="2"/>
              <a:buChar char="§"/>
              <a:tabLst/>
            </a:pPr>
            <a:r>
              <a:rPr lang="en-US" dirty="0" smtClean="0"/>
              <a:t>Fourth level</a:t>
            </a:r>
          </a:p>
          <a:p>
            <a:pPr marL="1085850" marR="0" lvl="4" indent="-171450" algn="l" defTabSz="457200" rtl="0" eaLnBrk="1" fontAlgn="auto" latinLnBrk="0" hangingPunct="1">
              <a:lnSpc>
                <a:spcPct val="100000"/>
              </a:lnSpc>
              <a:spcBef>
                <a:spcPct val="20000"/>
              </a:spcBef>
              <a:spcAft>
                <a:spcPts val="0"/>
              </a:spcAft>
              <a:buClr>
                <a:srgbClr val="71ADB6"/>
              </a:buClr>
              <a:buSzTx/>
              <a:buFont typeface="Calibri" panose="020F0502020204030204" pitchFamily="34" charset="0"/>
              <a:buChar char="−"/>
              <a:tabLst/>
              <a:defRPr/>
            </a:pPr>
            <a:r>
              <a:rPr kumimoji="0" lang="en-US" sz="1400" b="0" i="0" u="none" strike="noStrike" kern="1200" cap="none" spc="0" normalizeH="0" baseline="0" noProof="0" dirty="0" smtClean="0">
                <a:ln>
                  <a:noFill/>
                </a:ln>
                <a:solidFill>
                  <a:srgbClr val="000000"/>
                </a:solidFill>
                <a:effectLst/>
                <a:uLnTx/>
                <a:uFillTx/>
                <a:latin typeface="+mn-lt"/>
                <a:ea typeface="+mn-ea"/>
                <a:cs typeface="+mn-cs"/>
              </a:rPr>
              <a:t>Fifth Level</a:t>
            </a:r>
          </a:p>
          <a:p>
            <a:pPr marL="919163" lvl="3" indent="-228600">
              <a:spcBef>
                <a:spcPts val="600"/>
              </a:spcBef>
              <a:buClr>
                <a:srgbClr val="71ADB6"/>
              </a:buClr>
              <a:buSzPct val="80000"/>
              <a:buFont typeface="Wingdings" pitchFamily="2" charset="2"/>
              <a:buChar char="§"/>
              <a:tabLst/>
            </a:pPr>
            <a:endParaRPr lang="en-US" dirty="0" smtClean="0"/>
          </a:p>
          <a:p>
            <a:pPr marL="919163" lvl="4" indent="-228600">
              <a:spcBef>
                <a:spcPts val="600"/>
              </a:spcBef>
              <a:buClr>
                <a:srgbClr val="71ADB6"/>
              </a:buClr>
              <a:buSzPct val="80000"/>
              <a:buFont typeface="Wingdings" pitchFamily="2" charset="2"/>
              <a:buChar char="§"/>
              <a:tabLst/>
            </a:pPr>
            <a:endParaRPr lang="en-US" dirty="0" smtClean="0"/>
          </a:p>
        </p:txBody>
      </p:sp>
      <p:sp>
        <p:nvSpPr>
          <p:cNvPr id="4" name="Title 3"/>
          <p:cNvSpPr>
            <a:spLocks noGrp="1"/>
          </p:cNvSpPr>
          <p:nvPr>
            <p:ph type="title" hasCustomPrompt="1"/>
          </p:nvPr>
        </p:nvSpPr>
        <p:spPr>
          <a:xfrm>
            <a:off x="985520" y="152718"/>
            <a:ext cx="9131808" cy="941832"/>
          </a:xfrm>
          <a:prstGeom prst="rect">
            <a:avLst/>
          </a:prstGeom>
        </p:spPr>
        <p:txBody>
          <a:bodyPr/>
          <a:lstStyle>
            <a:lvl1pPr>
              <a:defRPr>
                <a:solidFill>
                  <a:srgbClr val="0C3E7A"/>
                </a:solidFill>
              </a:defRPr>
            </a:lvl1pPr>
          </a:lstStyle>
          <a:p>
            <a:r>
              <a:rPr lang="en-US" dirty="0" smtClean="0"/>
              <a:t>Type “HEADING” (22pt)</a:t>
            </a:r>
            <a:br>
              <a:rPr lang="en-US" dirty="0" smtClean="0"/>
            </a:br>
            <a:r>
              <a:rPr lang="en-US" dirty="0" smtClean="0"/>
              <a:t>Type “Sub-Heading”</a:t>
            </a:r>
            <a:endParaRPr lang="en-US" dirty="0"/>
          </a:p>
        </p:txBody>
      </p:sp>
      <p:sp>
        <p:nvSpPr>
          <p:cNvPr id="10" name="Text Placeholder 9"/>
          <p:cNvSpPr>
            <a:spLocks noGrp="1"/>
          </p:cNvSpPr>
          <p:nvPr>
            <p:ph type="body" sz="quarter" idx="15" hasCustomPrompt="1"/>
          </p:nvPr>
        </p:nvSpPr>
        <p:spPr>
          <a:xfrm>
            <a:off x="988485" y="1393826"/>
            <a:ext cx="10204449" cy="1029335"/>
          </a:xfrm>
          <a:prstGeom prst="rect">
            <a:avLst/>
          </a:prstGeom>
        </p:spPr>
        <p:txBody>
          <a:bodyPr/>
          <a:lstStyle>
            <a:lvl1pPr>
              <a:spcBef>
                <a:spcPts val="0"/>
              </a:spcBef>
              <a:defRPr sz="2400" baseline="0">
                <a:solidFill>
                  <a:srgbClr val="0C3E7A"/>
                </a:solidFill>
                <a:latin typeface="Calibri" panose="020F0502020204030204" pitchFamily="34" charset="0"/>
              </a:defRPr>
            </a:lvl1pPr>
          </a:lstStyle>
          <a:p>
            <a:pPr lvl="0"/>
            <a:r>
              <a:rPr lang="en-US" dirty="0" smtClean="0"/>
              <a:t>Call out text here</a:t>
            </a:r>
          </a:p>
          <a:p>
            <a:pPr lvl="0"/>
            <a:endParaRPr lang="en-US" dirty="0" smtClean="0"/>
          </a:p>
        </p:txBody>
      </p:sp>
    </p:spTree>
    <p:extLst>
      <p:ext uri="{BB962C8B-B14F-4D97-AF65-F5344CB8AC3E}">
        <p14:creationId xmlns:p14="http://schemas.microsoft.com/office/powerpoint/2010/main" val="211748559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2397126" y="2417764"/>
            <a:ext cx="7397751" cy="2022475"/>
          </a:xfrm>
          <a:prstGeom prst="rect">
            <a:avLst/>
          </a:prstGeom>
        </p:spPr>
        <p:txBody>
          <a:bodyPr/>
          <a:lstStyle>
            <a:lvl1pPr algn="ctr">
              <a:defRPr sz="3200">
                <a:solidFill>
                  <a:srgbClr val="0C3E7A"/>
                </a:solidFill>
              </a:defRPr>
            </a:lvl1pPr>
          </a:lstStyle>
          <a:p>
            <a:pPr lvl="0"/>
            <a:r>
              <a:rPr lang="en-US" dirty="0" smtClean="0"/>
              <a:t>Click to edit Master text styles</a:t>
            </a:r>
          </a:p>
        </p:txBody>
      </p:sp>
    </p:spTree>
    <p:extLst>
      <p:ext uri="{BB962C8B-B14F-4D97-AF65-F5344CB8AC3E}">
        <p14:creationId xmlns:p14="http://schemas.microsoft.com/office/powerpoint/2010/main" val="15931243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Chart">
    <p:spTree>
      <p:nvGrpSpPr>
        <p:cNvPr id="1" name=""/>
        <p:cNvGrpSpPr/>
        <p:nvPr/>
      </p:nvGrpSpPr>
      <p:grpSpPr>
        <a:xfrm>
          <a:off x="0" y="0"/>
          <a:ext cx="0" cy="0"/>
          <a:chOff x="0" y="0"/>
          <a:chExt cx="0" cy="0"/>
        </a:xfrm>
      </p:grpSpPr>
      <p:sp>
        <p:nvSpPr>
          <p:cNvPr id="3" name="Chart Placeholder 2"/>
          <p:cNvSpPr>
            <a:spLocks noGrp="1"/>
          </p:cNvSpPr>
          <p:nvPr>
            <p:ph type="chart" sz="quarter" idx="10"/>
          </p:nvPr>
        </p:nvSpPr>
        <p:spPr>
          <a:xfrm>
            <a:off x="6680201" y="1504950"/>
            <a:ext cx="4889500" cy="4457700"/>
          </a:xfrm>
          <a:prstGeom prst="rect">
            <a:avLst/>
          </a:prstGeom>
        </p:spPr>
        <p:txBody>
          <a:bodyPr/>
          <a:lstStyle/>
          <a:p>
            <a:endParaRPr lang="en-US"/>
          </a:p>
        </p:txBody>
      </p:sp>
      <p:sp>
        <p:nvSpPr>
          <p:cNvPr id="5" name="Text Placeholder 4"/>
          <p:cNvSpPr>
            <a:spLocks noGrp="1"/>
          </p:cNvSpPr>
          <p:nvPr>
            <p:ph type="body" sz="quarter" idx="11"/>
          </p:nvPr>
        </p:nvSpPr>
        <p:spPr>
          <a:xfrm>
            <a:off x="482601" y="1504951"/>
            <a:ext cx="5854700" cy="4457700"/>
          </a:xfrm>
          <a:prstGeom prst="rect">
            <a:avLst/>
          </a:prstGeom>
        </p:spPr>
        <p:txBody>
          <a:bodyPr lIns="0">
            <a:noAutofit/>
          </a:bodyPr>
          <a:lstStyle>
            <a:lvl1pPr>
              <a:defRPr lang="en-US" sz="2400" b="0" dirty="0" smtClean="0">
                <a:latin typeface="+mn-lt"/>
                <a:cs typeface="+mn-cs"/>
              </a:defRPr>
            </a:lvl1pPr>
            <a:lvl2pPr>
              <a:defRPr lang="en-US" sz="2200" b="0" dirty="0" smtClean="0"/>
            </a:lvl2pPr>
            <a:lvl3pPr>
              <a:defRPr lang="en-US" sz="2000" dirty="0" smtClean="0"/>
            </a:lvl3pPr>
            <a:lvl4pPr>
              <a:defRPr lang="en-US" sz="1800" baseline="0" dirty="0" smtClean="0"/>
            </a:lvl4pPr>
            <a:lvl5pPr>
              <a:defRPr kumimoji="0" lang="en-US" sz="1800" b="0" i="0" u="none" strike="noStrike" cap="none" spc="0" normalizeH="0" baseline="0" dirty="0">
                <a:ln>
                  <a:noFill/>
                </a:ln>
                <a:effectLst/>
                <a:uLnTx/>
                <a:uFillTx/>
              </a:defRPr>
            </a:lvl5pPr>
          </a:lstStyle>
          <a:p>
            <a:pPr marL="117475" lvl="0" indent="-117475">
              <a:spcBef>
                <a:spcPts val="600"/>
              </a:spcBef>
              <a:buClr>
                <a:schemeClr val="bg1"/>
              </a:buClr>
              <a:buSzPct val="100000"/>
              <a:buFont typeface="Calibri" pitchFamily="34" charset="0"/>
              <a:buChar char=" "/>
            </a:pPr>
            <a:r>
              <a:rPr lang="en-US" dirty="0" smtClean="0"/>
              <a:t>Click to edit Master text styles</a:t>
            </a:r>
          </a:p>
          <a:p>
            <a:pPr marL="457200" lvl="1" indent="-223838">
              <a:spcBef>
                <a:spcPts val="600"/>
              </a:spcBef>
              <a:buClr>
                <a:srgbClr val="71ADB6"/>
              </a:buClr>
              <a:buFont typeface="Calibri" panose="020F0502020204030204" pitchFamily="34" charset="0"/>
            </a:pPr>
            <a:r>
              <a:rPr lang="en-US" dirty="0" smtClean="0"/>
              <a:t>Second level</a:t>
            </a:r>
          </a:p>
          <a:p>
            <a:pPr marL="690563" lvl="2" indent="-233363">
              <a:spcBef>
                <a:spcPts val="600"/>
              </a:spcBef>
              <a:buClr>
                <a:srgbClr val="71ADB6"/>
              </a:buClr>
              <a:buFont typeface="Calibri" pitchFamily="34" charset="0"/>
              <a:buChar char="•"/>
            </a:pPr>
            <a:r>
              <a:rPr lang="en-US" dirty="0" smtClean="0"/>
              <a:t>Third level</a:t>
            </a:r>
          </a:p>
          <a:p>
            <a:pPr marL="919163" lvl="3" indent="-228600">
              <a:spcBef>
                <a:spcPts val="600"/>
              </a:spcBef>
              <a:buClr>
                <a:srgbClr val="71ADB6"/>
              </a:buClr>
              <a:buSzPct val="80000"/>
              <a:buFont typeface="Wingdings" pitchFamily="2" charset="2"/>
              <a:buChar char="§"/>
              <a:tabLst/>
            </a:pPr>
            <a:r>
              <a:rPr lang="en-US" dirty="0" smtClean="0"/>
              <a:t>Fourth level</a:t>
            </a:r>
          </a:p>
          <a:p>
            <a:pPr marL="1085850" marR="0" lvl="4" indent="-171450" fontAlgn="auto">
              <a:lnSpc>
                <a:spcPct val="100000"/>
              </a:lnSpc>
              <a:spcAft>
                <a:spcPts val="0"/>
              </a:spcAft>
              <a:buClr>
                <a:srgbClr val="71ADB6"/>
              </a:buClr>
              <a:buSzTx/>
              <a:buFont typeface="Calibri" panose="020F0502020204030204" pitchFamily="34" charset="0"/>
              <a:buChar char="−"/>
              <a:tabLst/>
            </a:pPr>
            <a:r>
              <a:rPr lang="en-US" dirty="0" smtClean="0"/>
              <a:t>Fifth level</a:t>
            </a:r>
            <a:endParaRPr lang="en-US" dirty="0"/>
          </a:p>
        </p:txBody>
      </p:sp>
      <p:sp>
        <p:nvSpPr>
          <p:cNvPr id="8" name="Title Placeholder 2"/>
          <p:cNvSpPr>
            <a:spLocks noGrp="1"/>
          </p:cNvSpPr>
          <p:nvPr>
            <p:ph type="title"/>
          </p:nvPr>
        </p:nvSpPr>
        <p:spPr>
          <a:xfrm>
            <a:off x="987747" y="15962"/>
            <a:ext cx="9097476" cy="1143000"/>
          </a:xfrm>
          <a:prstGeom prst="rect">
            <a:avLst/>
          </a:prstGeom>
        </p:spPr>
        <p:txBody>
          <a:bodyPr vert="horz" lIns="91440" tIns="45720" rIns="91440" bIns="45720" rtlCol="0" anchor="ctr">
            <a:normAutofit/>
          </a:bodyPr>
          <a:lstStyle>
            <a:lvl1pPr>
              <a:defRPr>
                <a:solidFill>
                  <a:srgbClr val="0C3E7A"/>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5739517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esented By">
    <p:spTree>
      <p:nvGrpSpPr>
        <p:cNvPr id="1" name=""/>
        <p:cNvGrpSpPr/>
        <p:nvPr/>
      </p:nvGrpSpPr>
      <p:grpSpPr>
        <a:xfrm>
          <a:off x="0" y="0"/>
          <a:ext cx="0" cy="0"/>
          <a:chOff x="0" y="0"/>
          <a:chExt cx="0" cy="0"/>
        </a:xfrm>
      </p:grpSpPr>
      <p:sp>
        <p:nvSpPr>
          <p:cNvPr id="18" name="Text Placeholder 17"/>
          <p:cNvSpPr>
            <a:spLocks noGrp="1"/>
          </p:cNvSpPr>
          <p:nvPr>
            <p:ph type="body" sz="quarter" idx="15" hasCustomPrompt="1"/>
          </p:nvPr>
        </p:nvSpPr>
        <p:spPr>
          <a:xfrm>
            <a:off x="959364" y="2936577"/>
            <a:ext cx="3233240" cy="1036070"/>
          </a:xfrm>
          <a:prstGeom prst="rect">
            <a:avLst/>
          </a:prstGeom>
        </p:spPr>
        <p:txBody>
          <a:bodyPr>
            <a:noAutofit/>
          </a:bodyPr>
          <a:lstStyle>
            <a:lvl1pPr algn="ctr">
              <a:defRPr sz="1600" b="1">
                <a:solidFill>
                  <a:srgbClr val="73ADB4"/>
                </a:solidFill>
              </a:defRPr>
            </a:lvl1pPr>
            <a:lvl2pPr marL="1588" indent="0" algn="ctr">
              <a:lnSpc>
                <a:spcPct val="80000"/>
              </a:lnSpc>
              <a:spcBef>
                <a:spcPts val="200"/>
              </a:spcBef>
              <a:buNone/>
              <a:defRPr sz="1400">
                <a:solidFill>
                  <a:schemeClr val="tx1"/>
                </a:solidFill>
              </a:defRPr>
            </a:lvl2pPr>
          </a:lstStyle>
          <a:p>
            <a:pPr lvl="0"/>
            <a:r>
              <a:rPr lang="en-US" dirty="0" smtClean="0"/>
              <a:t>Name Here</a:t>
            </a:r>
          </a:p>
          <a:p>
            <a:pPr lvl="1"/>
            <a:r>
              <a:rPr lang="en-US" dirty="0" smtClean="0"/>
              <a:t>Title, Location</a:t>
            </a:r>
          </a:p>
          <a:p>
            <a:pPr lvl="1"/>
            <a:endParaRPr lang="en-US" dirty="0" smtClean="0"/>
          </a:p>
          <a:p>
            <a:pPr lvl="1"/>
            <a:r>
              <a:rPr lang="en-US" dirty="0" smtClean="0"/>
              <a:t>Phone</a:t>
            </a:r>
          </a:p>
          <a:p>
            <a:pPr lvl="1"/>
            <a:r>
              <a:rPr lang="en-US" dirty="0" smtClean="0"/>
              <a:t>Email </a:t>
            </a:r>
          </a:p>
        </p:txBody>
      </p:sp>
      <p:sp>
        <p:nvSpPr>
          <p:cNvPr id="19" name="Text Placeholder 17"/>
          <p:cNvSpPr>
            <a:spLocks noGrp="1"/>
          </p:cNvSpPr>
          <p:nvPr>
            <p:ph type="body" sz="quarter" idx="16" hasCustomPrompt="1"/>
          </p:nvPr>
        </p:nvSpPr>
        <p:spPr>
          <a:xfrm>
            <a:off x="4507647" y="2936577"/>
            <a:ext cx="3233240" cy="1036071"/>
          </a:xfrm>
          <a:prstGeom prst="rect">
            <a:avLst/>
          </a:prstGeom>
        </p:spPr>
        <p:txBody>
          <a:bodyPr>
            <a:noAutofit/>
          </a:bodyPr>
          <a:lstStyle>
            <a:lvl1pPr algn="ctr">
              <a:defRPr sz="1600" b="1">
                <a:solidFill>
                  <a:srgbClr val="73ADB4"/>
                </a:solidFill>
              </a:defRPr>
            </a:lvl1pPr>
            <a:lvl2pPr marL="1588" indent="0" algn="ctr">
              <a:lnSpc>
                <a:spcPct val="80000"/>
              </a:lnSpc>
              <a:spcBef>
                <a:spcPts val="200"/>
              </a:spcBef>
              <a:buNone/>
              <a:defRPr sz="1400">
                <a:solidFill>
                  <a:schemeClr val="tx1"/>
                </a:solidFill>
              </a:defRPr>
            </a:lvl2pPr>
          </a:lstStyle>
          <a:p>
            <a:pPr lvl="0"/>
            <a:r>
              <a:rPr lang="en-US" dirty="0" smtClean="0"/>
              <a:t>Name Here</a:t>
            </a:r>
          </a:p>
          <a:p>
            <a:pPr lvl="1"/>
            <a:r>
              <a:rPr lang="en-US" dirty="0" smtClean="0"/>
              <a:t>Title, Location</a:t>
            </a:r>
          </a:p>
          <a:p>
            <a:pPr lvl="1"/>
            <a:endParaRPr lang="en-US" dirty="0" smtClean="0"/>
          </a:p>
          <a:p>
            <a:pPr lvl="1"/>
            <a:r>
              <a:rPr lang="en-US" dirty="0" smtClean="0"/>
              <a:t>Phone</a:t>
            </a:r>
          </a:p>
          <a:p>
            <a:pPr lvl="1"/>
            <a:r>
              <a:rPr lang="en-US" dirty="0" smtClean="0"/>
              <a:t>Email </a:t>
            </a:r>
          </a:p>
        </p:txBody>
      </p:sp>
      <p:sp>
        <p:nvSpPr>
          <p:cNvPr id="20" name="Text Placeholder 17"/>
          <p:cNvSpPr>
            <a:spLocks noGrp="1"/>
          </p:cNvSpPr>
          <p:nvPr>
            <p:ph type="body" sz="quarter" idx="17" hasCustomPrompt="1"/>
          </p:nvPr>
        </p:nvSpPr>
        <p:spPr>
          <a:xfrm>
            <a:off x="7935575" y="2936577"/>
            <a:ext cx="3233240" cy="1036071"/>
          </a:xfrm>
          <a:prstGeom prst="rect">
            <a:avLst/>
          </a:prstGeom>
        </p:spPr>
        <p:txBody>
          <a:bodyPr>
            <a:noAutofit/>
          </a:bodyPr>
          <a:lstStyle>
            <a:lvl1pPr algn="ctr">
              <a:defRPr sz="1600" b="1">
                <a:solidFill>
                  <a:srgbClr val="73ADB4"/>
                </a:solidFill>
              </a:defRPr>
            </a:lvl1pPr>
            <a:lvl2pPr marL="1588" indent="0" algn="ctr">
              <a:lnSpc>
                <a:spcPct val="80000"/>
              </a:lnSpc>
              <a:spcBef>
                <a:spcPts val="200"/>
              </a:spcBef>
              <a:buNone/>
              <a:defRPr sz="1400">
                <a:solidFill>
                  <a:schemeClr val="tx1"/>
                </a:solidFill>
              </a:defRPr>
            </a:lvl2pPr>
          </a:lstStyle>
          <a:p>
            <a:pPr lvl="0"/>
            <a:r>
              <a:rPr lang="en-US" dirty="0" smtClean="0"/>
              <a:t>Name Here</a:t>
            </a:r>
          </a:p>
          <a:p>
            <a:pPr lvl="1"/>
            <a:r>
              <a:rPr lang="en-US" dirty="0" smtClean="0"/>
              <a:t>Title, Location</a:t>
            </a:r>
          </a:p>
          <a:p>
            <a:pPr lvl="1"/>
            <a:endParaRPr lang="en-US" dirty="0" smtClean="0"/>
          </a:p>
          <a:p>
            <a:pPr lvl="1"/>
            <a:r>
              <a:rPr lang="en-US" dirty="0" smtClean="0"/>
              <a:t>Phone</a:t>
            </a:r>
          </a:p>
          <a:p>
            <a:pPr lvl="1"/>
            <a:r>
              <a:rPr lang="en-US" dirty="0" smtClean="0"/>
              <a:t>Email </a:t>
            </a:r>
          </a:p>
        </p:txBody>
      </p:sp>
      <p:sp>
        <p:nvSpPr>
          <p:cNvPr id="25" name="Text Placeholder 24"/>
          <p:cNvSpPr>
            <a:spLocks noGrp="1"/>
          </p:cNvSpPr>
          <p:nvPr>
            <p:ph type="body" sz="quarter" idx="18"/>
          </p:nvPr>
        </p:nvSpPr>
        <p:spPr>
          <a:xfrm>
            <a:off x="958851" y="4401449"/>
            <a:ext cx="3234267" cy="1479480"/>
          </a:xfrm>
          <a:prstGeom prst="rect">
            <a:avLst/>
          </a:prstGeom>
        </p:spPr>
        <p:txBody>
          <a:bodyPr>
            <a:noAutofit/>
          </a:bodyPr>
          <a:lstStyle>
            <a:lvl1pPr algn="just">
              <a:defRPr sz="1300">
                <a:solidFill>
                  <a:srgbClr val="000000"/>
                </a:solidFill>
                <a:latin typeface="Calibri"/>
                <a:cs typeface="Calibri"/>
              </a:defRPr>
            </a:lvl1pPr>
          </a:lstStyle>
          <a:p>
            <a:pPr lvl="0"/>
            <a:r>
              <a:rPr lang="en-US" dirty="0" smtClean="0"/>
              <a:t>Click to edit Master text styles</a:t>
            </a:r>
          </a:p>
        </p:txBody>
      </p:sp>
      <p:sp>
        <p:nvSpPr>
          <p:cNvPr id="26" name="Text Placeholder 24"/>
          <p:cNvSpPr>
            <a:spLocks noGrp="1"/>
          </p:cNvSpPr>
          <p:nvPr>
            <p:ph type="body" sz="quarter" idx="19"/>
          </p:nvPr>
        </p:nvSpPr>
        <p:spPr>
          <a:xfrm>
            <a:off x="4507133" y="4401449"/>
            <a:ext cx="3234267" cy="1479480"/>
          </a:xfrm>
          <a:prstGeom prst="rect">
            <a:avLst/>
          </a:prstGeom>
        </p:spPr>
        <p:txBody>
          <a:bodyPr>
            <a:noAutofit/>
          </a:bodyPr>
          <a:lstStyle>
            <a:lvl1pPr algn="just">
              <a:defRPr sz="1300">
                <a:solidFill>
                  <a:srgbClr val="000000"/>
                </a:solidFill>
                <a:latin typeface="Calibri"/>
                <a:cs typeface="Calibri"/>
              </a:defRPr>
            </a:lvl1pPr>
          </a:lstStyle>
          <a:p>
            <a:pPr lvl="0"/>
            <a:r>
              <a:rPr lang="en-US" dirty="0" smtClean="0"/>
              <a:t>Click to edit Master text styles</a:t>
            </a:r>
          </a:p>
        </p:txBody>
      </p:sp>
      <p:sp>
        <p:nvSpPr>
          <p:cNvPr id="27" name="Text Placeholder 24"/>
          <p:cNvSpPr>
            <a:spLocks noGrp="1"/>
          </p:cNvSpPr>
          <p:nvPr>
            <p:ph type="body" sz="quarter" idx="20"/>
          </p:nvPr>
        </p:nvSpPr>
        <p:spPr>
          <a:xfrm>
            <a:off x="7935061" y="4401449"/>
            <a:ext cx="3234267" cy="1479480"/>
          </a:xfrm>
          <a:prstGeom prst="rect">
            <a:avLst/>
          </a:prstGeom>
        </p:spPr>
        <p:txBody>
          <a:bodyPr>
            <a:noAutofit/>
          </a:bodyPr>
          <a:lstStyle>
            <a:lvl1pPr algn="just">
              <a:defRPr sz="1300">
                <a:solidFill>
                  <a:srgbClr val="000000"/>
                </a:solidFill>
                <a:latin typeface="Calibri"/>
                <a:cs typeface="Calibri"/>
              </a:defRPr>
            </a:lvl1pPr>
          </a:lstStyle>
          <a:p>
            <a:pPr lvl="0"/>
            <a:r>
              <a:rPr lang="en-US" dirty="0" smtClean="0"/>
              <a:t>Click to edit Master text styles</a:t>
            </a:r>
          </a:p>
        </p:txBody>
      </p:sp>
      <p:sp>
        <p:nvSpPr>
          <p:cNvPr id="28" name="Title Placeholder 2"/>
          <p:cNvSpPr>
            <a:spLocks noGrp="1"/>
          </p:cNvSpPr>
          <p:nvPr>
            <p:ph type="title" hasCustomPrompt="1"/>
          </p:nvPr>
        </p:nvSpPr>
        <p:spPr>
          <a:xfrm>
            <a:off x="987747" y="15962"/>
            <a:ext cx="9097476" cy="1143000"/>
          </a:xfrm>
          <a:prstGeom prst="rect">
            <a:avLst/>
          </a:prstGeom>
        </p:spPr>
        <p:txBody>
          <a:bodyPr vert="horz" lIns="91440" tIns="45720" rIns="91440" bIns="45720" rtlCol="0" anchor="ctr">
            <a:normAutofit/>
          </a:bodyPr>
          <a:lstStyle>
            <a:lvl1pPr>
              <a:defRPr>
                <a:solidFill>
                  <a:srgbClr val="0C3E7A"/>
                </a:solidFill>
              </a:defRPr>
            </a:lvl1pPr>
          </a:lstStyle>
          <a:p>
            <a:r>
              <a:rPr lang="en-US" dirty="0" smtClean="0"/>
              <a:t>Presented By</a:t>
            </a:r>
            <a:endParaRPr lang="en-US" dirty="0"/>
          </a:p>
        </p:txBody>
      </p:sp>
      <p:sp>
        <p:nvSpPr>
          <p:cNvPr id="9" name="Text Placeholder 8"/>
          <p:cNvSpPr>
            <a:spLocks noGrp="1"/>
          </p:cNvSpPr>
          <p:nvPr>
            <p:ph type="body" sz="quarter" idx="21" hasCustomPrompt="1"/>
          </p:nvPr>
        </p:nvSpPr>
        <p:spPr>
          <a:xfrm>
            <a:off x="973668" y="1630363"/>
            <a:ext cx="3084576" cy="976312"/>
          </a:xfrm>
          <a:prstGeom prst="rect">
            <a:avLst/>
          </a:prstGeom>
        </p:spPr>
        <p:txBody>
          <a:bodyPr/>
          <a:lstStyle>
            <a:lvl1pPr algn="ctr">
              <a:defRPr baseline="0"/>
            </a:lvl1pPr>
          </a:lstStyle>
          <a:p>
            <a:pPr lvl="0"/>
            <a:r>
              <a:rPr lang="en-US" dirty="0" smtClean="0"/>
              <a:t>Insert Photo</a:t>
            </a:r>
            <a:endParaRPr lang="en-US" dirty="0"/>
          </a:p>
        </p:txBody>
      </p:sp>
      <p:sp>
        <p:nvSpPr>
          <p:cNvPr id="11" name="Text Placeholder 10"/>
          <p:cNvSpPr>
            <a:spLocks noGrp="1"/>
          </p:cNvSpPr>
          <p:nvPr>
            <p:ph type="body" sz="quarter" idx="22" hasCustomPrompt="1"/>
          </p:nvPr>
        </p:nvSpPr>
        <p:spPr>
          <a:xfrm>
            <a:off x="4498667" y="1630363"/>
            <a:ext cx="3084576" cy="978408"/>
          </a:xfrm>
          <a:prstGeom prst="rect">
            <a:avLst/>
          </a:prstGeom>
        </p:spPr>
        <p:txBody>
          <a:bodyPr/>
          <a:lstStyle>
            <a:lvl1pPr algn="ctr">
              <a:defRPr/>
            </a:lvl1pPr>
          </a:lstStyle>
          <a:p>
            <a:pPr lvl="0"/>
            <a:r>
              <a:rPr lang="en-US" dirty="0" smtClean="0"/>
              <a:t>Insert Photo</a:t>
            </a:r>
            <a:endParaRPr lang="en-US" dirty="0"/>
          </a:p>
        </p:txBody>
      </p:sp>
      <p:sp>
        <p:nvSpPr>
          <p:cNvPr id="13" name="Text Placeholder 12"/>
          <p:cNvSpPr>
            <a:spLocks noGrp="1"/>
          </p:cNvSpPr>
          <p:nvPr>
            <p:ph type="body" sz="quarter" idx="23" hasCustomPrompt="1"/>
          </p:nvPr>
        </p:nvSpPr>
        <p:spPr>
          <a:xfrm>
            <a:off x="8012320" y="1630363"/>
            <a:ext cx="3079749" cy="978408"/>
          </a:xfrm>
          <a:prstGeom prst="rect">
            <a:avLst/>
          </a:prstGeom>
        </p:spPr>
        <p:txBody>
          <a:bodyPr/>
          <a:lstStyle>
            <a:lvl1pPr algn="ctr">
              <a:defRPr/>
            </a:lvl1pPr>
          </a:lstStyle>
          <a:p>
            <a:pPr lvl="0"/>
            <a:r>
              <a:rPr lang="en-US" dirty="0" smtClean="0"/>
              <a:t>Insert Photo</a:t>
            </a:r>
            <a:endParaRPr lang="en-US" dirty="0"/>
          </a:p>
        </p:txBody>
      </p:sp>
    </p:spTree>
    <p:extLst>
      <p:ext uri="{BB962C8B-B14F-4D97-AF65-F5344CB8AC3E}">
        <p14:creationId xmlns:p14="http://schemas.microsoft.com/office/powerpoint/2010/main" val="2120336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out Brattle">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956734" y="1467149"/>
            <a:ext cx="10194805" cy="1421928"/>
          </a:xfrm>
          <a:prstGeom prst="rect">
            <a:avLst/>
          </a:prstGeom>
          <a:noFill/>
        </p:spPr>
        <p:txBody>
          <a:bodyPr wrap="square" rtlCol="0">
            <a:spAutoFit/>
          </a:bodyPr>
          <a:lstStyle/>
          <a:p>
            <a:pPr algn="just" rtl="0">
              <a:lnSpc>
                <a:spcPct val="120000"/>
              </a:lnSpc>
            </a:pPr>
            <a:r>
              <a:rPr lang="en-US" sz="2400" b="0" i="0" u="none" strike="noStrike" kern="1200" baseline="0" dirty="0" smtClean="0">
                <a:solidFill>
                  <a:srgbClr val="0C3E7A"/>
                </a:solidFill>
                <a:latin typeface="+mn-lt"/>
                <a:ea typeface="+mn-ea"/>
                <a:cs typeface="+mn-cs"/>
              </a:rPr>
              <a:t>The Brattle Group provides consulting and expert testimony in economics, finance, and regulation to corporations, law firms, and governments around the world. We aim for the highest level of client service and quality in our industry.</a:t>
            </a:r>
          </a:p>
        </p:txBody>
      </p:sp>
      <p:sp>
        <p:nvSpPr>
          <p:cNvPr id="15" name="TextBox 14"/>
          <p:cNvSpPr txBox="1"/>
          <p:nvPr userDrawn="1"/>
        </p:nvSpPr>
        <p:spPr>
          <a:xfrm>
            <a:off x="1037490" y="339268"/>
            <a:ext cx="9089287" cy="523220"/>
          </a:xfrm>
          <a:prstGeom prst="rect">
            <a:avLst/>
          </a:prstGeom>
          <a:noFill/>
        </p:spPr>
        <p:txBody>
          <a:bodyPr wrap="square" rtlCol="0">
            <a:spAutoFit/>
          </a:bodyPr>
          <a:lstStyle/>
          <a:p>
            <a:r>
              <a:rPr lang="en-US" sz="2800" dirty="0" smtClean="0">
                <a:solidFill>
                  <a:srgbClr val="0C3E7A"/>
                </a:solidFill>
                <a:latin typeface="Century Gothic"/>
                <a:cs typeface="Century Gothic"/>
              </a:rPr>
              <a:t>About Brattle</a:t>
            </a:r>
            <a:endParaRPr lang="en-US" sz="2800" dirty="0">
              <a:solidFill>
                <a:srgbClr val="0C3E7A"/>
              </a:solidFill>
              <a:latin typeface="Century Gothic"/>
              <a:cs typeface="Century Gothic"/>
            </a:endParaRPr>
          </a:p>
        </p:txBody>
      </p:sp>
      <p:grpSp>
        <p:nvGrpSpPr>
          <p:cNvPr id="14" name="Group 13"/>
          <p:cNvGrpSpPr/>
          <p:nvPr userDrawn="1"/>
        </p:nvGrpSpPr>
        <p:grpSpPr>
          <a:xfrm>
            <a:off x="1152050" y="3621733"/>
            <a:ext cx="9887903" cy="2171700"/>
            <a:chOff x="827437" y="3621733"/>
            <a:chExt cx="7415927" cy="2171700"/>
          </a:xfrm>
        </p:grpSpPr>
        <p:sp>
          <p:nvSpPr>
            <p:cNvPr id="18" name="Rectangle 17"/>
            <p:cNvSpPr/>
            <p:nvPr userDrawn="1"/>
          </p:nvSpPr>
          <p:spPr>
            <a:xfrm>
              <a:off x="827437" y="3621733"/>
              <a:ext cx="2286000" cy="2171700"/>
            </a:xfrm>
            <a:prstGeom prst="rect">
              <a:avLst/>
            </a:prstGeom>
            <a:noFill/>
            <a:ln w="3810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9" name="Rectangle 18"/>
            <p:cNvSpPr/>
            <p:nvPr userDrawn="1"/>
          </p:nvSpPr>
          <p:spPr>
            <a:xfrm>
              <a:off x="3392010" y="3621733"/>
              <a:ext cx="2286000" cy="2171700"/>
            </a:xfrm>
            <a:prstGeom prst="rect">
              <a:avLst/>
            </a:prstGeom>
            <a:noFill/>
            <a:ln w="3810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0" name="Rectangle 19"/>
            <p:cNvSpPr/>
            <p:nvPr userDrawn="1"/>
          </p:nvSpPr>
          <p:spPr>
            <a:xfrm>
              <a:off x="5957364" y="3621733"/>
              <a:ext cx="2286000" cy="2171700"/>
            </a:xfrm>
            <a:prstGeom prst="rect">
              <a:avLst/>
            </a:prstGeom>
            <a:noFill/>
            <a:ln w="3810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1" name="TextBox 20"/>
            <p:cNvSpPr txBox="1"/>
            <p:nvPr userDrawn="1"/>
          </p:nvSpPr>
          <p:spPr>
            <a:xfrm>
              <a:off x="827437" y="3886350"/>
              <a:ext cx="2286000" cy="1600438"/>
            </a:xfrm>
            <a:prstGeom prst="rect">
              <a:avLst/>
            </a:prstGeom>
            <a:noFill/>
          </p:spPr>
          <p:txBody>
            <a:bodyPr wrap="square" rtlCol="0">
              <a:spAutoFit/>
            </a:bodyPr>
            <a:lstStyle/>
            <a:p>
              <a:pPr algn="ctr"/>
              <a:r>
                <a:rPr lang="en-US" sz="1800" b="1" spc="100" dirty="0" smtClean="0">
                  <a:solidFill>
                    <a:srgbClr val="EB4D2A"/>
                  </a:solidFill>
                </a:rPr>
                <a:t>OUR SERVICES</a:t>
              </a:r>
            </a:p>
            <a:p>
              <a:pPr algn="ctr"/>
              <a:endParaRPr lang="en-US" sz="1800" b="1" spc="100" dirty="0" smtClean="0">
                <a:solidFill>
                  <a:srgbClr val="EB4D2A"/>
                </a:solidFill>
              </a:endParaRPr>
            </a:p>
            <a:p>
              <a:pPr algn="ctr">
                <a:lnSpc>
                  <a:spcPct val="140000"/>
                </a:lnSpc>
              </a:pPr>
              <a:r>
                <a:rPr lang="en-US" sz="1500" b="0" spc="0" dirty="0" smtClean="0">
                  <a:solidFill>
                    <a:schemeClr val="bg2"/>
                  </a:solidFill>
                </a:rPr>
                <a:t>Research and Consulting</a:t>
              </a:r>
            </a:p>
            <a:p>
              <a:pPr algn="ctr">
                <a:lnSpc>
                  <a:spcPct val="140000"/>
                </a:lnSpc>
              </a:pPr>
              <a:r>
                <a:rPr lang="en-US" sz="1500" b="0" spc="0" dirty="0" smtClean="0">
                  <a:solidFill>
                    <a:schemeClr val="bg2"/>
                  </a:solidFill>
                </a:rPr>
                <a:t>Litigation Support</a:t>
              </a:r>
            </a:p>
            <a:p>
              <a:pPr algn="ctr">
                <a:lnSpc>
                  <a:spcPct val="140000"/>
                </a:lnSpc>
              </a:pPr>
              <a:r>
                <a:rPr lang="en-US" sz="1500" b="0" spc="0" dirty="0" smtClean="0">
                  <a:solidFill>
                    <a:schemeClr val="bg2"/>
                  </a:solidFill>
                </a:rPr>
                <a:t>Expert Testimony</a:t>
              </a:r>
              <a:endParaRPr lang="en-US" sz="1500" b="0" spc="0" dirty="0">
                <a:solidFill>
                  <a:schemeClr val="bg2"/>
                </a:solidFill>
              </a:endParaRPr>
            </a:p>
          </p:txBody>
        </p:sp>
        <p:cxnSp>
          <p:nvCxnSpPr>
            <p:cNvPr id="22" name="Straight Connector 21"/>
            <p:cNvCxnSpPr/>
            <p:nvPr userDrawn="1"/>
          </p:nvCxnSpPr>
          <p:spPr>
            <a:xfrm>
              <a:off x="1633726" y="4404593"/>
              <a:ext cx="670257" cy="0"/>
            </a:xfrm>
            <a:prstGeom prst="line">
              <a:avLst/>
            </a:prstGeom>
            <a:ln w="57150" cmpd="sng">
              <a:solidFill>
                <a:srgbClr val="7FB9C2"/>
              </a:solidFill>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userDrawn="1"/>
          </p:nvSpPr>
          <p:spPr>
            <a:xfrm>
              <a:off x="3392010" y="3900801"/>
              <a:ext cx="2286000" cy="1600438"/>
            </a:xfrm>
            <a:prstGeom prst="rect">
              <a:avLst/>
            </a:prstGeom>
            <a:noFill/>
          </p:spPr>
          <p:txBody>
            <a:bodyPr wrap="square" rtlCol="0">
              <a:spAutoFit/>
            </a:bodyPr>
            <a:lstStyle/>
            <a:p>
              <a:pPr algn="ctr"/>
              <a:r>
                <a:rPr lang="en-US" sz="1800" b="1" spc="100" dirty="0" smtClean="0">
                  <a:solidFill>
                    <a:srgbClr val="EB4D2A"/>
                  </a:solidFill>
                </a:rPr>
                <a:t>OUR PEOPLE</a:t>
              </a:r>
            </a:p>
            <a:p>
              <a:pPr algn="ctr"/>
              <a:endParaRPr lang="en-US" sz="1800" b="1" spc="100" dirty="0" smtClean="0">
                <a:solidFill>
                  <a:srgbClr val="EB4D2A"/>
                </a:solidFill>
              </a:endParaRPr>
            </a:p>
            <a:p>
              <a:pPr algn="ctr">
                <a:lnSpc>
                  <a:spcPct val="140000"/>
                </a:lnSpc>
              </a:pPr>
              <a:r>
                <a:rPr lang="en-US" sz="1500" b="0" spc="0" dirty="0" smtClean="0">
                  <a:solidFill>
                    <a:schemeClr val="bg2"/>
                  </a:solidFill>
                </a:rPr>
                <a:t>Renowned Experts</a:t>
              </a:r>
            </a:p>
            <a:p>
              <a:pPr algn="ctr">
                <a:lnSpc>
                  <a:spcPct val="140000"/>
                </a:lnSpc>
              </a:pPr>
              <a:r>
                <a:rPr lang="en-US" sz="1500" b="0" spc="0" dirty="0" smtClean="0">
                  <a:solidFill>
                    <a:schemeClr val="bg2"/>
                  </a:solidFill>
                </a:rPr>
                <a:t>Global Teams</a:t>
              </a:r>
            </a:p>
            <a:p>
              <a:pPr algn="ctr">
                <a:lnSpc>
                  <a:spcPct val="140000"/>
                </a:lnSpc>
              </a:pPr>
              <a:r>
                <a:rPr lang="en-US" sz="1500" b="0" spc="0" dirty="0" smtClean="0">
                  <a:solidFill>
                    <a:schemeClr val="bg2"/>
                  </a:solidFill>
                </a:rPr>
                <a:t>Intellectual Rigor</a:t>
              </a:r>
              <a:endParaRPr lang="en-US" sz="1500" b="0" spc="0" dirty="0">
                <a:solidFill>
                  <a:schemeClr val="bg2"/>
                </a:solidFill>
              </a:endParaRPr>
            </a:p>
          </p:txBody>
        </p:sp>
        <p:cxnSp>
          <p:nvCxnSpPr>
            <p:cNvPr id="29" name="Straight Connector 28"/>
            <p:cNvCxnSpPr/>
            <p:nvPr userDrawn="1"/>
          </p:nvCxnSpPr>
          <p:spPr>
            <a:xfrm>
              <a:off x="4198299" y="4419044"/>
              <a:ext cx="670257" cy="0"/>
            </a:xfrm>
            <a:prstGeom prst="line">
              <a:avLst/>
            </a:prstGeom>
            <a:ln w="57150" cmpd="sng">
              <a:solidFill>
                <a:srgbClr val="7FB9C2"/>
              </a:solidFill>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userDrawn="1"/>
          </p:nvSpPr>
          <p:spPr>
            <a:xfrm>
              <a:off x="5957364" y="3917374"/>
              <a:ext cx="2286000" cy="1600438"/>
            </a:xfrm>
            <a:prstGeom prst="rect">
              <a:avLst/>
            </a:prstGeom>
            <a:noFill/>
          </p:spPr>
          <p:txBody>
            <a:bodyPr wrap="square" rtlCol="0">
              <a:spAutoFit/>
            </a:bodyPr>
            <a:lstStyle/>
            <a:p>
              <a:pPr algn="ctr"/>
              <a:r>
                <a:rPr lang="en-US" sz="1800" b="1" spc="100" dirty="0" smtClean="0">
                  <a:solidFill>
                    <a:srgbClr val="EB4D2A"/>
                  </a:solidFill>
                </a:rPr>
                <a:t>OUR INSIGHTS</a:t>
              </a:r>
            </a:p>
            <a:p>
              <a:pPr algn="ctr"/>
              <a:endParaRPr lang="en-US" sz="1800" b="1" spc="100" dirty="0" smtClean="0">
                <a:solidFill>
                  <a:srgbClr val="EB4D2A"/>
                </a:solidFill>
              </a:endParaRPr>
            </a:p>
            <a:p>
              <a:pPr algn="ctr">
                <a:lnSpc>
                  <a:spcPct val="140000"/>
                </a:lnSpc>
              </a:pPr>
              <a:r>
                <a:rPr lang="en-US" sz="1500" b="0" spc="0" dirty="0" smtClean="0">
                  <a:solidFill>
                    <a:schemeClr val="bg2"/>
                  </a:solidFill>
                </a:rPr>
                <a:t>Thoughtful Analysis</a:t>
              </a:r>
            </a:p>
            <a:p>
              <a:pPr algn="ctr">
                <a:lnSpc>
                  <a:spcPct val="140000"/>
                </a:lnSpc>
              </a:pPr>
              <a:r>
                <a:rPr lang="en-US" sz="1500" b="0" spc="0" dirty="0" smtClean="0">
                  <a:solidFill>
                    <a:schemeClr val="bg2"/>
                  </a:solidFill>
                </a:rPr>
                <a:t>Exceptional Quality</a:t>
              </a:r>
            </a:p>
            <a:p>
              <a:pPr algn="ctr">
                <a:lnSpc>
                  <a:spcPct val="140000"/>
                </a:lnSpc>
              </a:pPr>
              <a:r>
                <a:rPr lang="en-US" sz="1500" b="0" spc="0" dirty="0" smtClean="0">
                  <a:solidFill>
                    <a:schemeClr val="bg2"/>
                  </a:solidFill>
                </a:rPr>
                <a:t>Clear Communication</a:t>
              </a:r>
              <a:endParaRPr lang="en-US" sz="1500" b="0" spc="0" dirty="0">
                <a:solidFill>
                  <a:schemeClr val="bg2"/>
                </a:solidFill>
              </a:endParaRPr>
            </a:p>
          </p:txBody>
        </p:sp>
        <p:cxnSp>
          <p:nvCxnSpPr>
            <p:cNvPr id="31" name="Straight Connector 30"/>
            <p:cNvCxnSpPr/>
            <p:nvPr userDrawn="1"/>
          </p:nvCxnSpPr>
          <p:spPr>
            <a:xfrm>
              <a:off x="6763653" y="4435617"/>
              <a:ext cx="670257" cy="0"/>
            </a:xfrm>
            <a:prstGeom prst="line">
              <a:avLst/>
            </a:prstGeom>
            <a:ln w="57150" cmpd="sng">
              <a:solidFill>
                <a:srgbClr val="7FB9C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55257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ur Offices">
    <p:spTree>
      <p:nvGrpSpPr>
        <p:cNvPr id="1" name=""/>
        <p:cNvGrpSpPr/>
        <p:nvPr/>
      </p:nvGrpSpPr>
      <p:grpSpPr>
        <a:xfrm>
          <a:off x="0" y="0"/>
          <a:ext cx="0" cy="0"/>
          <a:chOff x="0" y="0"/>
          <a:chExt cx="0" cy="0"/>
        </a:xfrm>
      </p:grpSpPr>
      <p:cxnSp>
        <p:nvCxnSpPr>
          <p:cNvPr id="12" name="Straight Connector 11"/>
          <p:cNvCxnSpPr/>
          <p:nvPr userDrawn="1"/>
        </p:nvCxnSpPr>
        <p:spPr>
          <a:xfrm flipH="1">
            <a:off x="8138288" y="4523479"/>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userDrawn="1"/>
        </p:nvSpPr>
        <p:spPr>
          <a:xfrm>
            <a:off x="1037490" y="339268"/>
            <a:ext cx="9089287" cy="523220"/>
          </a:xfrm>
          <a:prstGeom prst="rect">
            <a:avLst/>
          </a:prstGeom>
          <a:noFill/>
        </p:spPr>
        <p:txBody>
          <a:bodyPr wrap="square" rtlCol="0">
            <a:spAutoFit/>
          </a:bodyPr>
          <a:lstStyle/>
          <a:p>
            <a:r>
              <a:rPr lang="en-US" sz="2800" dirty="0" smtClean="0">
                <a:solidFill>
                  <a:srgbClr val="0C3E7A"/>
                </a:solidFill>
                <a:latin typeface="Century Gothic"/>
                <a:cs typeface="Century Gothic"/>
              </a:rPr>
              <a:t>Our Offices</a:t>
            </a:r>
            <a:endParaRPr lang="en-US" sz="2800" dirty="0">
              <a:solidFill>
                <a:srgbClr val="0C3E7A"/>
              </a:solidFill>
              <a:latin typeface="Century Gothic"/>
              <a:cs typeface="Century Gothic"/>
            </a:endParaRPr>
          </a:p>
        </p:txBody>
      </p:sp>
      <p:grpSp>
        <p:nvGrpSpPr>
          <p:cNvPr id="36" name="Group 35"/>
          <p:cNvGrpSpPr/>
          <p:nvPr userDrawn="1"/>
        </p:nvGrpSpPr>
        <p:grpSpPr>
          <a:xfrm>
            <a:off x="748594" y="1415334"/>
            <a:ext cx="10888524" cy="4875889"/>
            <a:chOff x="488803" y="1276806"/>
            <a:chExt cx="8166393" cy="4875889"/>
          </a:xfrm>
        </p:grpSpPr>
        <p:grpSp>
          <p:nvGrpSpPr>
            <p:cNvPr id="45" name="Group 44"/>
            <p:cNvGrpSpPr/>
            <p:nvPr/>
          </p:nvGrpSpPr>
          <p:grpSpPr>
            <a:xfrm>
              <a:off x="488803" y="1276806"/>
              <a:ext cx="8166393" cy="4875889"/>
              <a:chOff x="483128" y="1265799"/>
              <a:chExt cx="8166393" cy="4875889"/>
            </a:xfrm>
          </p:grpSpPr>
          <p:sp>
            <p:nvSpPr>
              <p:cNvPr id="47" name="Rectangle 46"/>
              <p:cNvSpPr/>
              <p:nvPr/>
            </p:nvSpPr>
            <p:spPr>
              <a:xfrm>
                <a:off x="483132" y="2564933"/>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BOSTON</a:t>
                </a:r>
                <a:endParaRPr lang="en-US" sz="1200" b="1" cap="all" dirty="0">
                  <a:solidFill>
                    <a:srgbClr val="FFFFFF"/>
                  </a:solidFill>
                  <a:latin typeface="Century Gothic" panose="020B0502020202020204" pitchFamily="34" charset="0"/>
                </a:endParaRPr>
              </a:p>
            </p:txBody>
          </p:sp>
          <p:pic>
            <p:nvPicPr>
              <p:cNvPr id="48" name="Picture 47"/>
              <p:cNvPicPr>
                <a:picLocks noChangeAspect="1"/>
              </p:cNvPicPr>
              <p:nvPr/>
            </p:nvPicPr>
            <p:blipFill rotWithShape="1">
              <a:blip r:embed="rId2" cstate="print">
                <a:extLst>
                  <a:ext uri="{28A0092B-C50C-407E-A947-70E740481C1C}">
                    <a14:useLocalDpi xmlns:a14="http://schemas.microsoft.com/office/drawing/2010/main" val="0"/>
                  </a:ext>
                </a:extLst>
              </a:blip>
              <a:srcRect t="5272" b="10036"/>
              <a:stretch/>
            </p:blipFill>
            <p:spPr>
              <a:xfrm>
                <a:off x="3357585" y="1265799"/>
                <a:ext cx="2414016" cy="1362974"/>
              </a:xfrm>
              <a:prstGeom prst="rect">
                <a:avLst/>
              </a:prstGeom>
            </p:spPr>
          </p:pic>
          <p:sp>
            <p:nvSpPr>
              <p:cNvPr id="49" name="Rectangle 48"/>
              <p:cNvSpPr/>
              <p:nvPr/>
            </p:nvSpPr>
            <p:spPr>
              <a:xfrm>
                <a:off x="3357587" y="2564934"/>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New York</a:t>
                </a:r>
                <a:endParaRPr lang="en-US" sz="1200" b="1" cap="all" dirty="0">
                  <a:solidFill>
                    <a:srgbClr val="FFFFFF"/>
                  </a:solidFill>
                  <a:latin typeface="Century Gothic" panose="020B0502020202020204" pitchFamily="34" charset="0"/>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t="5758" b="12209"/>
              <a:stretch/>
            </p:blipFill>
            <p:spPr>
              <a:xfrm>
                <a:off x="6235505" y="1265799"/>
                <a:ext cx="2414016" cy="1319841"/>
              </a:xfrm>
              <a:prstGeom prst="rect">
                <a:avLst/>
              </a:prstGeom>
            </p:spPr>
          </p:pic>
          <p:sp>
            <p:nvSpPr>
              <p:cNvPr id="51" name="Rectangle 50"/>
              <p:cNvSpPr/>
              <p:nvPr/>
            </p:nvSpPr>
            <p:spPr>
              <a:xfrm>
                <a:off x="6235507" y="2563339"/>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San Francisco</a:t>
                </a:r>
                <a:endParaRPr lang="en-US" sz="1200" b="1" cap="all" dirty="0">
                  <a:solidFill>
                    <a:srgbClr val="FFFFFF"/>
                  </a:solidFill>
                  <a:latin typeface="Century Gothic" panose="020B0502020202020204" pitchFamily="34" charset="0"/>
                </a:endParaRPr>
              </a:p>
            </p:txBody>
          </p:sp>
          <p:pic>
            <p:nvPicPr>
              <p:cNvPr id="52" name="Picture 51"/>
              <p:cNvPicPr>
                <a:picLocks noChangeAspect="1"/>
              </p:cNvPicPr>
              <p:nvPr/>
            </p:nvPicPr>
            <p:blipFill rotWithShape="1">
              <a:blip r:embed="rId4" cstate="print">
                <a:extLst>
                  <a:ext uri="{28A0092B-C50C-407E-A947-70E740481C1C}">
                    <a14:useLocalDpi xmlns:a14="http://schemas.microsoft.com/office/drawing/2010/main" val="0"/>
                  </a:ext>
                </a:extLst>
              </a:blip>
              <a:srcRect b="15795"/>
              <a:stretch/>
            </p:blipFill>
            <p:spPr>
              <a:xfrm>
                <a:off x="483128" y="2930732"/>
                <a:ext cx="2414016" cy="1356962"/>
              </a:xfrm>
              <a:prstGeom prst="rect">
                <a:avLst/>
              </a:prstGeom>
            </p:spPr>
          </p:pic>
          <p:sp>
            <p:nvSpPr>
              <p:cNvPr id="53" name="Rectangle 52"/>
              <p:cNvSpPr/>
              <p:nvPr/>
            </p:nvSpPr>
            <p:spPr>
              <a:xfrm>
                <a:off x="483128" y="4232715"/>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Washington</a:t>
                </a:r>
                <a:endParaRPr lang="en-US" sz="1200" b="1" cap="all" dirty="0">
                  <a:solidFill>
                    <a:srgbClr val="FFFFFF"/>
                  </a:solidFill>
                  <a:latin typeface="Century Gothic" panose="020B0502020202020204" pitchFamily="34" charset="0"/>
                </a:endParaRPr>
              </a:p>
            </p:txBody>
          </p:sp>
          <p:pic>
            <p:nvPicPr>
              <p:cNvPr id="54" name="Picture 53"/>
              <p:cNvPicPr>
                <a:picLocks noChangeAspect="1"/>
              </p:cNvPicPr>
              <p:nvPr/>
            </p:nvPicPr>
            <p:blipFill rotWithShape="1">
              <a:blip r:embed="rId5" cstate="print">
                <a:extLst>
                  <a:ext uri="{28A0092B-C50C-407E-A947-70E740481C1C}">
                    <a14:useLocalDpi xmlns:a14="http://schemas.microsoft.com/office/drawing/2010/main" val="0"/>
                  </a:ext>
                </a:extLst>
              </a:blip>
              <a:srcRect l="10171" r="14086"/>
              <a:stretch/>
            </p:blipFill>
            <p:spPr>
              <a:xfrm>
                <a:off x="3357585" y="2930732"/>
                <a:ext cx="2414016" cy="1320117"/>
              </a:xfrm>
              <a:prstGeom prst="rect">
                <a:avLst/>
              </a:prstGeom>
            </p:spPr>
          </p:pic>
          <p:sp>
            <p:nvSpPr>
              <p:cNvPr id="55" name="Rectangle 54"/>
              <p:cNvSpPr/>
              <p:nvPr/>
            </p:nvSpPr>
            <p:spPr>
              <a:xfrm>
                <a:off x="3357028" y="4232714"/>
                <a:ext cx="241613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Toronto</a:t>
                </a:r>
                <a:endParaRPr lang="en-US" sz="1200" b="1" cap="all" dirty="0">
                  <a:solidFill>
                    <a:srgbClr val="FFFFFF"/>
                  </a:solidFill>
                  <a:latin typeface="Century Gothic" panose="020B0502020202020204" pitchFamily="34" charset="0"/>
                </a:endParaRPr>
              </a:p>
            </p:txBody>
          </p:sp>
          <p:pic>
            <p:nvPicPr>
              <p:cNvPr id="56" name="Picture 55"/>
              <p:cNvPicPr>
                <a:picLocks/>
              </p:cNvPicPr>
              <p:nvPr/>
            </p:nvPicPr>
            <p:blipFill rotWithShape="1">
              <a:blip r:embed="rId6" cstate="print">
                <a:extLst>
                  <a:ext uri="{28A0092B-C50C-407E-A947-70E740481C1C}">
                    <a14:useLocalDpi xmlns:a14="http://schemas.microsoft.com/office/drawing/2010/main" val="0"/>
                  </a:ext>
                </a:extLst>
              </a:blip>
              <a:srcRect t="5807" b="2675"/>
              <a:stretch/>
            </p:blipFill>
            <p:spPr>
              <a:xfrm>
                <a:off x="6235503" y="2947184"/>
                <a:ext cx="2414016" cy="1325880"/>
              </a:xfrm>
              <a:prstGeom prst="rect">
                <a:avLst/>
              </a:prstGeom>
            </p:spPr>
          </p:pic>
          <p:sp>
            <p:nvSpPr>
              <p:cNvPr id="57" name="Rectangle 56"/>
              <p:cNvSpPr/>
              <p:nvPr/>
            </p:nvSpPr>
            <p:spPr>
              <a:xfrm>
                <a:off x="6235503" y="4232715"/>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London</a:t>
                </a:r>
                <a:endParaRPr lang="en-US" sz="1200" b="1" cap="all" dirty="0">
                  <a:solidFill>
                    <a:srgbClr val="FFFFFF"/>
                  </a:solidFill>
                  <a:latin typeface="Century Gothic" panose="020B0502020202020204" pitchFamily="34" charset="0"/>
                </a:endParaRPr>
              </a:p>
            </p:txBody>
          </p:sp>
          <p:pic>
            <p:nvPicPr>
              <p:cNvPr id="58" name="Picture 57"/>
              <p:cNvPicPr>
                <a:picLocks noChangeAspect="1"/>
              </p:cNvPicPr>
              <p:nvPr/>
            </p:nvPicPr>
            <p:blipFill rotWithShape="1">
              <a:blip r:embed="rId7" cstate="print">
                <a:extLst>
                  <a:ext uri="{28A0092B-C50C-407E-A947-70E740481C1C}">
                    <a14:useLocalDpi xmlns:a14="http://schemas.microsoft.com/office/drawing/2010/main" val="0"/>
                  </a:ext>
                </a:extLst>
              </a:blip>
              <a:srcRect t="15516"/>
              <a:stretch/>
            </p:blipFill>
            <p:spPr>
              <a:xfrm>
                <a:off x="483130" y="4612998"/>
                <a:ext cx="2414016" cy="1364313"/>
              </a:xfrm>
              <a:prstGeom prst="rect">
                <a:avLst/>
              </a:prstGeom>
            </p:spPr>
          </p:pic>
          <p:sp>
            <p:nvSpPr>
              <p:cNvPr id="59" name="Rectangle 58"/>
              <p:cNvSpPr/>
              <p:nvPr/>
            </p:nvSpPr>
            <p:spPr>
              <a:xfrm>
                <a:off x="483128" y="5864689"/>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Madrid</a:t>
                </a:r>
                <a:endParaRPr lang="en-US" sz="1200" b="1" cap="all" dirty="0">
                  <a:solidFill>
                    <a:srgbClr val="FFFFFF"/>
                  </a:solidFill>
                  <a:latin typeface="Century Gothic" panose="020B0502020202020204" pitchFamily="34" charset="0"/>
                </a:endParaRPr>
              </a:p>
            </p:txBody>
          </p:sp>
          <p:pic>
            <p:nvPicPr>
              <p:cNvPr id="60" name="Picture 59"/>
              <p:cNvPicPr>
                <a:picLocks noChangeAspect="1"/>
              </p:cNvPicPr>
              <p:nvPr/>
            </p:nvPicPr>
            <p:blipFill rotWithShape="1">
              <a:blip r:embed="rId8" cstate="print">
                <a:extLst>
                  <a:ext uri="{28A0092B-C50C-407E-A947-70E740481C1C}">
                    <a14:useLocalDpi xmlns:a14="http://schemas.microsoft.com/office/drawing/2010/main" val="0"/>
                  </a:ext>
                </a:extLst>
              </a:blip>
              <a:srcRect t="4753" b="13781"/>
              <a:stretch/>
            </p:blipFill>
            <p:spPr>
              <a:xfrm>
                <a:off x="3359146" y="4612998"/>
                <a:ext cx="2414016" cy="1311216"/>
              </a:xfrm>
              <a:prstGeom prst="rect">
                <a:avLst/>
              </a:prstGeom>
            </p:spPr>
          </p:pic>
          <p:sp>
            <p:nvSpPr>
              <p:cNvPr id="61" name="Rectangle 60"/>
              <p:cNvSpPr/>
              <p:nvPr/>
            </p:nvSpPr>
            <p:spPr>
              <a:xfrm>
                <a:off x="3356208" y="5864688"/>
                <a:ext cx="241695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Rome</a:t>
                </a:r>
                <a:endParaRPr lang="en-US" sz="1200" b="1" cap="all" dirty="0">
                  <a:solidFill>
                    <a:srgbClr val="FFFFFF"/>
                  </a:solidFill>
                  <a:latin typeface="Century Gothic" panose="020B0502020202020204" pitchFamily="34" charset="0"/>
                </a:endParaRPr>
              </a:p>
            </p:txBody>
          </p:sp>
          <p:pic>
            <p:nvPicPr>
              <p:cNvPr id="62" name="Picture 61"/>
              <p:cNvPicPr>
                <a:picLocks noChangeAspect="1"/>
              </p:cNvPicPr>
              <p:nvPr/>
            </p:nvPicPr>
            <p:blipFill rotWithShape="1">
              <a:blip r:embed="rId9" cstate="print">
                <a:extLst>
                  <a:ext uri="{28A0092B-C50C-407E-A947-70E740481C1C}">
                    <a14:useLocalDpi xmlns:a14="http://schemas.microsoft.com/office/drawing/2010/main" val="0"/>
                  </a:ext>
                </a:extLst>
              </a:blip>
              <a:srcRect t="15991" b="2676"/>
              <a:stretch/>
            </p:blipFill>
            <p:spPr>
              <a:xfrm>
                <a:off x="6235501" y="4615282"/>
                <a:ext cx="2414016" cy="1308932"/>
              </a:xfrm>
              <a:prstGeom prst="rect">
                <a:avLst/>
              </a:prstGeom>
            </p:spPr>
          </p:pic>
          <p:sp>
            <p:nvSpPr>
              <p:cNvPr id="63" name="Rectangle 62"/>
              <p:cNvSpPr/>
              <p:nvPr/>
            </p:nvSpPr>
            <p:spPr>
              <a:xfrm>
                <a:off x="6235501" y="5864687"/>
                <a:ext cx="2414014" cy="276999"/>
              </a:xfrm>
              <a:prstGeom prst="rect">
                <a:avLst/>
              </a:prstGeom>
              <a:solidFill>
                <a:schemeClr val="bg2"/>
              </a:solidFill>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cap="all" dirty="0" smtClean="0">
                    <a:solidFill>
                      <a:srgbClr val="FFFFFF"/>
                    </a:solidFill>
                    <a:latin typeface="Century Gothic" panose="020B0502020202020204" pitchFamily="34" charset="0"/>
                  </a:rPr>
                  <a:t>  Sydney</a:t>
                </a:r>
                <a:endParaRPr lang="en-US" sz="1200" b="1" cap="all" dirty="0">
                  <a:solidFill>
                    <a:srgbClr val="FFFFFF"/>
                  </a:solidFill>
                  <a:latin typeface="Century Gothic" panose="020B0502020202020204" pitchFamily="34" charset="0"/>
                </a:endParaRPr>
              </a:p>
            </p:txBody>
          </p:sp>
        </p:grpSp>
        <p:pic>
          <p:nvPicPr>
            <p:cNvPr id="46" name="Picture 45"/>
            <p:cNvPicPr>
              <a:picLocks noChangeAspect="1"/>
            </p:cNvPicPr>
            <p:nvPr/>
          </p:nvPicPr>
          <p:blipFill rotWithShape="1">
            <a:blip r:embed="rId10" cstate="print">
              <a:extLst>
                <a:ext uri="{28A0092B-C50C-407E-A947-70E740481C1C}">
                  <a14:useLocalDpi xmlns:a14="http://schemas.microsoft.com/office/drawing/2010/main" val="0"/>
                </a:ext>
              </a:extLst>
            </a:blip>
            <a:srcRect l="14887" r="14887"/>
            <a:stretch/>
          </p:blipFill>
          <p:spPr>
            <a:xfrm>
              <a:off x="488803" y="1277324"/>
              <a:ext cx="2414018" cy="1297022"/>
            </a:xfrm>
            <a:prstGeom prst="rect">
              <a:avLst/>
            </a:prstGeom>
          </p:spPr>
        </p:pic>
      </p:grpSp>
    </p:spTree>
    <p:extLst>
      <p:ext uri="{BB962C8B-B14F-4D97-AF65-F5344CB8AC3E}">
        <p14:creationId xmlns:p14="http://schemas.microsoft.com/office/powerpoint/2010/main" val="20501523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actices &amp; Industries">
    <p:spTree>
      <p:nvGrpSpPr>
        <p:cNvPr id="1" name=""/>
        <p:cNvGrpSpPr/>
        <p:nvPr/>
      </p:nvGrpSpPr>
      <p:grpSpPr>
        <a:xfrm>
          <a:off x="0" y="0"/>
          <a:ext cx="0" cy="0"/>
          <a:chOff x="0" y="0"/>
          <a:chExt cx="0" cy="0"/>
        </a:xfrm>
      </p:grpSpPr>
      <p:cxnSp>
        <p:nvCxnSpPr>
          <p:cNvPr id="12" name="Straight Connector 11"/>
          <p:cNvCxnSpPr/>
          <p:nvPr userDrawn="1"/>
        </p:nvCxnSpPr>
        <p:spPr>
          <a:xfrm flipH="1">
            <a:off x="8088968" y="4498821"/>
            <a:ext cx="1378185" cy="1651154"/>
          </a:xfrm>
          <a:prstGeom prst="line">
            <a:avLst/>
          </a:prstGeom>
          <a:ln w="762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userDrawn="1"/>
        </p:nvSpPr>
        <p:spPr>
          <a:xfrm>
            <a:off x="995158" y="339268"/>
            <a:ext cx="9089287" cy="523220"/>
          </a:xfrm>
          <a:prstGeom prst="rect">
            <a:avLst/>
          </a:prstGeom>
          <a:noFill/>
        </p:spPr>
        <p:txBody>
          <a:bodyPr wrap="square" rtlCol="0">
            <a:spAutoFit/>
          </a:bodyPr>
          <a:lstStyle/>
          <a:p>
            <a:r>
              <a:rPr lang="en-US" sz="2800" dirty="0" smtClean="0">
                <a:solidFill>
                  <a:srgbClr val="0C3E7A"/>
                </a:solidFill>
                <a:latin typeface="Century Gothic"/>
                <a:cs typeface="Century Gothic"/>
              </a:rPr>
              <a:t>Our Practices</a:t>
            </a:r>
            <a:r>
              <a:rPr lang="en-US" sz="2800" baseline="0" dirty="0" smtClean="0">
                <a:solidFill>
                  <a:srgbClr val="0C3E7A"/>
                </a:solidFill>
                <a:latin typeface="Century Gothic"/>
                <a:cs typeface="Century Gothic"/>
              </a:rPr>
              <a:t> and Industries</a:t>
            </a:r>
            <a:endParaRPr lang="en-US" sz="2800" dirty="0">
              <a:solidFill>
                <a:srgbClr val="0C3E7A"/>
              </a:solidFill>
              <a:latin typeface="Century Gothic"/>
              <a:cs typeface="Century Gothic"/>
            </a:endParaRPr>
          </a:p>
        </p:txBody>
      </p:sp>
      <p:grpSp>
        <p:nvGrpSpPr>
          <p:cNvPr id="18" name="Group 17"/>
          <p:cNvGrpSpPr/>
          <p:nvPr userDrawn="1"/>
        </p:nvGrpSpPr>
        <p:grpSpPr>
          <a:xfrm>
            <a:off x="816567" y="1336278"/>
            <a:ext cx="10558867" cy="5004597"/>
            <a:chOff x="796224" y="1522942"/>
            <a:chExt cx="7649365" cy="4865855"/>
          </a:xfrm>
        </p:grpSpPr>
        <p:sp>
          <p:nvSpPr>
            <p:cNvPr id="19" name="TextBox 19"/>
            <p:cNvSpPr txBox="1"/>
            <p:nvPr userDrawn="1"/>
          </p:nvSpPr>
          <p:spPr>
            <a:xfrm>
              <a:off x="965834" y="1530214"/>
              <a:ext cx="2286000" cy="44033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300"/>
                </a:spcAft>
              </a:pPr>
              <a:r>
                <a:rPr lang="en-US" sz="1800" b="1" spc="100" dirty="0" smtClean="0">
                  <a:solidFill>
                    <a:srgbClr val="00467F"/>
                  </a:solidFill>
                </a:rPr>
                <a:t>ENERGY &amp; UTILITIES</a:t>
              </a:r>
            </a:p>
            <a:p>
              <a:pPr marL="1588" lvl="1">
                <a:lnSpc>
                  <a:spcPct val="110000"/>
                </a:lnSpc>
              </a:pPr>
              <a:r>
                <a:rPr lang="en-US" sz="1300" dirty="0">
                  <a:solidFill>
                    <a:srgbClr val="292828"/>
                  </a:solidFill>
                </a:rPr>
                <a:t>Competition </a:t>
              </a:r>
              <a:r>
                <a:rPr lang="en-US" sz="1300" dirty="0" smtClean="0">
                  <a:solidFill>
                    <a:srgbClr val="292828"/>
                  </a:solidFill>
                </a:rPr>
                <a:t>&amp; Market </a:t>
              </a:r>
              <a:endParaRPr lang="en-US" sz="1300" dirty="0">
                <a:solidFill>
                  <a:srgbClr val="292828"/>
                </a:solidFill>
              </a:endParaRPr>
            </a:p>
            <a:p>
              <a:pPr marL="1588" lvl="1">
                <a:lnSpc>
                  <a:spcPct val="90000"/>
                </a:lnSpc>
              </a:pPr>
              <a:r>
                <a:rPr lang="en-US" sz="1300" dirty="0">
                  <a:solidFill>
                    <a:srgbClr val="292828"/>
                  </a:solidFill>
                </a:rPr>
                <a:t>   Manipulation </a:t>
              </a:r>
            </a:p>
            <a:p>
              <a:pPr marL="1588" lvl="1" indent="0" algn="l">
                <a:lnSpc>
                  <a:spcPct val="110000"/>
                </a:lnSpc>
              </a:pPr>
              <a:r>
                <a:rPr lang="en-US" sz="1300" b="0" spc="0" dirty="0" smtClean="0">
                  <a:solidFill>
                    <a:srgbClr val="292828"/>
                  </a:solidFill>
                </a:rPr>
                <a:t>Distributed Energy </a:t>
              </a:r>
            </a:p>
            <a:p>
              <a:pPr marL="1588" lvl="1" indent="0" algn="l">
                <a:lnSpc>
                  <a:spcPct val="90000"/>
                </a:lnSpc>
              </a:pPr>
              <a:r>
                <a:rPr lang="en-US" sz="1300" b="0" spc="0" dirty="0" smtClean="0">
                  <a:solidFill>
                    <a:srgbClr val="292828"/>
                  </a:solidFill>
                </a:rPr>
                <a:t>   Resources </a:t>
              </a:r>
            </a:p>
            <a:p>
              <a:pPr marL="1588" lvl="1" indent="0" algn="l">
                <a:lnSpc>
                  <a:spcPct val="110000"/>
                </a:lnSpc>
              </a:pPr>
              <a:r>
                <a:rPr lang="en-US" sz="1300" b="0" spc="0" dirty="0" smtClean="0">
                  <a:solidFill>
                    <a:srgbClr val="292828"/>
                  </a:solidFill>
                </a:rPr>
                <a:t>Electric Transmission </a:t>
              </a:r>
            </a:p>
            <a:p>
              <a:pPr marL="1588" lvl="1" indent="0" algn="l">
                <a:lnSpc>
                  <a:spcPct val="110000"/>
                </a:lnSpc>
              </a:pPr>
              <a:r>
                <a:rPr lang="en-US" sz="1300" b="0" spc="0" dirty="0" smtClean="0">
                  <a:solidFill>
                    <a:srgbClr val="292828"/>
                  </a:solidFill>
                </a:rPr>
                <a:t>Electricity Market Modeling </a:t>
              </a:r>
            </a:p>
            <a:p>
              <a:pPr marL="1588" lvl="1" indent="0" algn="l">
                <a:lnSpc>
                  <a:spcPct val="90000"/>
                </a:lnSpc>
              </a:pPr>
              <a:r>
                <a:rPr lang="en-US" sz="1300" b="0" spc="0" dirty="0" smtClean="0">
                  <a:solidFill>
                    <a:srgbClr val="292828"/>
                  </a:solidFill>
                </a:rPr>
                <a:t>   &amp; Resource Planning </a:t>
              </a:r>
            </a:p>
            <a:p>
              <a:pPr marL="1588" lvl="1" indent="0" algn="l">
                <a:lnSpc>
                  <a:spcPct val="110000"/>
                </a:lnSpc>
              </a:pPr>
              <a:r>
                <a:rPr lang="en-US" sz="1300" b="0" spc="0" dirty="0" smtClean="0">
                  <a:solidFill>
                    <a:srgbClr val="292828"/>
                  </a:solidFill>
                </a:rPr>
                <a:t>Electrification &amp; Growth</a:t>
              </a:r>
            </a:p>
            <a:p>
              <a:pPr marL="1588" lvl="1" indent="0" algn="l">
                <a:lnSpc>
                  <a:spcPct val="90000"/>
                </a:lnSpc>
              </a:pPr>
              <a:r>
                <a:rPr lang="en-US" sz="1300" b="0" spc="0" dirty="0" smtClean="0">
                  <a:solidFill>
                    <a:srgbClr val="292828"/>
                  </a:solidFill>
                </a:rPr>
                <a:t>   Opportunities</a:t>
              </a:r>
            </a:p>
            <a:p>
              <a:pPr marL="1588" lvl="1" indent="0" algn="l">
                <a:lnSpc>
                  <a:spcPct val="110000"/>
                </a:lnSpc>
              </a:pPr>
              <a:r>
                <a:rPr lang="en-US" sz="1300" b="0" spc="0" dirty="0" smtClean="0">
                  <a:solidFill>
                    <a:srgbClr val="292828"/>
                  </a:solidFill>
                </a:rPr>
                <a:t>Energy Litigation</a:t>
              </a:r>
            </a:p>
            <a:p>
              <a:pPr marL="1588" lvl="1" indent="0" algn="l">
                <a:lnSpc>
                  <a:spcPct val="110000"/>
                </a:lnSpc>
              </a:pPr>
              <a:r>
                <a:rPr lang="en-US" sz="1300" b="0" spc="0" dirty="0" smtClean="0">
                  <a:solidFill>
                    <a:srgbClr val="292828"/>
                  </a:solidFill>
                </a:rPr>
                <a:t>Energy Storage</a:t>
              </a:r>
            </a:p>
            <a:p>
              <a:pPr marL="1588" lvl="1">
                <a:lnSpc>
                  <a:spcPct val="110000"/>
                </a:lnSpc>
              </a:pPr>
              <a:r>
                <a:rPr lang="en-US" sz="1300" dirty="0" smtClean="0">
                  <a:solidFill>
                    <a:srgbClr val="292828"/>
                  </a:solidFill>
                </a:rPr>
                <a:t>Environmental Policy, Planning</a:t>
              </a:r>
              <a:endParaRPr lang="en-US" sz="1300" dirty="0">
                <a:solidFill>
                  <a:srgbClr val="292828"/>
                </a:solidFill>
              </a:endParaRPr>
            </a:p>
            <a:p>
              <a:pPr marL="1588" lvl="1">
                <a:lnSpc>
                  <a:spcPct val="90000"/>
                </a:lnSpc>
              </a:pPr>
              <a:r>
                <a:rPr lang="en-US" sz="1300" dirty="0">
                  <a:solidFill>
                    <a:srgbClr val="292828"/>
                  </a:solidFill>
                </a:rPr>
                <a:t>   </a:t>
              </a:r>
              <a:r>
                <a:rPr lang="en-US" sz="1300" dirty="0" smtClean="0">
                  <a:solidFill>
                    <a:srgbClr val="292828"/>
                  </a:solidFill>
                </a:rPr>
                <a:t>and Compliance</a:t>
              </a:r>
              <a:endParaRPr lang="en-US" sz="1300" dirty="0">
                <a:solidFill>
                  <a:srgbClr val="292828"/>
                </a:solidFill>
              </a:endParaRPr>
            </a:p>
            <a:p>
              <a:pPr marL="1588" lvl="1" indent="0" algn="l">
                <a:lnSpc>
                  <a:spcPct val="110000"/>
                </a:lnSpc>
              </a:pPr>
              <a:r>
                <a:rPr lang="en-US" sz="1300" b="0" spc="0" dirty="0" smtClean="0">
                  <a:solidFill>
                    <a:srgbClr val="292828"/>
                  </a:solidFill>
                </a:rPr>
                <a:t>Finance and Ratemaking </a:t>
              </a:r>
            </a:p>
            <a:p>
              <a:pPr marL="1588" lvl="1" indent="0" algn="l">
                <a:lnSpc>
                  <a:spcPct val="110000"/>
                </a:lnSpc>
              </a:pPr>
              <a:r>
                <a:rPr lang="en-US" sz="1300" b="0" spc="0" dirty="0" smtClean="0">
                  <a:solidFill>
                    <a:srgbClr val="292828"/>
                  </a:solidFill>
                </a:rPr>
                <a:t>Gas/Electric Coordination </a:t>
              </a:r>
            </a:p>
            <a:p>
              <a:pPr marL="1588" lvl="1" indent="0" algn="l">
                <a:lnSpc>
                  <a:spcPct val="110000"/>
                </a:lnSpc>
              </a:pPr>
              <a:r>
                <a:rPr lang="en-US" sz="1300" b="0" spc="0" dirty="0" smtClean="0">
                  <a:solidFill>
                    <a:srgbClr val="292828"/>
                  </a:solidFill>
                </a:rPr>
                <a:t>Market Design  </a:t>
              </a:r>
            </a:p>
            <a:p>
              <a:pPr marL="1588" lvl="1" indent="0" algn="l">
                <a:lnSpc>
                  <a:spcPct val="110000"/>
                </a:lnSpc>
              </a:pPr>
              <a:r>
                <a:rPr lang="en-US" sz="1300" b="0" spc="0" dirty="0" smtClean="0">
                  <a:solidFill>
                    <a:srgbClr val="292828"/>
                  </a:solidFill>
                </a:rPr>
                <a:t>Natural Gas &amp; Petroleum </a:t>
              </a:r>
            </a:p>
            <a:p>
              <a:pPr marL="1588" lvl="1" indent="0" algn="l">
                <a:lnSpc>
                  <a:spcPct val="110000"/>
                </a:lnSpc>
              </a:pPr>
              <a:r>
                <a:rPr lang="en-US" sz="1300" b="0" spc="0" dirty="0" smtClean="0">
                  <a:solidFill>
                    <a:srgbClr val="292828"/>
                  </a:solidFill>
                </a:rPr>
                <a:t>Nuclear </a:t>
              </a:r>
            </a:p>
            <a:p>
              <a:pPr marL="1588" lvl="1" indent="0" algn="l">
                <a:lnSpc>
                  <a:spcPct val="110000"/>
                </a:lnSpc>
              </a:pPr>
              <a:r>
                <a:rPr lang="en-US" sz="1300" b="0" spc="0" dirty="0" smtClean="0">
                  <a:solidFill>
                    <a:srgbClr val="292828"/>
                  </a:solidFill>
                </a:rPr>
                <a:t>Renewable &amp; Alternative </a:t>
              </a:r>
            </a:p>
            <a:p>
              <a:pPr marL="1588" lvl="1" indent="0" algn="l">
                <a:lnSpc>
                  <a:spcPct val="90000"/>
                </a:lnSpc>
              </a:pPr>
              <a:r>
                <a:rPr lang="en-US" sz="1300" b="0" spc="0" dirty="0" smtClean="0">
                  <a:solidFill>
                    <a:srgbClr val="292828"/>
                  </a:solidFill>
                </a:rPr>
                <a:t>   Energy </a:t>
              </a:r>
            </a:p>
          </p:txBody>
        </p:sp>
        <p:grpSp>
          <p:nvGrpSpPr>
            <p:cNvPr id="23" name="Group 22"/>
            <p:cNvGrpSpPr/>
            <p:nvPr userDrawn="1"/>
          </p:nvGrpSpPr>
          <p:grpSpPr>
            <a:xfrm>
              <a:off x="796224" y="1628775"/>
              <a:ext cx="78734" cy="4304815"/>
              <a:chOff x="678183" y="1426313"/>
              <a:chExt cx="78734" cy="4304815"/>
            </a:xfrm>
          </p:grpSpPr>
          <p:cxnSp>
            <p:nvCxnSpPr>
              <p:cNvPr id="39" name="Straight Connector 38"/>
              <p:cNvCxnSpPr/>
              <p:nvPr userDrawn="1"/>
            </p:nvCxnSpPr>
            <p:spPr>
              <a:xfrm flipH="1">
                <a:off x="717550" y="1487869"/>
                <a:ext cx="1" cy="4243259"/>
              </a:xfrm>
              <a:prstGeom prst="line">
                <a:avLst/>
              </a:prstGeom>
              <a:ln w="3175" cmpd="sng">
                <a:solidFill>
                  <a:srgbClr val="444446"/>
                </a:solidFill>
              </a:ln>
              <a:effectLst/>
            </p:spPr>
            <p:style>
              <a:lnRef idx="2">
                <a:schemeClr val="accent1"/>
              </a:lnRef>
              <a:fillRef idx="0">
                <a:schemeClr val="accent1"/>
              </a:fillRef>
              <a:effectRef idx="1">
                <a:schemeClr val="accent1"/>
              </a:effectRef>
              <a:fontRef idx="minor">
                <a:schemeClr val="tx1"/>
              </a:fontRef>
            </p:style>
          </p:cxnSp>
          <p:sp>
            <p:nvSpPr>
              <p:cNvPr id="40" name="Rectangle 39"/>
              <p:cNvSpPr/>
              <p:nvPr userDrawn="1"/>
            </p:nvSpPr>
            <p:spPr>
              <a:xfrm>
                <a:off x="678183" y="1426313"/>
                <a:ext cx="78734" cy="295896"/>
              </a:xfrm>
              <a:prstGeom prst="rect">
                <a:avLst/>
              </a:prstGeom>
              <a:solidFill>
                <a:srgbClr val="73AD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800" dirty="0"/>
              </a:p>
            </p:txBody>
          </p:sp>
        </p:grpSp>
        <p:grpSp>
          <p:nvGrpSpPr>
            <p:cNvPr id="24" name="Group 23"/>
            <p:cNvGrpSpPr/>
            <p:nvPr userDrawn="1"/>
          </p:nvGrpSpPr>
          <p:grpSpPr>
            <a:xfrm>
              <a:off x="3394976" y="1628775"/>
              <a:ext cx="78734" cy="4673841"/>
              <a:chOff x="678183" y="1426313"/>
              <a:chExt cx="78734" cy="4673841"/>
            </a:xfrm>
          </p:grpSpPr>
          <p:cxnSp>
            <p:nvCxnSpPr>
              <p:cNvPr id="35" name="Straight Connector 34"/>
              <p:cNvCxnSpPr/>
              <p:nvPr userDrawn="1"/>
            </p:nvCxnSpPr>
            <p:spPr>
              <a:xfrm>
                <a:off x="717551" y="1701705"/>
                <a:ext cx="0" cy="4398449"/>
              </a:xfrm>
              <a:prstGeom prst="line">
                <a:avLst/>
              </a:prstGeom>
              <a:ln w="3175" cmpd="sng">
                <a:solidFill>
                  <a:srgbClr val="444446"/>
                </a:solidFill>
              </a:ln>
              <a:effectLst/>
            </p:spPr>
            <p:style>
              <a:lnRef idx="2">
                <a:schemeClr val="accent1"/>
              </a:lnRef>
              <a:fillRef idx="0">
                <a:schemeClr val="accent1"/>
              </a:fillRef>
              <a:effectRef idx="1">
                <a:schemeClr val="accent1"/>
              </a:effectRef>
              <a:fontRef idx="minor">
                <a:schemeClr val="tx1"/>
              </a:fontRef>
            </p:style>
          </p:cxnSp>
          <p:sp>
            <p:nvSpPr>
              <p:cNvPr id="38" name="Rectangle 37"/>
              <p:cNvSpPr/>
              <p:nvPr userDrawn="1"/>
            </p:nvSpPr>
            <p:spPr>
              <a:xfrm>
                <a:off x="678183" y="1426313"/>
                <a:ext cx="78734" cy="295896"/>
              </a:xfrm>
              <a:prstGeom prst="rect">
                <a:avLst/>
              </a:prstGeom>
              <a:solidFill>
                <a:srgbClr val="73AD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800" dirty="0"/>
              </a:p>
            </p:txBody>
          </p:sp>
        </p:grpSp>
        <p:grpSp>
          <p:nvGrpSpPr>
            <p:cNvPr id="25" name="Group 24"/>
            <p:cNvGrpSpPr/>
            <p:nvPr userDrawn="1"/>
          </p:nvGrpSpPr>
          <p:grpSpPr>
            <a:xfrm>
              <a:off x="5985586" y="1628775"/>
              <a:ext cx="78734" cy="2335701"/>
              <a:chOff x="678183" y="1426313"/>
              <a:chExt cx="78734" cy="2335701"/>
            </a:xfrm>
          </p:grpSpPr>
          <p:cxnSp>
            <p:nvCxnSpPr>
              <p:cNvPr id="33" name="Straight Connector 32"/>
              <p:cNvCxnSpPr/>
              <p:nvPr userDrawn="1"/>
            </p:nvCxnSpPr>
            <p:spPr>
              <a:xfrm flipH="1">
                <a:off x="717550" y="1499833"/>
                <a:ext cx="1" cy="2262181"/>
              </a:xfrm>
              <a:prstGeom prst="line">
                <a:avLst/>
              </a:prstGeom>
              <a:ln w="3175" cmpd="sng">
                <a:solidFill>
                  <a:srgbClr val="444446"/>
                </a:solidFill>
              </a:ln>
              <a:effectLst/>
            </p:spPr>
            <p:style>
              <a:lnRef idx="2">
                <a:schemeClr val="accent1"/>
              </a:lnRef>
              <a:fillRef idx="0">
                <a:schemeClr val="accent1"/>
              </a:fillRef>
              <a:effectRef idx="1">
                <a:schemeClr val="accent1"/>
              </a:effectRef>
              <a:fontRef idx="minor">
                <a:schemeClr val="tx1"/>
              </a:fontRef>
            </p:style>
          </p:cxnSp>
          <p:sp>
            <p:nvSpPr>
              <p:cNvPr id="34" name="Rectangle 33"/>
              <p:cNvSpPr/>
              <p:nvPr userDrawn="1"/>
            </p:nvSpPr>
            <p:spPr>
              <a:xfrm>
                <a:off x="678183" y="1426313"/>
                <a:ext cx="78734" cy="295896"/>
              </a:xfrm>
              <a:prstGeom prst="rect">
                <a:avLst/>
              </a:prstGeom>
              <a:solidFill>
                <a:srgbClr val="73AD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800" dirty="0"/>
              </a:p>
            </p:txBody>
          </p:sp>
        </p:grpSp>
        <p:sp>
          <p:nvSpPr>
            <p:cNvPr id="26" name="TextBox 28"/>
            <p:cNvSpPr txBox="1"/>
            <p:nvPr userDrawn="1"/>
          </p:nvSpPr>
          <p:spPr>
            <a:xfrm>
              <a:off x="3570961" y="1524584"/>
              <a:ext cx="2286000" cy="486421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300"/>
                </a:spcAft>
              </a:pPr>
              <a:r>
                <a:rPr lang="en-US" sz="1800" b="1" spc="100" dirty="0">
                  <a:solidFill>
                    <a:srgbClr val="00467F"/>
                  </a:solidFill>
                </a:rPr>
                <a:t>LITIGATION</a:t>
              </a:r>
            </a:p>
            <a:p>
              <a:pPr marL="1588" lvl="1" indent="0" algn="l">
                <a:lnSpc>
                  <a:spcPct val="110000"/>
                </a:lnSpc>
              </a:pPr>
              <a:r>
                <a:rPr lang="en-US" sz="1300" b="0" spc="0" dirty="0" smtClean="0">
                  <a:solidFill>
                    <a:srgbClr val="292828"/>
                  </a:solidFill>
                </a:rPr>
                <a:t>Accounting </a:t>
              </a:r>
            </a:p>
            <a:p>
              <a:pPr marL="1588" lvl="1">
                <a:lnSpc>
                  <a:spcPct val="110000"/>
                </a:lnSpc>
              </a:pPr>
              <a:r>
                <a:rPr lang="en-US" sz="1300" dirty="0" smtClean="0">
                  <a:solidFill>
                    <a:srgbClr val="292828"/>
                  </a:solidFill>
                </a:rPr>
                <a:t>Analysis of Market </a:t>
              </a:r>
              <a:endParaRPr lang="en-US" sz="1300" dirty="0">
                <a:solidFill>
                  <a:srgbClr val="292828"/>
                </a:solidFill>
              </a:endParaRPr>
            </a:p>
            <a:p>
              <a:pPr marL="1588" lvl="1">
                <a:lnSpc>
                  <a:spcPct val="90000"/>
                </a:lnSpc>
              </a:pPr>
              <a:r>
                <a:rPr lang="en-US" sz="1300" dirty="0">
                  <a:solidFill>
                    <a:srgbClr val="292828"/>
                  </a:solidFill>
                </a:rPr>
                <a:t>   </a:t>
              </a:r>
              <a:r>
                <a:rPr lang="en-US" sz="1300" dirty="0" smtClean="0">
                  <a:solidFill>
                    <a:srgbClr val="292828"/>
                  </a:solidFill>
                </a:rPr>
                <a:t>Manipulation</a:t>
              </a:r>
              <a:endParaRPr lang="en-US" sz="1300" dirty="0">
                <a:solidFill>
                  <a:srgbClr val="292828"/>
                </a:solidFill>
              </a:endParaRPr>
            </a:p>
            <a:p>
              <a:pPr marL="1588" lvl="1" indent="0" algn="l">
                <a:lnSpc>
                  <a:spcPct val="110000"/>
                </a:lnSpc>
              </a:pPr>
              <a:r>
                <a:rPr lang="en-US" sz="1300" b="0" spc="0" dirty="0" smtClean="0">
                  <a:solidFill>
                    <a:srgbClr val="292828"/>
                  </a:solidFill>
                </a:rPr>
                <a:t>Antitrust/Competition </a:t>
              </a:r>
            </a:p>
            <a:p>
              <a:pPr marL="1588" lvl="1" indent="0" algn="l">
                <a:lnSpc>
                  <a:spcPct val="110000"/>
                </a:lnSpc>
              </a:pPr>
              <a:r>
                <a:rPr lang="en-US" sz="1300" b="0" spc="0" dirty="0" smtClean="0">
                  <a:solidFill>
                    <a:srgbClr val="292828"/>
                  </a:solidFill>
                </a:rPr>
                <a:t>Bankruptcy &amp; Restructuring </a:t>
              </a:r>
            </a:p>
            <a:p>
              <a:pPr marL="1588" lvl="1" indent="0" algn="l">
                <a:lnSpc>
                  <a:spcPct val="110000"/>
                </a:lnSpc>
              </a:pPr>
              <a:r>
                <a:rPr lang="en-US" sz="1300" b="0" spc="0" dirty="0" smtClean="0">
                  <a:solidFill>
                    <a:srgbClr val="292828"/>
                  </a:solidFill>
                </a:rPr>
                <a:t>Big Data &amp; Document Analytics </a:t>
              </a:r>
            </a:p>
            <a:p>
              <a:pPr marL="1588" lvl="1" indent="0" algn="l">
                <a:lnSpc>
                  <a:spcPct val="110000"/>
                </a:lnSpc>
              </a:pPr>
              <a:r>
                <a:rPr lang="en-US" sz="1300" b="0" spc="0" dirty="0" smtClean="0">
                  <a:solidFill>
                    <a:srgbClr val="292828"/>
                  </a:solidFill>
                </a:rPr>
                <a:t>Commercial Damages </a:t>
              </a:r>
            </a:p>
            <a:p>
              <a:pPr marL="1588" lvl="1">
                <a:lnSpc>
                  <a:spcPct val="110000"/>
                </a:lnSpc>
              </a:pPr>
              <a:r>
                <a:rPr lang="en-US" sz="1300" dirty="0" smtClean="0">
                  <a:solidFill>
                    <a:srgbClr val="292828"/>
                  </a:solidFill>
                </a:rPr>
                <a:t>Environmental Litigation</a:t>
              </a:r>
              <a:endParaRPr lang="en-US" sz="1300" dirty="0">
                <a:solidFill>
                  <a:srgbClr val="292828"/>
                </a:solidFill>
              </a:endParaRPr>
            </a:p>
            <a:p>
              <a:pPr marL="1588" lvl="1">
                <a:lnSpc>
                  <a:spcPct val="90000"/>
                </a:lnSpc>
              </a:pPr>
              <a:r>
                <a:rPr lang="en-US" sz="1300" dirty="0">
                  <a:solidFill>
                    <a:srgbClr val="292828"/>
                  </a:solidFill>
                </a:rPr>
                <a:t>   </a:t>
              </a:r>
              <a:r>
                <a:rPr lang="en-US" sz="1300" dirty="0" smtClean="0">
                  <a:solidFill>
                    <a:srgbClr val="292828"/>
                  </a:solidFill>
                </a:rPr>
                <a:t>&amp; Regulation</a:t>
              </a:r>
              <a:endParaRPr lang="en-US" sz="1300" dirty="0">
                <a:solidFill>
                  <a:srgbClr val="292828"/>
                </a:solidFill>
              </a:endParaRPr>
            </a:p>
            <a:p>
              <a:pPr marL="1588" lvl="1" indent="0" algn="l">
                <a:lnSpc>
                  <a:spcPct val="110000"/>
                </a:lnSpc>
              </a:pPr>
              <a:r>
                <a:rPr lang="en-US" sz="1300" b="0" spc="0" dirty="0" smtClean="0">
                  <a:solidFill>
                    <a:srgbClr val="292828"/>
                  </a:solidFill>
                </a:rPr>
                <a:t>Intellectual Property </a:t>
              </a:r>
            </a:p>
            <a:p>
              <a:pPr marL="1588" lvl="1" indent="0" algn="l">
                <a:lnSpc>
                  <a:spcPct val="110000"/>
                </a:lnSpc>
              </a:pPr>
              <a:r>
                <a:rPr lang="en-US" sz="1300" b="0" spc="0" dirty="0" smtClean="0">
                  <a:solidFill>
                    <a:srgbClr val="292828"/>
                  </a:solidFill>
                </a:rPr>
                <a:t>International Arbitration </a:t>
              </a:r>
            </a:p>
            <a:p>
              <a:pPr marL="1588" lvl="1" indent="0" algn="l">
                <a:lnSpc>
                  <a:spcPct val="110000"/>
                </a:lnSpc>
              </a:pPr>
              <a:r>
                <a:rPr lang="en-US" sz="1300" b="0" spc="0" dirty="0" smtClean="0">
                  <a:solidFill>
                    <a:srgbClr val="292828"/>
                  </a:solidFill>
                </a:rPr>
                <a:t>International Trade </a:t>
              </a:r>
            </a:p>
            <a:p>
              <a:pPr marL="1588" lvl="1" indent="0" algn="l">
                <a:lnSpc>
                  <a:spcPct val="110000"/>
                </a:lnSpc>
              </a:pPr>
              <a:r>
                <a:rPr lang="en-US" sz="1300" b="0" spc="0" dirty="0" smtClean="0">
                  <a:solidFill>
                    <a:srgbClr val="292828"/>
                  </a:solidFill>
                </a:rPr>
                <a:t>Labor &amp; Employment </a:t>
              </a:r>
            </a:p>
            <a:p>
              <a:pPr marL="1588" lvl="1" indent="0" algn="l">
                <a:lnSpc>
                  <a:spcPct val="110000"/>
                </a:lnSpc>
              </a:pPr>
              <a:r>
                <a:rPr lang="en-US" sz="1300" b="0" spc="0" dirty="0" smtClean="0">
                  <a:solidFill>
                    <a:srgbClr val="292828"/>
                  </a:solidFill>
                </a:rPr>
                <a:t>Mergers &amp; Acquisitions </a:t>
              </a:r>
            </a:p>
            <a:p>
              <a:pPr marL="1588" lvl="1" indent="0" algn="l">
                <a:lnSpc>
                  <a:spcPct val="90000"/>
                </a:lnSpc>
              </a:pPr>
              <a:r>
                <a:rPr lang="en-US" sz="1300" b="0" spc="0" dirty="0" smtClean="0">
                  <a:solidFill>
                    <a:srgbClr val="292828"/>
                  </a:solidFill>
                </a:rPr>
                <a:t>   Litigation </a:t>
              </a:r>
            </a:p>
            <a:p>
              <a:pPr marL="1588" lvl="1" indent="0" algn="l">
                <a:lnSpc>
                  <a:spcPct val="110000"/>
                </a:lnSpc>
              </a:pPr>
              <a:r>
                <a:rPr lang="en-US" sz="1300" b="0" spc="0" dirty="0" smtClean="0">
                  <a:solidFill>
                    <a:srgbClr val="292828"/>
                  </a:solidFill>
                </a:rPr>
                <a:t>Product Liability </a:t>
              </a:r>
            </a:p>
            <a:p>
              <a:pPr marL="1588" lvl="1" indent="0" algn="l">
                <a:lnSpc>
                  <a:spcPct val="110000"/>
                </a:lnSpc>
              </a:pPr>
              <a:r>
                <a:rPr lang="en-US" sz="1300" b="0" spc="0" dirty="0" smtClean="0">
                  <a:solidFill>
                    <a:srgbClr val="292828"/>
                  </a:solidFill>
                </a:rPr>
                <a:t>Securities &amp; Finance</a:t>
              </a:r>
            </a:p>
            <a:p>
              <a:pPr marL="1588" lvl="1" indent="0" algn="l">
                <a:lnSpc>
                  <a:spcPct val="110000"/>
                </a:lnSpc>
              </a:pPr>
              <a:r>
                <a:rPr lang="en-US" sz="1300" b="0" spc="0" dirty="0" smtClean="0">
                  <a:solidFill>
                    <a:srgbClr val="292828"/>
                  </a:solidFill>
                </a:rPr>
                <a:t>Tax Controversy</a:t>
              </a:r>
            </a:p>
            <a:p>
              <a:pPr marL="1588" lvl="1" indent="0" algn="l">
                <a:lnSpc>
                  <a:spcPct val="90000"/>
                </a:lnSpc>
              </a:pPr>
              <a:r>
                <a:rPr lang="en-US" sz="1300" b="0" spc="0" dirty="0" smtClean="0">
                  <a:solidFill>
                    <a:srgbClr val="292828"/>
                  </a:solidFill>
                </a:rPr>
                <a:t>   &amp; Transfer Pricing </a:t>
              </a:r>
            </a:p>
            <a:p>
              <a:pPr marL="1588" lvl="1" indent="0" algn="l">
                <a:lnSpc>
                  <a:spcPct val="110000"/>
                </a:lnSpc>
              </a:pPr>
              <a:r>
                <a:rPr lang="en-US" sz="1300" b="0" spc="0" dirty="0" smtClean="0">
                  <a:solidFill>
                    <a:srgbClr val="292828"/>
                  </a:solidFill>
                </a:rPr>
                <a:t>Valuation </a:t>
              </a:r>
            </a:p>
            <a:p>
              <a:pPr marL="1588" lvl="1" indent="0" algn="l">
                <a:lnSpc>
                  <a:spcPct val="110000"/>
                </a:lnSpc>
              </a:pPr>
              <a:r>
                <a:rPr lang="en-US" sz="1300" b="0" spc="0" dirty="0" smtClean="0">
                  <a:solidFill>
                    <a:srgbClr val="292828"/>
                  </a:solidFill>
                </a:rPr>
                <a:t>White Collar Investigations </a:t>
              </a:r>
            </a:p>
            <a:p>
              <a:pPr marL="1588" lvl="1" indent="0" algn="l">
                <a:lnSpc>
                  <a:spcPct val="90000"/>
                </a:lnSpc>
              </a:pPr>
              <a:r>
                <a:rPr lang="en-US" sz="1300" b="0" spc="0" dirty="0" smtClean="0">
                  <a:solidFill>
                    <a:srgbClr val="292828"/>
                  </a:solidFill>
                </a:rPr>
                <a:t>   &amp; Litigation</a:t>
              </a:r>
              <a:endParaRPr lang="en-US" sz="1300" b="0" spc="0" dirty="0">
                <a:solidFill>
                  <a:srgbClr val="292828"/>
                </a:solidFill>
              </a:endParaRPr>
            </a:p>
          </p:txBody>
        </p:sp>
        <p:sp>
          <p:nvSpPr>
            <p:cNvPr id="27" name="TextBox 29"/>
            <p:cNvSpPr txBox="1"/>
            <p:nvPr userDrawn="1"/>
          </p:nvSpPr>
          <p:spPr>
            <a:xfrm>
              <a:off x="6159589" y="1522942"/>
              <a:ext cx="2286000" cy="245829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300"/>
                </a:spcAft>
              </a:pPr>
              <a:r>
                <a:rPr lang="en-US" sz="1800" b="1" spc="100" dirty="0">
                  <a:solidFill>
                    <a:srgbClr val="00467F"/>
                  </a:solidFill>
                </a:rPr>
                <a:t>INDUSTRIES</a:t>
              </a:r>
            </a:p>
            <a:p>
              <a:pPr marL="1588" lvl="1" indent="0" algn="l">
                <a:lnSpc>
                  <a:spcPct val="110000"/>
                </a:lnSpc>
              </a:pPr>
              <a:r>
                <a:rPr lang="en-US" sz="1300" b="0" spc="0" dirty="0" smtClean="0">
                  <a:solidFill>
                    <a:srgbClr val="292828"/>
                  </a:solidFill>
                </a:rPr>
                <a:t>Electric Power </a:t>
              </a:r>
            </a:p>
            <a:p>
              <a:pPr marL="1588" lvl="1" indent="0" algn="l">
                <a:lnSpc>
                  <a:spcPct val="110000"/>
                </a:lnSpc>
              </a:pPr>
              <a:r>
                <a:rPr lang="en-US" sz="1300" b="0" spc="0" dirty="0" smtClean="0">
                  <a:solidFill>
                    <a:srgbClr val="292828"/>
                  </a:solidFill>
                </a:rPr>
                <a:t>Financial Institutions </a:t>
              </a:r>
            </a:p>
            <a:p>
              <a:pPr marL="1588" lvl="1" indent="0" algn="l">
                <a:lnSpc>
                  <a:spcPct val="110000"/>
                </a:lnSpc>
              </a:pPr>
              <a:r>
                <a:rPr lang="en-US" sz="1300" b="0" spc="0" dirty="0" smtClean="0">
                  <a:solidFill>
                    <a:srgbClr val="292828"/>
                  </a:solidFill>
                </a:rPr>
                <a:t>Infrastructure</a:t>
              </a:r>
            </a:p>
            <a:p>
              <a:pPr marL="1588" lvl="1" indent="0" algn="l">
                <a:lnSpc>
                  <a:spcPct val="110000"/>
                </a:lnSpc>
              </a:pPr>
              <a:r>
                <a:rPr lang="en-US" sz="1300" b="0" spc="0" dirty="0" smtClean="0">
                  <a:solidFill>
                    <a:srgbClr val="292828"/>
                  </a:solidFill>
                </a:rPr>
                <a:t>Natural Gas</a:t>
              </a:r>
              <a:r>
                <a:rPr lang="en-US" sz="1300" dirty="0">
                  <a:solidFill>
                    <a:srgbClr val="292828"/>
                  </a:solidFill>
                </a:rPr>
                <a:t> </a:t>
              </a:r>
              <a:r>
                <a:rPr lang="en-US" sz="1300" b="0" spc="0" dirty="0" smtClean="0">
                  <a:solidFill>
                    <a:srgbClr val="292828"/>
                  </a:solidFill>
                </a:rPr>
                <a:t>&amp; Petroleum </a:t>
              </a:r>
            </a:p>
            <a:p>
              <a:pPr marL="1588" lvl="1">
                <a:lnSpc>
                  <a:spcPct val="110000"/>
                </a:lnSpc>
              </a:pPr>
              <a:r>
                <a:rPr lang="en-US" sz="1300" dirty="0" smtClean="0">
                  <a:solidFill>
                    <a:srgbClr val="292828"/>
                  </a:solidFill>
                </a:rPr>
                <a:t>Pharmaceuticals</a:t>
              </a:r>
              <a:endParaRPr lang="en-US" sz="1300" dirty="0">
                <a:solidFill>
                  <a:srgbClr val="292828"/>
                </a:solidFill>
              </a:endParaRPr>
            </a:p>
            <a:p>
              <a:pPr marL="1588" lvl="1">
                <a:lnSpc>
                  <a:spcPct val="90000"/>
                </a:lnSpc>
              </a:pPr>
              <a:r>
                <a:rPr lang="en-US" sz="1300" dirty="0">
                  <a:solidFill>
                    <a:srgbClr val="292828"/>
                  </a:solidFill>
                </a:rPr>
                <a:t>   </a:t>
              </a:r>
              <a:r>
                <a:rPr lang="en-US" sz="1300" dirty="0" smtClean="0">
                  <a:solidFill>
                    <a:srgbClr val="292828"/>
                  </a:solidFill>
                </a:rPr>
                <a:t>&amp; Medical </a:t>
              </a:r>
              <a:r>
                <a:rPr lang="en-US" sz="1300" dirty="0">
                  <a:solidFill>
                    <a:srgbClr val="292828"/>
                  </a:solidFill>
                </a:rPr>
                <a:t>Devices </a:t>
              </a:r>
            </a:p>
            <a:p>
              <a:pPr marL="1588" lvl="1" indent="0" algn="l">
                <a:lnSpc>
                  <a:spcPct val="110000"/>
                </a:lnSpc>
              </a:pPr>
              <a:r>
                <a:rPr lang="en-US" sz="1300" b="0" spc="0" dirty="0" smtClean="0">
                  <a:solidFill>
                    <a:srgbClr val="292828"/>
                  </a:solidFill>
                </a:rPr>
                <a:t>Telecommunications, </a:t>
              </a:r>
            </a:p>
            <a:p>
              <a:pPr marL="1588" lvl="1" indent="0" algn="l">
                <a:lnSpc>
                  <a:spcPct val="90000"/>
                </a:lnSpc>
              </a:pPr>
              <a:r>
                <a:rPr lang="en-US" sz="1300" b="0" spc="0" dirty="0" smtClean="0">
                  <a:solidFill>
                    <a:srgbClr val="292828"/>
                  </a:solidFill>
                </a:rPr>
                <a:t>   Internet, and Media </a:t>
              </a:r>
            </a:p>
            <a:p>
              <a:pPr marL="1588" lvl="1" indent="0" algn="l">
                <a:lnSpc>
                  <a:spcPct val="110000"/>
                </a:lnSpc>
              </a:pPr>
              <a:r>
                <a:rPr lang="en-US" sz="1300" b="0" spc="0" dirty="0" smtClean="0">
                  <a:solidFill>
                    <a:srgbClr val="292828"/>
                  </a:solidFill>
                </a:rPr>
                <a:t>Transportation </a:t>
              </a:r>
            </a:p>
            <a:p>
              <a:pPr marL="1588" lvl="1" indent="0" algn="l">
                <a:lnSpc>
                  <a:spcPct val="110000"/>
                </a:lnSpc>
              </a:pPr>
              <a:r>
                <a:rPr lang="en-US" sz="1300" b="0" spc="0" dirty="0" smtClean="0">
                  <a:solidFill>
                    <a:srgbClr val="292828"/>
                  </a:solidFill>
                </a:rPr>
                <a:t>Water </a:t>
              </a:r>
              <a:endParaRPr lang="en-US" sz="1300" b="0" spc="0" dirty="0">
                <a:solidFill>
                  <a:srgbClr val="292828"/>
                </a:solidFill>
              </a:endParaRPr>
            </a:p>
          </p:txBody>
        </p:sp>
      </p:grpSp>
    </p:spTree>
    <p:extLst>
      <p:ext uri="{BB962C8B-B14F-4D97-AF65-F5344CB8AC3E}">
        <p14:creationId xmlns:p14="http://schemas.microsoft.com/office/powerpoint/2010/main" val="3729389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2.xml"/><Relationship Id="rId1" Type="http://schemas.openxmlformats.org/officeDocument/2006/relationships/slideLayout" Target="../slideLayouts/slideLayout23.xml"/><Relationship Id="rId5" Type="http://schemas.openxmlformats.org/officeDocument/2006/relationships/image" Target="../media/image10.png"/><Relationship Id="rId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3.png"/><Relationship Id="rId5" Type="http://schemas.openxmlformats.org/officeDocument/2006/relationships/slideLayout" Target="../slideLayouts/slideLayout28.xml"/><Relationship Id="rId10"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Box 1"/>
          <p:cNvSpPr txBox="1"/>
          <p:nvPr/>
        </p:nvSpPr>
        <p:spPr>
          <a:xfrm>
            <a:off x="7996039" y="1046484"/>
            <a:ext cx="184731" cy="369332"/>
          </a:xfrm>
          <a:prstGeom prst="rect">
            <a:avLst/>
          </a:prstGeom>
          <a:noFill/>
        </p:spPr>
        <p:txBody>
          <a:bodyPr wrap="none" rtlCol="0">
            <a:spAutoFit/>
          </a:bodyPr>
          <a:lstStyle/>
          <a:p>
            <a:endParaRPr lang="en-US" sz="1800" dirty="0"/>
          </a:p>
        </p:txBody>
      </p:sp>
      <p:sp>
        <p:nvSpPr>
          <p:cNvPr id="20" name="Title Placeholder 19"/>
          <p:cNvSpPr>
            <a:spLocks noGrp="1"/>
          </p:cNvSpPr>
          <p:nvPr>
            <p:ph type="title"/>
          </p:nvPr>
        </p:nvSpPr>
        <p:spPr>
          <a:xfrm>
            <a:off x="609600" y="1"/>
            <a:ext cx="10972800" cy="1600200"/>
          </a:xfrm>
          <a:prstGeom prst="rect">
            <a:avLst/>
          </a:prstGeom>
        </p:spPr>
        <p:txBody>
          <a:bodyPr vert="horz" lIns="0" tIns="45720" rIns="0" bIns="182880" rtlCol="0" anchor="b" anchorCtr="0">
            <a:normAutofit/>
          </a:bodyPr>
          <a:lstStyle/>
          <a:p>
            <a:r>
              <a:rPr lang="en-US"/>
              <a:t>Click to edit Master title style</a:t>
            </a:r>
            <a:endParaRPr lang="en-US" dirty="0"/>
          </a:p>
        </p:txBody>
      </p:sp>
      <p:sp>
        <p:nvSpPr>
          <p:cNvPr id="23" name="Slide Number Placeholder 22"/>
          <p:cNvSpPr>
            <a:spLocks noGrp="1"/>
          </p:cNvSpPr>
          <p:nvPr>
            <p:ph type="sldNum" sz="quarter" idx="4"/>
          </p:nvPr>
        </p:nvSpPr>
        <p:spPr>
          <a:xfrm>
            <a:off x="9998110" y="6280229"/>
            <a:ext cx="1584290" cy="338554"/>
          </a:xfrm>
          <a:prstGeom prst="rect">
            <a:avLst/>
          </a:prstGeom>
        </p:spPr>
        <p:txBody>
          <a:bodyPr vert="horz" lIns="0" tIns="91440" rIns="0" bIns="91440" rtlCol="0" anchor="t" anchorCtr="0">
            <a:noAutofit/>
          </a:bodyPr>
          <a:lstStyle>
            <a:lvl1pPr algn="r">
              <a:defRPr sz="1200" b="1">
                <a:solidFill>
                  <a:schemeClr val="tx1">
                    <a:lumMod val="75000"/>
                    <a:lumOff val="25000"/>
                  </a:schemeClr>
                </a:solidFill>
              </a:defRPr>
            </a:lvl1pPr>
          </a:lstStyle>
          <a:p>
            <a:r>
              <a:rPr lang="en-US" b="0" dirty="0"/>
              <a:t>Brattle.com | </a:t>
            </a:r>
            <a:fld id="{590DAB12-68F0-43F3-9CAA-0DFBA7404834}" type="slidenum">
              <a:rPr lang="en-US" smtClean="0"/>
              <a:pPr/>
              <a:t>‹#›</a:t>
            </a:fld>
            <a:endParaRPr lang="en-US" dirty="0"/>
          </a:p>
        </p:txBody>
      </p:sp>
      <p:sp>
        <p:nvSpPr>
          <p:cNvPr id="24" name="Text Placeholder 23"/>
          <p:cNvSpPr>
            <a:spLocks noGrp="1"/>
          </p:cNvSpPr>
          <p:nvPr>
            <p:ph type="body" idx="1"/>
          </p:nvPr>
        </p:nvSpPr>
        <p:spPr>
          <a:xfrm>
            <a:off x="609600" y="1600201"/>
            <a:ext cx="10972800" cy="4576762"/>
          </a:xfrm>
          <a:prstGeom prst="rect">
            <a:avLst/>
          </a:prstGeom>
        </p:spPr>
        <p:txBody>
          <a:bodyPr vert="horz" lIns="0" tIns="274320" rIns="0" bIns="9144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p:txBody>
      </p:sp>
    </p:spTree>
    <p:extLst>
      <p:ext uri="{BB962C8B-B14F-4D97-AF65-F5344CB8AC3E}">
        <p14:creationId xmlns:p14="http://schemas.microsoft.com/office/powerpoint/2010/main" val="318218064"/>
      </p:ext>
    </p:extLst>
  </p:cSld>
  <p:clrMap bg1="lt1" tx1="dk1" bg2="lt2" tx2="dk2" accent1="accent1" accent2="accent2" accent3="accent3" accent4="accent4" accent5="accent5" accent6="accent6" hlink="hlink" folHlink="folHlink"/>
  <p:sldLayoutIdLst>
    <p:sldLayoutId id="2147483688" r:id="rId1"/>
    <p:sldLayoutId id="2147483683" r:id="rId2"/>
    <p:sldLayoutId id="2147483705" r:id="rId3"/>
    <p:sldLayoutId id="2147483681" r:id="rId4"/>
    <p:sldLayoutId id="2147483672" r:id="rId5"/>
    <p:sldLayoutId id="2147483689" r:id="rId6"/>
    <p:sldLayoutId id="2147483659" r:id="rId7"/>
    <p:sldLayoutId id="2147483724" r:id="rId8"/>
    <p:sldLayoutId id="2147483723" r:id="rId9"/>
    <p:sldLayoutId id="2147483690" r:id="rId10"/>
    <p:sldLayoutId id="2147483710" r:id="rId11"/>
    <p:sldLayoutId id="2147483687" r:id="rId12"/>
    <p:sldLayoutId id="2147483725" r:id="rId13"/>
    <p:sldLayoutId id="2147483685" r:id="rId14"/>
    <p:sldLayoutId id="2147483684" r:id="rId15"/>
    <p:sldLayoutId id="2147483686" r:id="rId16"/>
    <p:sldLayoutId id="2147483733" r:id="rId17"/>
    <p:sldLayoutId id="2147483734" r:id="rId18"/>
    <p:sldLayoutId id="2147483730" r:id="rId19"/>
    <p:sldLayoutId id="2147483731" r:id="rId20"/>
    <p:sldLayoutId id="2147483727" r:id="rId21"/>
    <p:sldLayoutId id="2147483732" r:id="rId22"/>
  </p:sldLayoutIdLst>
  <p:timing>
    <p:tnLst>
      <p:par>
        <p:cTn id="1" dur="indefinite" restart="never" nodeType="tmRoot"/>
      </p:par>
    </p:tnLst>
  </p:timing>
  <p:hf hdr="0" dt="0"/>
  <p:txStyles>
    <p:titleStyle>
      <a:lvl1pPr algn="l" defTabSz="457200" rtl="0" eaLnBrk="1" latinLnBrk="0" hangingPunct="1">
        <a:spcBef>
          <a:spcPct val="0"/>
        </a:spcBef>
        <a:buNone/>
        <a:defRPr sz="3700" b="1" kern="1200">
          <a:solidFill>
            <a:schemeClr val="tx1"/>
          </a:solidFill>
          <a:latin typeface="+mj-lt"/>
          <a:ea typeface="+mj-ea"/>
          <a:cs typeface="Calibri Light" panose="020F0302020204030204" pitchFamily="34" charset="0"/>
        </a:defRPr>
      </a:lvl1pPr>
    </p:titleStyle>
    <p:bodyStyle>
      <a:lvl1pPr marL="0" indent="0" algn="l" defTabSz="457200" rtl="0" eaLnBrk="1" latinLnBrk="0" hangingPunct="1">
        <a:spcBef>
          <a:spcPts val="900"/>
        </a:spcBef>
        <a:buClr>
          <a:schemeClr val="accent2"/>
        </a:buClr>
        <a:buSzPct val="90000"/>
        <a:buFont typeface="Wingdings 2" panose="05020102010507070707" pitchFamily="18" charset="2"/>
        <a:buNone/>
        <a:defRPr sz="2400" kern="1200">
          <a:solidFill>
            <a:schemeClr val="tx1"/>
          </a:solidFill>
          <a:latin typeface="Calibri Light" panose="020F0302020204030204" pitchFamily="34" charset="0"/>
          <a:ea typeface="+mn-ea"/>
          <a:cs typeface="Calibri Light" panose="020F0302020204030204" pitchFamily="34" charset="0"/>
        </a:defRPr>
      </a:lvl1pPr>
      <a:lvl2pPr marL="280988" indent="-280988" algn="l" defTabSz="457200" rtl="0" eaLnBrk="1" latinLnBrk="0" hangingPunct="1">
        <a:spcBef>
          <a:spcPts val="900"/>
        </a:spcBef>
        <a:buClr>
          <a:schemeClr val="accent2"/>
        </a:buClr>
        <a:buSzPct val="90000"/>
        <a:buFont typeface="Wingdings 2" panose="05020102010507070707" pitchFamily="18" charset="2"/>
        <a:buChar char=""/>
        <a:tabLst/>
        <a:defRPr sz="2000" kern="1200">
          <a:solidFill>
            <a:schemeClr val="tx1"/>
          </a:solidFill>
          <a:latin typeface="Calibri Light" panose="020F0302020204030204" pitchFamily="34" charset="0"/>
          <a:ea typeface="+mn-ea"/>
          <a:cs typeface="Calibri Light" panose="020F0302020204030204" pitchFamily="34" charset="0"/>
        </a:defRPr>
      </a:lvl2pPr>
      <a:lvl3pPr marL="573088" indent="-292100" algn="l" defTabSz="457200" rtl="0" eaLnBrk="1" latinLnBrk="0" hangingPunct="1">
        <a:lnSpc>
          <a:spcPct val="100000"/>
        </a:lnSpc>
        <a:spcBef>
          <a:spcPts val="600"/>
        </a:spcBef>
        <a:buClr>
          <a:schemeClr val="tx1">
            <a:lumMod val="50000"/>
            <a:lumOff val="50000"/>
          </a:schemeClr>
        </a:buClr>
        <a:buSzPct val="70000"/>
        <a:buFont typeface="Wingdings 3" panose="05040102010807070707" pitchFamily="18" charset="2"/>
        <a:buChar char=""/>
        <a:defRPr sz="2000" kern="1200" baseline="0">
          <a:solidFill>
            <a:schemeClr val="tx1"/>
          </a:solidFill>
          <a:latin typeface="Calibri Light" panose="020F0302020204030204" pitchFamily="34" charset="0"/>
          <a:ea typeface="+mn-ea"/>
          <a:cs typeface="Calibri Light" panose="020F0302020204030204" pitchFamily="34" charset="0"/>
        </a:defRPr>
      </a:lvl3pPr>
      <a:lvl4pPr marL="854075" indent="-280988" algn="l" defTabSz="457200" rtl="0" eaLnBrk="1" latinLnBrk="0" hangingPunct="1">
        <a:lnSpc>
          <a:spcPct val="100000"/>
        </a:lnSpc>
        <a:spcBef>
          <a:spcPts val="600"/>
        </a:spcBef>
        <a:buClr>
          <a:schemeClr val="accent2"/>
        </a:buClr>
        <a:buSzPct val="100000"/>
        <a:buFont typeface="Calibri" panose="020F0502020204030204" pitchFamily="34" charset="0"/>
        <a:buChar char="―"/>
        <a:defRPr sz="1600" b="0" i="0" kern="1200" cap="none" spc="0" baseline="0">
          <a:solidFill>
            <a:schemeClr val="tx1"/>
          </a:solidFill>
          <a:latin typeface="+mn-lt"/>
          <a:ea typeface="+mn-ea"/>
          <a:cs typeface="+mn-cs"/>
        </a:defRPr>
      </a:lvl4pPr>
      <a:lvl5pPr marL="0" indent="0" algn="l" defTabSz="457200" rtl="0" eaLnBrk="1" latinLnBrk="0" hangingPunct="1">
        <a:spcBef>
          <a:spcPts val="1700"/>
        </a:spcBef>
        <a:buClr>
          <a:schemeClr val="tx1">
            <a:lumMod val="50000"/>
            <a:lumOff val="50000"/>
          </a:schemeClr>
        </a:buClr>
        <a:buFont typeface="+mj-lt"/>
        <a:buNone/>
        <a:defRPr sz="1600" b="1" i="0" kern="1200" cap="all" spc="100" baseline="0">
          <a:solidFill>
            <a:schemeClr val="accent2"/>
          </a:solidFill>
          <a:latin typeface="+mn-lt"/>
          <a:ea typeface="+mn-ea"/>
          <a:cs typeface="+mn-cs"/>
        </a:defRPr>
      </a:lvl5pPr>
      <a:lvl6pPr marL="573088" indent="-292100" algn="l" defTabSz="457200" rtl="0" eaLnBrk="1" latinLnBrk="0" hangingPunct="1">
        <a:spcBef>
          <a:spcPts val="600"/>
        </a:spcBef>
        <a:buClr>
          <a:schemeClr val="tx1">
            <a:lumMod val="50000"/>
            <a:lumOff val="50000"/>
          </a:schemeClr>
        </a:buClr>
        <a:buFont typeface="+mj-lt"/>
        <a:buAutoNum type="arabicPeriod"/>
        <a:defRPr sz="1600" kern="1200" baseline="0">
          <a:solidFill>
            <a:schemeClr val="tx1"/>
          </a:solidFill>
          <a:latin typeface="+mn-lt"/>
          <a:ea typeface="+mn-ea"/>
          <a:cs typeface="+mn-cs"/>
        </a:defRPr>
      </a:lvl6pPr>
      <a:lvl7pPr marL="803275" indent="-230188" algn="l" defTabSz="457200" rtl="0" eaLnBrk="1" latinLnBrk="0" hangingPunct="1">
        <a:spcBef>
          <a:spcPts val="400"/>
        </a:spcBef>
        <a:buClr>
          <a:schemeClr val="accent2"/>
        </a:buClr>
        <a:buFont typeface="+mj-lt"/>
        <a:buAutoNum type="alphaLcPeriod"/>
        <a:defRPr sz="1300" kern="1200" baseline="0">
          <a:solidFill>
            <a:schemeClr val="tx1"/>
          </a:solidFill>
          <a:latin typeface="+mn-lt"/>
          <a:ea typeface="+mn-ea"/>
          <a:cs typeface="+mn-cs"/>
        </a:defRPr>
      </a:lvl7pPr>
      <a:lvl8pPr marL="280988" indent="-280988" algn="l" defTabSz="457200" rtl="0" eaLnBrk="1" latinLnBrk="0" hangingPunct="1">
        <a:spcBef>
          <a:spcPts val="1700"/>
        </a:spcBef>
        <a:buClr>
          <a:schemeClr val="accent2"/>
        </a:buClr>
        <a:buSzPct val="150000"/>
        <a:buFont typeface="Calibri" panose="020F0502020204030204" pitchFamily="34" charset="0"/>
        <a:buChar char="‟"/>
        <a:defRPr sz="2000" i="1" kern="1200" baseline="0">
          <a:solidFill>
            <a:schemeClr val="tx1"/>
          </a:solidFill>
          <a:latin typeface="Calibri Light" panose="020F0302020204030204" pitchFamily="34" charset="0"/>
          <a:ea typeface="+mn-ea"/>
          <a:cs typeface="Calibri Light" panose="020F0302020204030204" pitchFamily="34" charset="0"/>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296" userDrawn="1">
          <p15:clr>
            <a:srgbClr val="F26B43"/>
          </p15:clr>
        </p15:guide>
        <p15:guide id="2" pos="3840" userDrawn="1">
          <p15:clr>
            <a:srgbClr val="F26B43"/>
          </p15:clr>
        </p15:guide>
        <p15:guide id="3" pos="384" userDrawn="1">
          <p15:clr>
            <a:srgbClr val="F26B43"/>
          </p15:clr>
        </p15:guide>
        <p15:guide id="4" orient="horz" pos="4032" userDrawn="1">
          <p15:clr>
            <a:srgbClr val="F26B43"/>
          </p15:clr>
        </p15:guide>
        <p15:guide id="5" orient="horz" pos="3888" userDrawn="1">
          <p15:clr>
            <a:srgbClr val="F26B43"/>
          </p15:clr>
        </p15:guide>
        <p15:guide id="6" orient="horz" pos="10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a:ext>
            </a:extLst>
          </a:blip>
          <a:srcRect l="11405" t="11602" r="37839"/>
          <a:stretch/>
        </p:blipFill>
        <p:spPr>
          <a:xfrm>
            <a:off x="4355257" y="-1"/>
            <a:ext cx="7867292" cy="6858000"/>
          </a:xfrm>
          <a:prstGeom prst="rect">
            <a:avLst/>
          </a:prstGeom>
        </p:spPr>
      </p:pic>
      <p:pic>
        <p:nvPicPr>
          <p:cNvPr id="8" name="Picture Placeholder 10" descr="BRA PPT 9.22.16-01.png"/>
          <p:cNvPicPr>
            <a:picLocks noChangeAspect="1"/>
          </p:cNvPicPr>
          <p:nvPr/>
        </p:nvPicPr>
        <p:blipFill>
          <a:blip r:embed="rId4">
            <a:extLst>
              <a:ext uri="{28A0092B-C50C-407E-A947-70E740481C1C}">
                <a14:useLocalDpi xmlns:a14="http://schemas.microsoft.com/office/drawing/2010/main" val="0"/>
              </a:ext>
            </a:extLst>
          </a:blip>
          <a:srcRect l="6224" r="6224"/>
          <a:stretch>
            <a:fillRect/>
          </a:stretch>
        </p:blipFill>
        <p:spPr>
          <a:xfrm>
            <a:off x="1" y="0"/>
            <a:ext cx="10674351" cy="6858000"/>
          </a:xfrm>
          <a:prstGeom prst="rect">
            <a:avLst/>
          </a:prstGeom>
        </p:spPr>
      </p:pic>
      <p:sp>
        <p:nvSpPr>
          <p:cNvPr id="6" name="TextBox 5"/>
          <p:cNvSpPr txBox="1"/>
          <p:nvPr/>
        </p:nvSpPr>
        <p:spPr>
          <a:xfrm>
            <a:off x="1" y="6636523"/>
            <a:ext cx="1891865" cy="215444"/>
          </a:xfrm>
          <a:prstGeom prst="rect">
            <a:avLst/>
          </a:prstGeom>
          <a:noFill/>
        </p:spPr>
        <p:txBody>
          <a:bodyPr wrap="none" rtlCol="0">
            <a:spAutoFit/>
          </a:bodyPr>
          <a:lstStyle/>
          <a:p>
            <a:r>
              <a:rPr lang="en-US" sz="800" spc="0" dirty="0" smtClean="0">
                <a:solidFill>
                  <a:schemeClr val="accent6"/>
                </a:solidFill>
                <a:latin typeface="Calibri" pitchFamily="34" charset="0"/>
              </a:rPr>
              <a:t>Copyright © 2020 The Brattle Group, Inc.</a:t>
            </a:r>
            <a:endParaRPr lang="en-US" sz="800" spc="0" dirty="0">
              <a:solidFill>
                <a:schemeClr val="accent6"/>
              </a:solidFill>
              <a:latin typeface="Calibri" pitchFamily="34" charset="0"/>
            </a:endParaRPr>
          </a:p>
        </p:txBody>
      </p:sp>
      <p:pic>
        <p:nvPicPr>
          <p:cNvPr id="10" name="Picture 9" descr="Log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756" y="6022111"/>
            <a:ext cx="2400219" cy="335280"/>
          </a:xfrm>
          <a:prstGeom prst="rect">
            <a:avLst/>
          </a:prstGeom>
        </p:spPr>
      </p:pic>
    </p:spTree>
    <p:extLst>
      <p:ext uri="{BB962C8B-B14F-4D97-AF65-F5344CB8AC3E}">
        <p14:creationId xmlns:p14="http://schemas.microsoft.com/office/powerpoint/2010/main" val="3300144738"/>
      </p:ext>
    </p:extLst>
  </p:cSld>
  <p:clrMap bg1="lt1" tx1="dk1" bg2="lt2" tx2="dk2" accent1="accent1" accent2="accent2" accent3="accent3" accent4="accent4" accent5="accent5" accent6="accent6" hlink="hlink" folHlink="folHlink"/>
  <p:sldLayoutIdLst>
    <p:sldLayoutId id="2147483737" r:id="rId1"/>
  </p:sldLayoutIdLst>
  <p:timing>
    <p:tnLst>
      <p:par>
        <p:cTn id="1" dur="indefinite" restart="never" nodeType="tmRoot"/>
      </p:par>
    </p:tnLst>
  </p:timing>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996039" y="1046484"/>
            <a:ext cx="184731" cy="369332"/>
          </a:xfrm>
          <a:prstGeom prst="rect">
            <a:avLst/>
          </a:prstGeom>
          <a:noFill/>
        </p:spPr>
        <p:txBody>
          <a:bodyPr wrap="none" rtlCol="0">
            <a:spAutoFit/>
          </a:bodyPr>
          <a:lstStyle/>
          <a:p>
            <a:endParaRPr lang="en-US" sz="1800" dirty="0"/>
          </a:p>
        </p:txBody>
      </p:sp>
      <p:sp>
        <p:nvSpPr>
          <p:cNvPr id="11" name="TextBox 10"/>
          <p:cNvSpPr txBox="1"/>
          <p:nvPr/>
        </p:nvSpPr>
        <p:spPr>
          <a:xfrm>
            <a:off x="10317097" y="6526524"/>
            <a:ext cx="973343"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C3E70"/>
                </a:solidFill>
                <a:effectLst/>
                <a:uLnTx/>
                <a:uFillTx/>
                <a:latin typeface="Calibri"/>
                <a:ea typeface="+mn-ea"/>
                <a:cs typeface="Calibri"/>
              </a:rPr>
              <a:t>brattle.com</a:t>
            </a:r>
            <a:r>
              <a:rPr kumimoji="0" lang="en-US" sz="900" b="0" i="0" u="none" strike="noStrike" kern="1200" cap="none" spc="0" normalizeH="0" baseline="0" noProof="0" dirty="0" smtClean="0">
                <a:ln>
                  <a:noFill/>
                </a:ln>
                <a:solidFill>
                  <a:srgbClr val="0C3E70"/>
                </a:solidFill>
                <a:effectLst/>
                <a:uLnTx/>
                <a:uFillTx/>
                <a:latin typeface="+mn-lt"/>
                <a:ea typeface="+mn-ea"/>
                <a:cs typeface="+mn-cs"/>
              </a:rPr>
              <a:t> </a:t>
            </a:r>
            <a:r>
              <a:rPr kumimoji="0" lang="en-US" sz="900" b="1" i="0" u="none" strike="noStrike" kern="1200" cap="none" spc="0" normalizeH="0" baseline="0" noProof="0" dirty="0" smtClean="0">
                <a:ln>
                  <a:noFill/>
                </a:ln>
                <a:solidFill>
                  <a:srgbClr val="C1C3B6"/>
                </a:solidFill>
                <a:effectLst/>
                <a:uLnTx/>
                <a:uFillTx/>
                <a:latin typeface="+mn-lt"/>
                <a:ea typeface="+mn-ea"/>
                <a:cs typeface="+mn-cs"/>
              </a:rPr>
              <a:t>|</a:t>
            </a:r>
            <a:r>
              <a:rPr kumimoji="0" lang="en-US" sz="900" b="0" i="0" u="none" strike="noStrike" kern="1200" cap="none" spc="0" normalizeH="0" baseline="0" noProof="0" dirty="0" smtClean="0">
                <a:ln>
                  <a:noFill/>
                </a:ln>
                <a:solidFill>
                  <a:srgbClr val="0C3E70"/>
                </a:solidFill>
                <a:effectLst/>
                <a:uLnTx/>
                <a:uFillTx/>
                <a:latin typeface="+mn-lt"/>
                <a:ea typeface="+mn-ea"/>
                <a:cs typeface="+mn-cs"/>
              </a:rPr>
              <a:t> </a:t>
            </a:r>
            <a:fld id="{D3770BCF-A6D5-884C-89AA-B68168B8517C}" type="slidenum">
              <a:rPr kumimoji="0" lang="en-US" sz="900" b="0" i="0" u="none" strike="noStrike" kern="1200" cap="none" spc="0" normalizeH="0" baseline="0" noProof="0" smtClean="0">
                <a:ln>
                  <a:noFill/>
                </a:ln>
                <a:solidFill>
                  <a:srgbClr val="0C3E70"/>
                </a:solidFill>
                <a:effectLst/>
                <a:uLnTx/>
                <a:uFillTx/>
                <a:latin typeface="+mn-l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smtClean="0">
              <a:ln>
                <a:noFill/>
              </a:ln>
              <a:solidFill>
                <a:srgbClr val="0C3E70"/>
              </a:solidFill>
              <a:effectLst/>
              <a:uLnTx/>
              <a:uFillTx/>
              <a:latin typeface="+mn-lt"/>
              <a:ea typeface="+mn-ea"/>
              <a:cs typeface="+mn-cs"/>
            </a:endParaRPr>
          </a:p>
        </p:txBody>
      </p:sp>
    </p:spTree>
    <p:extLst>
      <p:ext uri="{BB962C8B-B14F-4D97-AF65-F5344CB8AC3E}">
        <p14:creationId xmlns:p14="http://schemas.microsoft.com/office/powerpoint/2010/main" val="217150491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txStyles>
    <p:titleStyle>
      <a:lvl1pPr algn="l" defTabSz="457200" rtl="0" eaLnBrk="1" latinLnBrk="0" hangingPunct="1">
        <a:spcBef>
          <a:spcPct val="0"/>
        </a:spcBef>
        <a:buNone/>
        <a:defRPr sz="2800" kern="1200">
          <a:solidFill>
            <a:schemeClr val="tx1"/>
          </a:solidFill>
          <a:latin typeface="Century Gothic"/>
          <a:ea typeface="+mj-ea"/>
          <a:cs typeface="Century Gothic"/>
        </a:defRPr>
      </a:lvl1pPr>
    </p:titleStyle>
    <p:bodyStyle>
      <a:lvl1pPr marL="0" indent="0" algn="l" defTabSz="457200" rtl="0" eaLnBrk="1" latinLnBrk="0" hangingPunct="1">
        <a:spcBef>
          <a:spcPct val="20000"/>
        </a:spcBef>
        <a:buFont typeface="Arial"/>
        <a:buNone/>
        <a:defRPr sz="2200" kern="1200">
          <a:solidFill>
            <a:schemeClr val="tx1"/>
          </a:solidFill>
          <a:latin typeface="Century Gothic"/>
          <a:ea typeface="+mn-ea"/>
          <a:cs typeface="Century Gothic"/>
        </a:defRPr>
      </a:lvl1pPr>
      <a:lvl2pPr marL="223838" indent="176213" algn="l" defTabSz="457200" rtl="0" eaLnBrk="1" latinLnBrk="0" hangingPunct="1">
        <a:spcBef>
          <a:spcPct val="20000"/>
        </a:spcBef>
        <a:buClr>
          <a:srgbClr val="7FB9C2"/>
        </a:buClr>
        <a:buSzPct val="130000"/>
        <a:buFont typeface="Lucida Grande"/>
        <a:buChar char="–"/>
        <a:defRPr sz="2000" kern="1200">
          <a:solidFill>
            <a:srgbClr val="000000"/>
          </a:solidFill>
          <a:latin typeface="+mn-lt"/>
          <a:ea typeface="+mn-ea"/>
          <a:cs typeface="+mn-cs"/>
        </a:defRPr>
      </a:lvl2pPr>
      <a:lvl3pPr marL="392113" indent="0" algn="l" defTabSz="457200" rtl="0" eaLnBrk="1" latinLnBrk="0" hangingPunct="1">
        <a:spcBef>
          <a:spcPct val="20000"/>
        </a:spcBef>
        <a:buFont typeface="Arial"/>
        <a:buNone/>
        <a:defRPr sz="1800" kern="1200">
          <a:solidFill>
            <a:srgbClr val="000000"/>
          </a:solidFill>
          <a:latin typeface="+mn-lt"/>
          <a:ea typeface="+mn-ea"/>
          <a:cs typeface="+mn-cs"/>
        </a:defRPr>
      </a:lvl3pPr>
      <a:lvl4pPr marL="687388" indent="-174625" algn="l" defTabSz="457200" rtl="0" eaLnBrk="1" latinLnBrk="0" hangingPunct="1">
        <a:spcBef>
          <a:spcPct val="20000"/>
        </a:spcBef>
        <a:buClr>
          <a:srgbClr val="7FB9C2"/>
        </a:buClr>
        <a:buFont typeface="Arial"/>
        <a:buChar char="•"/>
        <a:defRPr sz="1400" kern="1200">
          <a:solidFill>
            <a:srgbClr val="000000"/>
          </a:solidFill>
          <a:latin typeface="+mn-lt"/>
          <a:ea typeface="+mn-ea"/>
          <a:cs typeface="+mn-cs"/>
        </a:defRPr>
      </a:lvl4pPr>
      <a:lvl5pPr marL="687388" indent="0" algn="l" defTabSz="457200" rtl="0" eaLnBrk="1" latinLnBrk="0" hangingPunct="1">
        <a:spcBef>
          <a:spcPct val="20000"/>
        </a:spcBef>
        <a:buFont typeface="Arial"/>
        <a:buNone/>
        <a:defRPr sz="14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brattlefiles.blob.core.windows.net/files/6029_wa_resource_adequacy_spees_newell.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brattlefiles.blob.core.windows.net/files/6245_ercot_investment_incentives_and_resource_adequacy_newell_spees_pfeifenberger_mudge_ercot_june_2_2012.pdf"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hyperlink" Target="https://brattlefiles.blob.core.windows.net/files/6098_estimating_the_economically_optimal_reserve_margin_in_ercot_revised.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ercot.com/content/wcm/lists/114801/Estimating_the_Economically_Optimal_Reserve_Margin_in_ERCOT_Revised.pdf" TargetMode="Externa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mailto:Kathleen.Spees@brattle.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609600" y="511278"/>
            <a:ext cx="11287432" cy="3347222"/>
          </a:xfrm>
        </p:spPr>
        <p:txBody>
          <a:bodyPr>
            <a:normAutofit/>
          </a:bodyPr>
          <a:lstStyle/>
          <a:p>
            <a:pPr>
              <a:lnSpc>
                <a:spcPct val="100000"/>
              </a:lnSpc>
            </a:pPr>
            <a:r>
              <a:rPr lang="en-US" sz="3200" dirty="0"/>
              <a:t>Market Design Alternatives</a:t>
            </a:r>
          </a:p>
          <a:p>
            <a:pPr>
              <a:lnSpc>
                <a:spcPct val="100000"/>
              </a:lnSpc>
            </a:pPr>
            <a:r>
              <a:rPr lang="en-US" sz="5400" dirty="0" smtClean="0"/>
              <a:t>Energy-Only Market</a:t>
            </a:r>
          </a:p>
        </p:txBody>
      </p:sp>
      <p:sp>
        <p:nvSpPr>
          <p:cNvPr id="8" name="Text Placeholder 7"/>
          <p:cNvSpPr>
            <a:spLocks noGrp="1"/>
          </p:cNvSpPr>
          <p:nvPr>
            <p:ph type="body" sz="quarter" idx="20"/>
          </p:nvPr>
        </p:nvSpPr>
        <p:spPr/>
        <p:txBody>
          <a:bodyPr/>
          <a:lstStyle/>
          <a:p>
            <a:r>
              <a:rPr lang="en-US" sz="2000" dirty="0" smtClean="0"/>
              <a:t>January 25, 2021</a:t>
            </a:r>
            <a:endParaRPr lang="en-US" sz="2000" dirty="0"/>
          </a:p>
        </p:txBody>
      </p:sp>
      <p:sp>
        <p:nvSpPr>
          <p:cNvPr id="10" name="Text Placeholder 24"/>
          <p:cNvSpPr>
            <a:spLocks noGrp="1"/>
          </p:cNvSpPr>
          <p:nvPr>
            <p:ph type="body" sz="quarter" idx="24"/>
          </p:nvPr>
        </p:nvSpPr>
        <p:spPr>
          <a:xfrm>
            <a:off x="6632032" y="4599474"/>
            <a:ext cx="3657600" cy="422275"/>
          </a:xfrm>
        </p:spPr>
        <p:txBody>
          <a:bodyPr/>
          <a:lstStyle/>
          <a:p>
            <a:r>
              <a:rPr lang="en-US" dirty="0" smtClean="0"/>
              <a:t>Presented </a:t>
            </a:r>
            <a:r>
              <a:rPr lang="en-US" dirty="0"/>
              <a:t>by</a:t>
            </a:r>
          </a:p>
        </p:txBody>
      </p:sp>
      <p:sp>
        <p:nvSpPr>
          <p:cNvPr id="11" name="Text Placeholder 26"/>
          <p:cNvSpPr>
            <a:spLocks noGrp="1"/>
          </p:cNvSpPr>
          <p:nvPr>
            <p:ph type="body" sz="quarter" idx="26"/>
          </p:nvPr>
        </p:nvSpPr>
        <p:spPr>
          <a:xfrm>
            <a:off x="6632032" y="5086560"/>
            <a:ext cx="5225291" cy="982662"/>
          </a:xfrm>
        </p:spPr>
        <p:txBody>
          <a:bodyPr>
            <a:noAutofit/>
          </a:bodyPr>
          <a:lstStyle/>
          <a:p>
            <a:pPr>
              <a:spcBef>
                <a:spcPts val="0"/>
              </a:spcBef>
            </a:pPr>
            <a:r>
              <a:rPr lang="de-DE" dirty="0" smtClean="0"/>
              <a:t>Kathleen Spees</a:t>
            </a:r>
          </a:p>
          <a:p>
            <a:pPr>
              <a:spcBef>
                <a:spcPts val="0"/>
              </a:spcBef>
            </a:pPr>
            <a:endParaRPr lang="en-US" dirty="0"/>
          </a:p>
        </p:txBody>
      </p:sp>
      <p:sp>
        <p:nvSpPr>
          <p:cNvPr id="6" name="Text Placeholder 23"/>
          <p:cNvSpPr>
            <a:spLocks noGrp="1"/>
          </p:cNvSpPr>
          <p:nvPr>
            <p:ph type="body" sz="quarter" idx="23"/>
          </p:nvPr>
        </p:nvSpPr>
        <p:spPr>
          <a:xfrm>
            <a:off x="609601" y="4639229"/>
            <a:ext cx="3657600" cy="422275"/>
          </a:xfrm>
        </p:spPr>
        <p:txBody>
          <a:bodyPr/>
          <a:lstStyle/>
          <a:p>
            <a:r>
              <a:rPr lang="en-US" dirty="0"/>
              <a:t>Prepared For</a:t>
            </a:r>
          </a:p>
        </p:txBody>
      </p:sp>
      <p:sp>
        <p:nvSpPr>
          <p:cNvPr id="7" name="Text Placeholder 25"/>
          <p:cNvSpPr>
            <a:spLocks noGrp="1"/>
          </p:cNvSpPr>
          <p:nvPr>
            <p:ph type="body" sz="quarter" idx="25"/>
          </p:nvPr>
        </p:nvSpPr>
        <p:spPr>
          <a:xfrm>
            <a:off x="609600" y="5111475"/>
            <a:ext cx="5741504" cy="1398655"/>
          </a:xfrm>
        </p:spPr>
        <p:txBody>
          <a:bodyPr>
            <a:normAutofit/>
          </a:bodyPr>
          <a:lstStyle/>
          <a:p>
            <a:pPr>
              <a:spcBef>
                <a:spcPts val="0"/>
              </a:spcBef>
            </a:pPr>
            <a:r>
              <a:rPr lang="en-US" sz="2400" dirty="0" smtClean="0"/>
              <a:t>New England States’ Energy Vision</a:t>
            </a:r>
          </a:p>
          <a:p>
            <a:pPr>
              <a:spcBef>
                <a:spcPts val="0"/>
              </a:spcBef>
            </a:pPr>
            <a:r>
              <a:rPr lang="en-US" sz="2400" dirty="0" smtClean="0"/>
              <a:t>Wholesale Market Design</a:t>
            </a:r>
          </a:p>
          <a:p>
            <a:pPr>
              <a:spcBef>
                <a:spcPts val="0"/>
              </a:spcBef>
            </a:pPr>
            <a:r>
              <a:rPr lang="en-US" sz="2400" dirty="0" smtClean="0"/>
              <a:t>Day 2 Technical Forum</a:t>
            </a:r>
            <a:endParaRPr lang="en-US" sz="2400" dirty="0"/>
          </a:p>
          <a:p>
            <a:endParaRPr lang="en-US" dirty="0"/>
          </a:p>
        </p:txBody>
      </p:sp>
    </p:spTree>
    <p:extLst>
      <p:ext uri="{BB962C8B-B14F-4D97-AF65-F5344CB8AC3E}">
        <p14:creationId xmlns:p14="http://schemas.microsoft.com/office/powerpoint/2010/main" val="1326975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478970" y="2618661"/>
            <a:ext cx="11321144" cy="3355250"/>
          </a:xfrm>
        </p:spPr>
        <p:txBody>
          <a:bodyPr>
            <a:normAutofit/>
          </a:bodyPr>
          <a:lstStyle/>
          <a:p>
            <a:r>
              <a:rPr lang="en-US" b="1" dirty="0" smtClean="0">
                <a:latin typeface="+mj-lt"/>
              </a:rPr>
              <a:t>An energy only market would:</a:t>
            </a:r>
          </a:p>
          <a:p>
            <a:pPr marL="342900" indent="-342900">
              <a:buFont typeface="Arial" panose="020B0604020202020204" pitchFamily="34" charset="0"/>
              <a:buChar char="•"/>
            </a:pPr>
            <a:r>
              <a:rPr lang="en-US" b="1" dirty="0" smtClean="0">
                <a:solidFill>
                  <a:schemeClr val="tx2">
                    <a:lumMod val="90000"/>
                    <a:lumOff val="10000"/>
                  </a:schemeClr>
                </a:solidFill>
                <a:latin typeface="+mj-lt"/>
              </a:rPr>
              <a:t>Eliminate the capacity market </a:t>
            </a:r>
          </a:p>
          <a:p>
            <a:pPr marL="342900" indent="-342900">
              <a:buFont typeface="Arial" panose="020B0604020202020204" pitchFamily="34" charset="0"/>
              <a:buChar char="•"/>
            </a:pPr>
            <a:r>
              <a:rPr lang="en-US" dirty="0" smtClean="0">
                <a:latin typeface="+mj-lt"/>
              </a:rPr>
              <a:t>Increase </a:t>
            </a:r>
            <a:r>
              <a:rPr lang="en-US" b="1" dirty="0" smtClean="0">
                <a:solidFill>
                  <a:schemeClr val="tx2">
                    <a:lumMod val="90000"/>
                    <a:lumOff val="10000"/>
                  </a:schemeClr>
                </a:solidFill>
                <a:latin typeface="+mj-lt"/>
              </a:rPr>
              <a:t>energy market scarcity prices </a:t>
            </a:r>
            <a:r>
              <a:rPr lang="en-US" dirty="0" smtClean="0">
                <a:latin typeface="+mj-lt"/>
              </a:rPr>
              <a:t>during tight supply conditions (producing price spikes high enough to attract new entry when needed)</a:t>
            </a:r>
          </a:p>
          <a:p>
            <a:pPr marL="342900" indent="-342900">
              <a:buFont typeface="Arial" panose="020B0604020202020204" pitchFamily="34" charset="0"/>
              <a:buChar char="•"/>
            </a:pPr>
            <a:r>
              <a:rPr lang="en-US" dirty="0" smtClean="0">
                <a:latin typeface="+mj-lt"/>
              </a:rPr>
              <a:t>Energy-only market by itself </a:t>
            </a:r>
            <a:r>
              <a:rPr lang="en-US" b="1" dirty="0" smtClean="0">
                <a:solidFill>
                  <a:schemeClr val="tx2">
                    <a:lumMod val="90000"/>
                    <a:lumOff val="10000"/>
                  </a:schemeClr>
                </a:solidFill>
                <a:latin typeface="+mj-lt"/>
              </a:rPr>
              <a:t>does not address carbon emissions</a:t>
            </a:r>
            <a:r>
              <a:rPr lang="en-US" dirty="0" smtClean="0">
                <a:latin typeface="+mj-lt"/>
              </a:rPr>
              <a:t>.  States would need to utilize other mechanisms to achieve </a:t>
            </a:r>
            <a:r>
              <a:rPr lang="en-US" dirty="0" err="1" smtClean="0">
                <a:latin typeface="+mj-lt"/>
              </a:rPr>
              <a:t>decarbonization</a:t>
            </a:r>
            <a:r>
              <a:rPr lang="en-US" dirty="0" smtClean="0">
                <a:latin typeface="+mj-lt"/>
              </a:rPr>
              <a:t> such as higher carbon pricing, a clean energy market, subsidies, or state contracts</a:t>
            </a:r>
          </a:p>
        </p:txBody>
      </p:sp>
      <p:sp>
        <p:nvSpPr>
          <p:cNvPr id="4" name="Title 3"/>
          <p:cNvSpPr>
            <a:spLocks noGrp="1"/>
          </p:cNvSpPr>
          <p:nvPr>
            <p:ph type="title"/>
          </p:nvPr>
        </p:nvSpPr>
        <p:spPr/>
        <p:txBody>
          <a:bodyPr/>
          <a:lstStyle/>
          <a:p>
            <a:r>
              <a:rPr lang="en-US" dirty="0" smtClean="0"/>
              <a:t>What is an “Energy Only” Market?</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2</a:t>
            </a:fld>
            <a:endParaRPr lang="en-US" dirty="0"/>
          </a:p>
        </p:txBody>
      </p:sp>
      <p:sp>
        <p:nvSpPr>
          <p:cNvPr id="6" name="Text Placeholder 2"/>
          <p:cNvSpPr txBox="1">
            <a:spLocks/>
          </p:cNvSpPr>
          <p:nvPr/>
        </p:nvSpPr>
        <p:spPr>
          <a:xfrm>
            <a:off x="478970" y="1721185"/>
            <a:ext cx="11321144" cy="974781"/>
          </a:xfrm>
          <a:prstGeom prst="rect">
            <a:avLst/>
          </a:prstGeom>
          <a:solidFill>
            <a:schemeClr val="accent2">
              <a:alpha val="9000"/>
            </a:schemeClr>
          </a:solidFill>
        </p:spPr>
        <p:txBody>
          <a:bodyPr vert="horz" lIns="0" tIns="0" rIns="0" bIns="0" rtlCol="0" anchor="ctr">
            <a:noAutofit/>
          </a:bodyPr>
          <a:lstStyle>
            <a:lvl1pPr marL="0" indent="0" algn="l" defTabSz="457200" rtl="0" eaLnBrk="1" latinLnBrk="0" hangingPunct="1">
              <a:spcBef>
                <a:spcPts val="900"/>
              </a:spcBef>
              <a:buClr>
                <a:schemeClr val="accent2"/>
              </a:buClr>
              <a:buSzPct val="90000"/>
              <a:buFont typeface="Wingdings 2" panose="05020102010507070707" pitchFamily="18" charset="2"/>
              <a:buNone/>
              <a:defRPr sz="2400" kern="1200">
                <a:solidFill>
                  <a:schemeClr val="tx1"/>
                </a:solidFill>
                <a:latin typeface="Calibri Light" panose="020F0302020204030204" pitchFamily="34" charset="0"/>
                <a:ea typeface="+mn-ea"/>
                <a:cs typeface="Calibri Light" panose="020F0302020204030204" pitchFamily="34" charset="0"/>
              </a:defRPr>
            </a:lvl1pPr>
            <a:lvl2pPr marL="280988" indent="-280988" algn="l" defTabSz="457200" rtl="0" eaLnBrk="1" latinLnBrk="0" hangingPunct="1">
              <a:spcBef>
                <a:spcPts val="900"/>
              </a:spcBef>
              <a:buClr>
                <a:schemeClr val="accent2"/>
              </a:buClr>
              <a:buSzPct val="90000"/>
              <a:buFont typeface="Wingdings 2" panose="05020102010507070707" pitchFamily="18" charset="2"/>
              <a:buChar char=""/>
              <a:tabLst/>
              <a:defRPr sz="2000" kern="1200">
                <a:solidFill>
                  <a:schemeClr val="tx1"/>
                </a:solidFill>
                <a:latin typeface="Calibri Light" panose="020F0302020204030204" pitchFamily="34" charset="0"/>
                <a:ea typeface="+mn-ea"/>
                <a:cs typeface="Calibri Light" panose="020F0302020204030204" pitchFamily="34" charset="0"/>
              </a:defRPr>
            </a:lvl2pPr>
            <a:lvl3pPr marL="573088" indent="-292100" algn="l" defTabSz="457200" rtl="0" eaLnBrk="1" latinLnBrk="0" hangingPunct="1">
              <a:lnSpc>
                <a:spcPct val="100000"/>
              </a:lnSpc>
              <a:spcBef>
                <a:spcPts val="600"/>
              </a:spcBef>
              <a:buClr>
                <a:schemeClr val="tx1">
                  <a:lumMod val="50000"/>
                  <a:lumOff val="50000"/>
                </a:schemeClr>
              </a:buClr>
              <a:buSzPct val="70000"/>
              <a:buFont typeface="Wingdings 3" panose="05040102010807070707" pitchFamily="18" charset="2"/>
              <a:buChar char=""/>
              <a:defRPr sz="2000" kern="1200" baseline="0">
                <a:solidFill>
                  <a:schemeClr val="tx1"/>
                </a:solidFill>
                <a:latin typeface="Calibri Light" panose="020F0302020204030204" pitchFamily="34" charset="0"/>
                <a:ea typeface="+mn-ea"/>
                <a:cs typeface="Calibri Light" panose="020F0302020204030204" pitchFamily="34" charset="0"/>
              </a:defRPr>
            </a:lvl3pPr>
            <a:lvl4pPr marL="854075" indent="-280988" algn="l" defTabSz="457200" rtl="0" eaLnBrk="1" latinLnBrk="0" hangingPunct="1">
              <a:lnSpc>
                <a:spcPct val="100000"/>
              </a:lnSpc>
              <a:spcBef>
                <a:spcPts val="600"/>
              </a:spcBef>
              <a:buClr>
                <a:schemeClr val="accent2"/>
              </a:buClr>
              <a:buSzPct val="100000"/>
              <a:buFont typeface="Calibri" panose="020F0502020204030204" pitchFamily="34" charset="0"/>
              <a:buChar char="―"/>
              <a:defRPr sz="1600" b="0" i="0" kern="1200" cap="none" spc="0" baseline="0">
                <a:solidFill>
                  <a:schemeClr val="tx1"/>
                </a:solidFill>
                <a:latin typeface="+mn-lt"/>
                <a:ea typeface="+mn-ea"/>
                <a:cs typeface="+mn-cs"/>
              </a:defRPr>
            </a:lvl4pPr>
            <a:lvl5pPr marL="0" indent="0" algn="l" defTabSz="457200" rtl="0" eaLnBrk="1" latinLnBrk="0" hangingPunct="1">
              <a:spcBef>
                <a:spcPts val="1700"/>
              </a:spcBef>
              <a:buClr>
                <a:schemeClr val="tx1">
                  <a:lumMod val="50000"/>
                  <a:lumOff val="50000"/>
                </a:schemeClr>
              </a:buClr>
              <a:buFont typeface="+mj-lt"/>
              <a:buNone/>
              <a:defRPr sz="1600" b="1" i="0" kern="1200" cap="all" spc="100" baseline="0">
                <a:solidFill>
                  <a:schemeClr val="accent2"/>
                </a:solidFill>
                <a:latin typeface="+mn-lt"/>
                <a:ea typeface="+mn-ea"/>
                <a:cs typeface="+mn-cs"/>
              </a:defRPr>
            </a:lvl5pPr>
            <a:lvl6pPr marL="573088" indent="-292100" algn="l" defTabSz="457200" rtl="0" eaLnBrk="1" latinLnBrk="0" hangingPunct="1">
              <a:spcBef>
                <a:spcPts val="600"/>
              </a:spcBef>
              <a:buClr>
                <a:schemeClr val="tx1">
                  <a:lumMod val="50000"/>
                  <a:lumOff val="50000"/>
                </a:schemeClr>
              </a:buClr>
              <a:buFont typeface="+mj-lt"/>
              <a:buAutoNum type="arabicPeriod"/>
              <a:defRPr sz="1600" kern="1200" baseline="0">
                <a:solidFill>
                  <a:schemeClr val="tx1"/>
                </a:solidFill>
                <a:latin typeface="+mn-lt"/>
                <a:ea typeface="+mn-ea"/>
                <a:cs typeface="+mn-cs"/>
              </a:defRPr>
            </a:lvl6pPr>
            <a:lvl7pPr marL="803275" indent="-230188" algn="l" defTabSz="457200" rtl="0" eaLnBrk="1" latinLnBrk="0" hangingPunct="1">
              <a:spcBef>
                <a:spcPts val="400"/>
              </a:spcBef>
              <a:buClr>
                <a:schemeClr val="accent2"/>
              </a:buClr>
              <a:buFont typeface="+mj-lt"/>
              <a:buAutoNum type="alphaLcPeriod"/>
              <a:defRPr sz="1300" kern="1200" baseline="0">
                <a:solidFill>
                  <a:schemeClr val="tx1"/>
                </a:solidFill>
                <a:latin typeface="+mn-lt"/>
                <a:ea typeface="+mn-ea"/>
                <a:cs typeface="+mn-cs"/>
              </a:defRPr>
            </a:lvl7pPr>
            <a:lvl8pPr marL="280988" indent="-280988" algn="l" defTabSz="457200" rtl="0" eaLnBrk="1" latinLnBrk="0" hangingPunct="1">
              <a:spcBef>
                <a:spcPts val="1700"/>
              </a:spcBef>
              <a:buClr>
                <a:schemeClr val="accent2"/>
              </a:buClr>
              <a:buSzPct val="150000"/>
              <a:buFont typeface="Calibri" panose="020F0502020204030204" pitchFamily="34" charset="0"/>
              <a:buChar char="‟"/>
              <a:defRPr sz="2000" i="1" kern="1200" baseline="0">
                <a:solidFill>
                  <a:schemeClr val="tx1"/>
                </a:solidFill>
                <a:latin typeface="Calibri Light" panose="020F0302020204030204" pitchFamily="34" charset="0"/>
                <a:ea typeface="+mn-ea"/>
                <a:cs typeface="Calibri Light" panose="020F0302020204030204" pitchFamily="34" charset="0"/>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2713">
              <a:spcBef>
                <a:spcPts val="0"/>
              </a:spcBef>
            </a:pPr>
            <a:r>
              <a:rPr lang="en-US" sz="2800" dirty="0" smtClean="0">
                <a:solidFill>
                  <a:schemeClr val="tx1">
                    <a:lumMod val="90000"/>
                    <a:lumOff val="10000"/>
                  </a:schemeClr>
                </a:solidFill>
                <a:latin typeface="Calibri" panose="020F0502020204030204" pitchFamily="34" charset="0"/>
                <a:cs typeface="Calibri" panose="020F0502020204030204" pitchFamily="34" charset="0"/>
              </a:rPr>
              <a:t>An energy only market is a market-based approach to meeting resource adequacy needs (an alternative to the capacity market)</a:t>
            </a:r>
          </a:p>
        </p:txBody>
      </p:sp>
      <p:sp>
        <p:nvSpPr>
          <p:cNvPr id="8" name="Text Placeholder 1"/>
          <p:cNvSpPr>
            <a:spLocks noGrp="1"/>
          </p:cNvSpPr>
          <p:nvPr>
            <p:ph type="body" sz="quarter" idx="13"/>
          </p:nvPr>
        </p:nvSpPr>
        <p:spPr>
          <a:xfrm>
            <a:off x="609600" y="302434"/>
            <a:ext cx="10972800" cy="569387"/>
          </a:xfrm>
        </p:spPr>
        <p:txBody>
          <a:bodyPr/>
          <a:lstStyle/>
          <a:p>
            <a:r>
              <a:rPr lang="en-US" dirty="0" smtClean="0"/>
              <a:t>Introduction</a:t>
            </a:r>
            <a:endParaRPr lang="en-US" dirty="0"/>
          </a:p>
        </p:txBody>
      </p:sp>
    </p:spTree>
    <p:extLst>
      <p:ext uri="{BB962C8B-B14F-4D97-AF65-F5344CB8AC3E}">
        <p14:creationId xmlns:p14="http://schemas.microsoft.com/office/powerpoint/2010/main" val="519493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3</a:t>
            </a:fld>
            <a:endParaRPr lang="en-US" dirty="0"/>
          </a:p>
        </p:txBody>
      </p:sp>
      <p:sp>
        <p:nvSpPr>
          <p:cNvPr id="4" name="Text Placeholder 3"/>
          <p:cNvSpPr>
            <a:spLocks noGrp="1"/>
          </p:cNvSpPr>
          <p:nvPr>
            <p:ph type="body" sz="quarter" idx="12"/>
          </p:nvPr>
        </p:nvSpPr>
        <p:spPr/>
        <p:txBody>
          <a:bodyPr/>
          <a:lstStyle/>
          <a:p>
            <a:r>
              <a:rPr lang="en-US" dirty="0" smtClean="0"/>
              <a:t>How Does an Energy-Only Market Achieve Resource Adequacy?</a:t>
            </a:r>
            <a:endParaRPr lang="en-US" dirty="0"/>
          </a:p>
        </p:txBody>
      </p:sp>
    </p:spTree>
    <p:extLst>
      <p:ext uri="{BB962C8B-B14F-4D97-AF65-F5344CB8AC3E}">
        <p14:creationId xmlns:p14="http://schemas.microsoft.com/office/powerpoint/2010/main" val="4095410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856921"/>
            <a:ext cx="10972800" cy="743280"/>
          </a:xfrm>
        </p:spPr>
        <p:txBody>
          <a:bodyPr/>
          <a:lstStyle/>
          <a:p>
            <a:r>
              <a:rPr lang="en-US" dirty="0" smtClean="0"/>
              <a:t>There are several ways to achieve resource adequacy:</a:t>
            </a:r>
            <a:endParaRPr lang="en-US" dirty="0"/>
          </a:p>
        </p:txBody>
      </p:sp>
      <p:sp>
        <p:nvSpPr>
          <p:cNvPr id="6" name="Slide Number Placeholder 5"/>
          <p:cNvSpPr>
            <a:spLocks noGrp="1"/>
          </p:cNvSpPr>
          <p:nvPr>
            <p:ph type="sldNum" sz="quarter" idx="15"/>
          </p:nvPr>
        </p:nvSpPr>
        <p:spPr>
          <a:xfrm>
            <a:off x="10365503" y="6280228"/>
            <a:ext cx="1584290" cy="338554"/>
          </a:xfrm>
        </p:spPr>
        <p:txBody>
          <a:bodyPr/>
          <a:lstStyle/>
          <a:p>
            <a:r>
              <a:rPr lang="en-US" b="0"/>
              <a:t>Brattle.com | </a:t>
            </a:r>
            <a:fld id="{590DAB12-68F0-43F3-9CAA-0DFBA7404834}" type="slidenum">
              <a:rPr lang="en-US" smtClean="0"/>
              <a:pPr/>
              <a:t>4</a:t>
            </a:fld>
            <a:endParaRPr lang="en-US"/>
          </a:p>
        </p:txBody>
      </p:sp>
      <p:sp>
        <p:nvSpPr>
          <p:cNvPr id="2" name="Rectangle 1"/>
          <p:cNvSpPr/>
          <p:nvPr/>
        </p:nvSpPr>
        <p:spPr>
          <a:xfrm>
            <a:off x="4551239" y="2299189"/>
            <a:ext cx="3370521" cy="114831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Energy-Only Market</a:t>
            </a:r>
            <a:endParaRPr lang="en-US" sz="2800" b="1" dirty="0"/>
          </a:p>
        </p:txBody>
      </p:sp>
      <p:sp>
        <p:nvSpPr>
          <p:cNvPr id="21" name="Rectangle 20"/>
          <p:cNvSpPr/>
          <p:nvPr/>
        </p:nvSpPr>
        <p:spPr>
          <a:xfrm>
            <a:off x="8166308" y="2299192"/>
            <a:ext cx="3370521" cy="114831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smtClean="0"/>
              <a:t>Capacity Market</a:t>
            </a:r>
            <a:endParaRPr lang="en-US" sz="2800" b="1" dirty="0"/>
          </a:p>
        </p:txBody>
      </p:sp>
      <p:sp>
        <p:nvSpPr>
          <p:cNvPr id="23" name="Rectangle 22"/>
          <p:cNvSpPr/>
          <p:nvPr/>
        </p:nvSpPr>
        <p:spPr>
          <a:xfrm>
            <a:off x="609600" y="2299193"/>
            <a:ext cx="3370521" cy="114831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smtClean="0"/>
              <a:t>Vertically Integrated/ Planned</a:t>
            </a:r>
            <a:endParaRPr lang="en-US" sz="2800" b="1" dirty="0"/>
          </a:p>
        </p:txBody>
      </p:sp>
      <p:sp>
        <p:nvSpPr>
          <p:cNvPr id="24" name="Rectangle 23"/>
          <p:cNvSpPr/>
          <p:nvPr/>
        </p:nvSpPr>
        <p:spPr>
          <a:xfrm>
            <a:off x="4551239" y="3447503"/>
            <a:ext cx="3370521" cy="1989911"/>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dirty="0" smtClean="0">
                <a:solidFill>
                  <a:schemeClr val="tx1"/>
                </a:solidFill>
              </a:rPr>
              <a:t>Energy prices (plus “scarcity price” during tight hours) is primary mechanism to attract new investments</a:t>
            </a:r>
            <a:endParaRPr lang="en-US" sz="2400" dirty="0">
              <a:solidFill>
                <a:schemeClr val="tx1"/>
              </a:solidFill>
            </a:endParaRPr>
          </a:p>
        </p:txBody>
      </p:sp>
      <p:sp>
        <p:nvSpPr>
          <p:cNvPr id="30" name="Rectangle 29"/>
          <p:cNvSpPr/>
          <p:nvPr/>
        </p:nvSpPr>
        <p:spPr>
          <a:xfrm>
            <a:off x="8166308" y="3447506"/>
            <a:ext cx="3370521" cy="1989911"/>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dirty="0" smtClean="0">
                <a:solidFill>
                  <a:schemeClr val="tx1"/>
                </a:solidFill>
              </a:rPr>
              <a:t>Organized market for “capacity” product is primary mechanism to attract </a:t>
            </a:r>
            <a:r>
              <a:rPr lang="en-US" sz="2400" smtClean="0">
                <a:solidFill>
                  <a:schemeClr val="tx1"/>
                </a:solidFill>
              </a:rPr>
              <a:t>new investments</a:t>
            </a:r>
            <a:endParaRPr lang="en-US" sz="2400" dirty="0">
              <a:solidFill>
                <a:schemeClr val="tx1"/>
              </a:solidFill>
            </a:endParaRPr>
          </a:p>
        </p:txBody>
      </p:sp>
      <p:sp>
        <p:nvSpPr>
          <p:cNvPr id="31" name="Rectangle 30"/>
          <p:cNvSpPr/>
          <p:nvPr/>
        </p:nvSpPr>
        <p:spPr>
          <a:xfrm>
            <a:off x="609600" y="3447510"/>
            <a:ext cx="3370521" cy="1989911"/>
          </a:xfrm>
          <a:prstGeom prst="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dirty="0" smtClean="0">
                <a:solidFill>
                  <a:schemeClr val="tx1"/>
                </a:solidFill>
              </a:rPr>
              <a:t>Vertically integrated utilities or a government entity does resource planning to build or contract new resources</a:t>
            </a:r>
            <a:endParaRPr lang="en-US" sz="2400" dirty="0">
              <a:solidFill>
                <a:schemeClr val="tx1"/>
              </a:solidFill>
            </a:endParaRPr>
          </a:p>
        </p:txBody>
      </p:sp>
      <p:sp>
        <p:nvSpPr>
          <p:cNvPr id="32" name="Rectangle 31"/>
          <p:cNvSpPr/>
          <p:nvPr/>
        </p:nvSpPr>
        <p:spPr>
          <a:xfrm>
            <a:off x="4551239" y="5436841"/>
            <a:ext cx="3370521" cy="58117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900" dirty="0" smtClean="0">
                <a:solidFill>
                  <a:schemeClr val="tx1"/>
                </a:solidFill>
              </a:rPr>
              <a:t>ERCOT, Alberta, Australia</a:t>
            </a:r>
            <a:endParaRPr lang="en-US" sz="1900" dirty="0">
              <a:solidFill>
                <a:schemeClr val="tx1"/>
              </a:solidFill>
            </a:endParaRPr>
          </a:p>
        </p:txBody>
      </p:sp>
      <p:sp>
        <p:nvSpPr>
          <p:cNvPr id="33" name="Rectangle 32"/>
          <p:cNvSpPr/>
          <p:nvPr/>
        </p:nvSpPr>
        <p:spPr>
          <a:xfrm>
            <a:off x="8166308" y="5436843"/>
            <a:ext cx="3370521" cy="581178"/>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900" b="1" dirty="0" smtClean="0">
                <a:solidFill>
                  <a:schemeClr val="accent5"/>
                </a:solidFill>
              </a:rPr>
              <a:t>ISO-NE</a:t>
            </a:r>
            <a:r>
              <a:rPr lang="en-US" sz="1900" dirty="0" smtClean="0">
                <a:solidFill>
                  <a:schemeClr val="tx1"/>
                </a:solidFill>
              </a:rPr>
              <a:t>, PJM, NYISO, UK, Ireland</a:t>
            </a:r>
            <a:endParaRPr lang="en-US" sz="1900" dirty="0">
              <a:solidFill>
                <a:schemeClr val="tx1"/>
              </a:solidFill>
            </a:endParaRPr>
          </a:p>
        </p:txBody>
      </p:sp>
      <p:sp>
        <p:nvSpPr>
          <p:cNvPr id="34" name="Rectangle 33"/>
          <p:cNvSpPr/>
          <p:nvPr/>
        </p:nvSpPr>
        <p:spPr>
          <a:xfrm>
            <a:off x="609600" y="5436845"/>
            <a:ext cx="3370521" cy="581178"/>
          </a:xfrm>
          <a:prstGeom prst="rect">
            <a:avLst/>
          </a:prstGeom>
          <a:solidFill>
            <a:schemeClr val="accent3">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900" dirty="0" smtClean="0">
                <a:solidFill>
                  <a:schemeClr val="tx1"/>
                </a:solidFill>
              </a:rPr>
              <a:t>MISO, California, SPP, Ontario</a:t>
            </a:r>
            <a:endParaRPr lang="en-US" sz="1900" dirty="0">
              <a:solidFill>
                <a:schemeClr val="tx1"/>
              </a:solidFill>
            </a:endParaRPr>
          </a:p>
        </p:txBody>
      </p:sp>
      <p:sp>
        <p:nvSpPr>
          <p:cNvPr id="3" name="Rectangle 2"/>
          <p:cNvSpPr/>
          <p:nvPr/>
        </p:nvSpPr>
        <p:spPr>
          <a:xfrm>
            <a:off x="4278086" y="2073728"/>
            <a:ext cx="7560128" cy="4171950"/>
          </a:xfrm>
          <a:prstGeom prst="rect">
            <a:avLst/>
          </a:prstGeom>
          <a:no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5739492" y="1659670"/>
            <a:ext cx="5254097" cy="461665"/>
          </a:xfrm>
          <a:prstGeom prst="rect">
            <a:avLst/>
          </a:prstGeom>
        </p:spPr>
        <p:txBody>
          <a:bodyPr wrap="square">
            <a:spAutoFit/>
          </a:bodyPr>
          <a:lstStyle/>
          <a:p>
            <a:pPr algn="ctr" defTabSz="914400">
              <a:defRPr/>
            </a:pPr>
            <a:r>
              <a:rPr lang="en-US" sz="2400" b="1" kern="0" dirty="0" smtClean="0">
                <a:solidFill>
                  <a:schemeClr val="accent5"/>
                </a:solidFill>
              </a:rPr>
              <a:t>Market-Based Options</a:t>
            </a:r>
            <a:endParaRPr lang="en-US" sz="2400" b="1" kern="0" dirty="0">
              <a:solidFill>
                <a:schemeClr val="accent5"/>
              </a:solidFill>
            </a:endParaRPr>
          </a:p>
        </p:txBody>
      </p:sp>
      <p:sp>
        <p:nvSpPr>
          <p:cNvPr id="15" name="Text Placeholder 1"/>
          <p:cNvSpPr>
            <a:spLocks noGrp="1"/>
          </p:cNvSpPr>
          <p:nvPr>
            <p:ph type="body" sz="quarter" idx="13"/>
          </p:nvPr>
        </p:nvSpPr>
        <p:spPr>
          <a:xfrm>
            <a:off x="609600" y="302434"/>
            <a:ext cx="10972800" cy="569387"/>
          </a:xfrm>
        </p:spPr>
        <p:txBody>
          <a:bodyPr/>
          <a:lstStyle/>
          <a:p>
            <a:r>
              <a:rPr lang="en-US" dirty="0" smtClean="0"/>
              <a:t>How it Works</a:t>
            </a:r>
            <a:endParaRPr lang="en-US" dirty="0"/>
          </a:p>
        </p:txBody>
      </p:sp>
    </p:spTree>
    <p:extLst>
      <p:ext uri="{BB962C8B-B14F-4D97-AF65-F5344CB8AC3E}">
        <p14:creationId xmlns:p14="http://schemas.microsoft.com/office/powerpoint/2010/main" val="1173081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62281" y="1804944"/>
            <a:ext cx="5702942" cy="424350"/>
          </a:xfrm>
          <a:solidFill>
            <a:schemeClr val="tx2"/>
          </a:solidFill>
        </p:spPr>
        <p:txBody>
          <a:bodyPr tIns="0" bIns="0" anchor="ctr">
            <a:noAutofit/>
          </a:bodyPr>
          <a:lstStyle/>
          <a:p>
            <a:pPr algn="ctr">
              <a:spcBef>
                <a:spcPts val="0"/>
              </a:spcBef>
            </a:pPr>
            <a:r>
              <a:rPr lang="en-US" b="1" dirty="0" smtClean="0">
                <a:solidFill>
                  <a:schemeClr val="bg2"/>
                </a:solidFill>
              </a:rPr>
              <a:t>Energy-Only Markets</a:t>
            </a:r>
            <a:endParaRPr lang="en-US" b="1" dirty="0">
              <a:solidFill>
                <a:schemeClr val="bg2"/>
              </a:solidFill>
            </a:endParaRPr>
          </a:p>
        </p:txBody>
      </p:sp>
      <p:sp>
        <p:nvSpPr>
          <p:cNvPr id="4" name="Title 3"/>
          <p:cNvSpPr>
            <a:spLocks noGrp="1"/>
          </p:cNvSpPr>
          <p:nvPr>
            <p:ph type="title"/>
          </p:nvPr>
        </p:nvSpPr>
        <p:spPr>
          <a:xfrm>
            <a:off x="524718" y="432374"/>
            <a:ext cx="11301046" cy="1255728"/>
          </a:xfrm>
        </p:spPr>
        <p:txBody>
          <a:bodyPr/>
          <a:lstStyle/>
          <a:p>
            <a:r>
              <a:rPr lang="en-US" dirty="0" smtClean="0"/>
              <a:t>Energy-only and capacity markets both use competitive prices to attract new supply investments </a:t>
            </a:r>
            <a:endParaRPr lang="en-US" dirty="0"/>
          </a:p>
        </p:txBody>
      </p:sp>
      <p:sp>
        <p:nvSpPr>
          <p:cNvPr id="6" name="Slide Number Placeholder 5"/>
          <p:cNvSpPr>
            <a:spLocks noGrp="1"/>
          </p:cNvSpPr>
          <p:nvPr>
            <p:ph type="sldNum" sz="quarter" idx="15"/>
          </p:nvPr>
        </p:nvSpPr>
        <p:spPr/>
        <p:txBody>
          <a:bodyPr/>
          <a:lstStyle/>
          <a:p>
            <a:r>
              <a:rPr lang="en-US" b="0" smtClean="0"/>
              <a:t>Brattle.com | </a:t>
            </a:r>
            <a:fld id="{590DAB12-68F0-43F3-9CAA-0DFBA7404834}" type="slidenum">
              <a:rPr lang="en-US" smtClean="0"/>
              <a:pPr/>
              <a:t>5</a:t>
            </a:fld>
            <a:endParaRPr lang="en-US"/>
          </a:p>
        </p:txBody>
      </p:sp>
      <p:pic>
        <p:nvPicPr>
          <p:cNvPr id="7" name="Picture 6"/>
          <p:cNvPicPr>
            <a:picLocks noChangeAspect="1"/>
          </p:cNvPicPr>
          <p:nvPr/>
        </p:nvPicPr>
        <p:blipFill rotWithShape="1">
          <a:blip r:embed="rId3"/>
          <a:srcRect r="49772"/>
          <a:stretch/>
        </p:blipFill>
        <p:spPr>
          <a:xfrm>
            <a:off x="0" y="2294593"/>
            <a:ext cx="3569483" cy="3980239"/>
          </a:xfrm>
          <a:prstGeom prst="rect">
            <a:avLst/>
          </a:prstGeom>
        </p:spPr>
      </p:pic>
      <p:pic>
        <p:nvPicPr>
          <p:cNvPr id="8" name="Picture 7"/>
          <p:cNvPicPr>
            <a:picLocks noChangeAspect="1"/>
          </p:cNvPicPr>
          <p:nvPr/>
        </p:nvPicPr>
        <p:blipFill rotWithShape="1">
          <a:blip r:embed="rId3"/>
          <a:srcRect l="50574"/>
          <a:stretch/>
        </p:blipFill>
        <p:spPr>
          <a:xfrm>
            <a:off x="6175241" y="2293748"/>
            <a:ext cx="3522785" cy="3991897"/>
          </a:xfrm>
          <a:prstGeom prst="rect">
            <a:avLst/>
          </a:prstGeom>
        </p:spPr>
      </p:pic>
      <p:sp>
        <p:nvSpPr>
          <p:cNvPr id="12" name="Text Placeholder 2"/>
          <p:cNvSpPr>
            <a:spLocks noGrp="1"/>
          </p:cNvSpPr>
          <p:nvPr>
            <p:ph type="body" sz="quarter" idx="12"/>
          </p:nvPr>
        </p:nvSpPr>
        <p:spPr>
          <a:xfrm>
            <a:off x="6175241" y="1804944"/>
            <a:ext cx="5842588" cy="424350"/>
          </a:xfrm>
          <a:solidFill>
            <a:schemeClr val="accent2"/>
          </a:solidFill>
        </p:spPr>
        <p:txBody>
          <a:bodyPr tIns="0" bIns="0" anchor="ctr">
            <a:noAutofit/>
          </a:bodyPr>
          <a:lstStyle/>
          <a:p>
            <a:pPr algn="ctr">
              <a:spcBef>
                <a:spcPts val="0"/>
              </a:spcBef>
            </a:pPr>
            <a:r>
              <a:rPr lang="en-US" b="1" dirty="0" smtClean="0">
                <a:solidFill>
                  <a:schemeClr val="bg2"/>
                </a:solidFill>
              </a:rPr>
              <a:t>Capacity Markets</a:t>
            </a:r>
            <a:endParaRPr lang="en-US" b="1" dirty="0">
              <a:solidFill>
                <a:schemeClr val="bg2"/>
              </a:solidFill>
            </a:endParaRPr>
          </a:p>
        </p:txBody>
      </p:sp>
      <p:sp>
        <p:nvSpPr>
          <p:cNvPr id="14" name="TextBox 13"/>
          <p:cNvSpPr txBox="1"/>
          <p:nvPr/>
        </p:nvSpPr>
        <p:spPr>
          <a:xfrm>
            <a:off x="3572723" y="2229294"/>
            <a:ext cx="2292500" cy="3937503"/>
          </a:xfrm>
          <a:prstGeom prst="rect">
            <a:avLst/>
          </a:prstGeom>
          <a:solidFill>
            <a:srgbClr val="EFF7FF"/>
          </a:solidFill>
        </p:spPr>
        <p:txBody>
          <a:bodyPr wrap="square" rtlCol="0">
            <a:noAutofit/>
          </a:bodyPr>
          <a:lstStyle/>
          <a:p>
            <a:r>
              <a:rPr lang="en-US" b="1" dirty="0" smtClean="0">
                <a:solidFill>
                  <a:schemeClr val="tx2"/>
                </a:solidFill>
              </a:rPr>
              <a:t>No capacity payments</a:t>
            </a:r>
          </a:p>
          <a:p>
            <a:r>
              <a:rPr lang="en-US" b="1" dirty="0">
                <a:solidFill>
                  <a:schemeClr val="tx2"/>
                </a:solidFill>
              </a:rPr>
              <a:t/>
            </a:r>
            <a:br>
              <a:rPr lang="en-US" b="1" dirty="0">
                <a:solidFill>
                  <a:schemeClr val="tx2"/>
                </a:solidFill>
              </a:rPr>
            </a:br>
            <a:r>
              <a:rPr lang="en-US" b="1" dirty="0" smtClean="0">
                <a:solidFill>
                  <a:schemeClr val="tx2"/>
                </a:solidFill>
              </a:rPr>
              <a:t>Investments attracted through occasional high price spikes if reserve margins fall</a:t>
            </a:r>
          </a:p>
          <a:p>
            <a:endParaRPr lang="en-US" b="1" dirty="0">
              <a:solidFill>
                <a:schemeClr val="tx2"/>
              </a:solidFill>
            </a:endParaRPr>
          </a:p>
          <a:p>
            <a:r>
              <a:rPr lang="en-US" b="1" dirty="0" smtClean="0">
                <a:solidFill>
                  <a:schemeClr val="tx2"/>
                </a:solidFill>
              </a:rPr>
              <a:t>Higher price volatility &amp; somewhat lower reliability compared to today’s capacity market</a:t>
            </a:r>
          </a:p>
          <a:p>
            <a:endParaRPr lang="en-US" b="1" dirty="0">
              <a:solidFill>
                <a:schemeClr val="tx2"/>
              </a:solidFill>
            </a:endParaRPr>
          </a:p>
        </p:txBody>
      </p:sp>
      <p:sp>
        <p:nvSpPr>
          <p:cNvPr id="16" name="TextBox 15"/>
          <p:cNvSpPr txBox="1"/>
          <p:nvPr/>
        </p:nvSpPr>
        <p:spPr>
          <a:xfrm>
            <a:off x="9725329" y="2229294"/>
            <a:ext cx="2292500" cy="3937503"/>
          </a:xfrm>
          <a:prstGeom prst="rect">
            <a:avLst/>
          </a:prstGeom>
          <a:solidFill>
            <a:srgbClr val="E6F7FA"/>
          </a:solidFill>
        </p:spPr>
        <p:txBody>
          <a:bodyPr wrap="square" rtlCol="0">
            <a:noAutofit/>
          </a:bodyPr>
          <a:lstStyle/>
          <a:p>
            <a:r>
              <a:rPr lang="en-US" b="1" dirty="0" smtClean="0">
                <a:solidFill>
                  <a:schemeClr val="tx2"/>
                </a:solidFill>
              </a:rPr>
              <a:t>Energy </a:t>
            </a:r>
            <a:r>
              <a:rPr lang="en-US" b="1" dirty="0">
                <a:solidFill>
                  <a:schemeClr val="tx2"/>
                </a:solidFill>
              </a:rPr>
              <a:t>prices are more stable and lower on average</a:t>
            </a:r>
            <a:endParaRPr lang="en-US" b="1" dirty="0" smtClean="0">
              <a:solidFill>
                <a:schemeClr val="tx2"/>
              </a:solidFill>
            </a:endParaRPr>
          </a:p>
          <a:p>
            <a:endParaRPr lang="en-US" b="1" dirty="0">
              <a:solidFill>
                <a:schemeClr val="tx2"/>
              </a:solidFill>
            </a:endParaRPr>
          </a:p>
          <a:p>
            <a:r>
              <a:rPr lang="en-US" b="1" dirty="0" smtClean="0">
                <a:solidFill>
                  <a:schemeClr val="tx2"/>
                </a:solidFill>
              </a:rPr>
              <a:t>Investments attracted through capacity market payments</a:t>
            </a:r>
          </a:p>
          <a:p>
            <a:endParaRPr lang="en-US" b="1" dirty="0">
              <a:solidFill>
                <a:schemeClr val="tx2"/>
              </a:solidFill>
            </a:endParaRPr>
          </a:p>
        </p:txBody>
      </p:sp>
      <p:sp>
        <p:nvSpPr>
          <p:cNvPr id="17" name="TextBox 16"/>
          <p:cNvSpPr txBox="1"/>
          <p:nvPr/>
        </p:nvSpPr>
        <p:spPr>
          <a:xfrm>
            <a:off x="524718" y="6475090"/>
            <a:ext cx="6894985" cy="307777"/>
          </a:xfrm>
          <a:prstGeom prst="rect">
            <a:avLst/>
          </a:prstGeom>
          <a:noFill/>
        </p:spPr>
        <p:txBody>
          <a:bodyPr wrap="square" rtlCol="0">
            <a:spAutoFit/>
          </a:bodyPr>
          <a:lstStyle/>
          <a:p>
            <a:r>
              <a:rPr lang="en-US" sz="1400" dirty="0" smtClean="0"/>
              <a:t>See Spees &amp; Newell </a:t>
            </a:r>
            <a:r>
              <a:rPr lang="en-US" sz="1400" dirty="0" smtClean="0">
                <a:hlinkClick r:id="rId4"/>
              </a:rPr>
              <a:t>discussion of alternative resource adequacy constructs</a:t>
            </a:r>
            <a:r>
              <a:rPr lang="en-US" sz="1400" dirty="0" smtClean="0"/>
              <a:t>.</a:t>
            </a:r>
            <a:endParaRPr lang="en-US" sz="1400" dirty="0"/>
          </a:p>
        </p:txBody>
      </p:sp>
      <p:sp>
        <p:nvSpPr>
          <p:cNvPr id="11" name="Text Placeholder 1"/>
          <p:cNvSpPr>
            <a:spLocks noGrp="1"/>
          </p:cNvSpPr>
          <p:nvPr>
            <p:ph type="body" sz="quarter" idx="13"/>
          </p:nvPr>
        </p:nvSpPr>
        <p:spPr>
          <a:xfrm>
            <a:off x="524718" y="-66479"/>
            <a:ext cx="10972800" cy="569387"/>
          </a:xfrm>
        </p:spPr>
        <p:txBody>
          <a:bodyPr/>
          <a:lstStyle/>
          <a:p>
            <a:r>
              <a:rPr lang="en-US" dirty="0"/>
              <a:t>How it Works</a:t>
            </a:r>
          </a:p>
        </p:txBody>
      </p:sp>
    </p:spTree>
    <p:extLst>
      <p:ext uri="{BB962C8B-B14F-4D97-AF65-F5344CB8AC3E}">
        <p14:creationId xmlns:p14="http://schemas.microsoft.com/office/powerpoint/2010/main" val="652023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599" y="398866"/>
            <a:ext cx="11408229" cy="1255728"/>
          </a:xfrm>
        </p:spPr>
        <p:txBody>
          <a:bodyPr/>
          <a:lstStyle/>
          <a:p>
            <a:r>
              <a:rPr lang="en-US" dirty="0" smtClean="0"/>
              <a:t>An energy-only markets tend to produce somewhat lower reserve margins (and lower costs) than capacity markets</a:t>
            </a:r>
            <a:endParaRPr lang="en-US" dirty="0"/>
          </a:p>
        </p:txBody>
      </p:sp>
      <p:sp>
        <p:nvSpPr>
          <p:cNvPr id="6" name="Slide Number Placeholder 5"/>
          <p:cNvSpPr>
            <a:spLocks noGrp="1"/>
          </p:cNvSpPr>
          <p:nvPr>
            <p:ph type="sldNum" sz="quarter" idx="15"/>
          </p:nvPr>
        </p:nvSpPr>
        <p:spPr/>
        <p:txBody>
          <a:bodyPr/>
          <a:lstStyle/>
          <a:p>
            <a:r>
              <a:rPr lang="en-US" b="0" smtClean="0"/>
              <a:t>Brattle.com | </a:t>
            </a:r>
            <a:fld id="{590DAB12-68F0-43F3-9CAA-0DFBA7404834}" type="slidenum">
              <a:rPr lang="en-US" smtClean="0"/>
              <a:pPr/>
              <a:t>6</a:t>
            </a:fld>
            <a:endParaRPr lang="en-US"/>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482" t="8930" r="1258" b="2481"/>
          <a:stretch/>
        </p:blipFill>
        <p:spPr bwMode="auto">
          <a:xfrm>
            <a:off x="2416628" y="2061865"/>
            <a:ext cx="6983173" cy="4767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058381" y="1600200"/>
            <a:ext cx="8445352" cy="461665"/>
          </a:xfrm>
          <a:prstGeom prst="rect">
            <a:avLst/>
          </a:prstGeom>
        </p:spPr>
        <p:txBody>
          <a:bodyPr wrap="square">
            <a:spAutoFit/>
          </a:bodyPr>
          <a:lstStyle/>
          <a:p>
            <a:pPr algn="ctr" defTabSz="914400">
              <a:defRPr/>
            </a:pPr>
            <a:r>
              <a:rPr lang="en-US" sz="2400" b="1" kern="0" dirty="0" smtClean="0">
                <a:solidFill>
                  <a:schemeClr val="accent5"/>
                </a:solidFill>
              </a:rPr>
              <a:t>Texas Example: </a:t>
            </a:r>
            <a:r>
              <a:rPr lang="en-US" sz="2400" b="1" kern="0" dirty="0" smtClean="0">
                <a:solidFill>
                  <a:schemeClr val="tx2"/>
                </a:solidFill>
              </a:rPr>
              <a:t>Power Plant Energy Market Net Revenues</a:t>
            </a:r>
            <a:endParaRPr lang="en-US" sz="2400" b="1" kern="0" dirty="0">
              <a:solidFill>
                <a:schemeClr val="tx2"/>
              </a:solidFill>
            </a:endParaRPr>
          </a:p>
        </p:txBody>
      </p:sp>
      <p:sp>
        <p:nvSpPr>
          <p:cNvPr id="9" name="Rectangle 8"/>
          <p:cNvSpPr/>
          <p:nvPr/>
        </p:nvSpPr>
        <p:spPr>
          <a:xfrm>
            <a:off x="4668844" y="2229731"/>
            <a:ext cx="2318064" cy="1172804"/>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Energy-Only</a:t>
            </a:r>
          </a:p>
          <a:p>
            <a:pPr algn="ctr"/>
            <a:r>
              <a:rPr lang="en-US" sz="1400" dirty="0" smtClean="0">
                <a:solidFill>
                  <a:schemeClr val="tx1"/>
                </a:solidFill>
              </a:rPr>
              <a:t>Reserve margin and reliability determined by market forces (no minimum reliability standard)</a:t>
            </a:r>
            <a:endParaRPr lang="en-US" sz="1400" dirty="0">
              <a:solidFill>
                <a:schemeClr val="tx1"/>
              </a:solidFill>
            </a:endParaRPr>
          </a:p>
        </p:txBody>
      </p:sp>
      <p:sp>
        <p:nvSpPr>
          <p:cNvPr id="10" name="Rectangle 9"/>
          <p:cNvSpPr/>
          <p:nvPr/>
        </p:nvSpPr>
        <p:spPr>
          <a:xfrm>
            <a:off x="7412956" y="2229732"/>
            <a:ext cx="2286000" cy="117280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b="1" dirty="0" smtClean="0">
                <a:solidFill>
                  <a:schemeClr val="tx1"/>
                </a:solidFill>
              </a:rPr>
              <a:t>Capacity Market</a:t>
            </a:r>
          </a:p>
          <a:p>
            <a:pPr algn="ctr"/>
            <a:r>
              <a:rPr lang="en-US" sz="1400" dirty="0" smtClean="0">
                <a:solidFill>
                  <a:schemeClr val="tx1"/>
                </a:solidFill>
              </a:rPr>
              <a:t>1-in-10 reliability standard is set by policy and guaranteed through capacity market auctions</a:t>
            </a:r>
            <a:endParaRPr lang="en-US" sz="1400" dirty="0">
              <a:solidFill>
                <a:schemeClr val="tx1"/>
              </a:solidFill>
            </a:endParaRPr>
          </a:p>
        </p:txBody>
      </p:sp>
      <p:sp>
        <p:nvSpPr>
          <p:cNvPr id="14" name="Rectangle 13"/>
          <p:cNvSpPr/>
          <p:nvPr/>
        </p:nvSpPr>
        <p:spPr>
          <a:xfrm>
            <a:off x="8621271" y="5138566"/>
            <a:ext cx="778530" cy="43927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0" y="6357173"/>
            <a:ext cx="4206240" cy="523220"/>
          </a:xfrm>
          <a:prstGeom prst="rect">
            <a:avLst/>
          </a:prstGeom>
          <a:noFill/>
        </p:spPr>
        <p:txBody>
          <a:bodyPr wrap="square" rtlCol="0">
            <a:spAutoFit/>
          </a:bodyPr>
          <a:lstStyle/>
          <a:p>
            <a:r>
              <a:rPr lang="en-US" sz="1400" dirty="0" smtClean="0"/>
              <a:t>See Brattle’s </a:t>
            </a:r>
            <a:r>
              <a:rPr lang="en-US" sz="1400" dirty="0" smtClean="0">
                <a:hlinkClick r:id="rId3"/>
              </a:rPr>
              <a:t>2012</a:t>
            </a:r>
            <a:r>
              <a:rPr lang="en-US" sz="1400" dirty="0" smtClean="0"/>
              <a:t> and </a:t>
            </a:r>
            <a:r>
              <a:rPr lang="en-US" sz="1400" dirty="0" smtClean="0">
                <a:hlinkClick r:id="rId4"/>
              </a:rPr>
              <a:t>2014</a:t>
            </a:r>
            <a:r>
              <a:rPr lang="en-US" sz="1400" dirty="0" smtClean="0"/>
              <a:t> analyses of capacity and energy-only market options in Texas.</a:t>
            </a:r>
            <a:endParaRPr lang="en-US" sz="1400" dirty="0"/>
          </a:p>
        </p:txBody>
      </p:sp>
      <p:sp>
        <p:nvSpPr>
          <p:cNvPr id="3" name="Rectangle 2"/>
          <p:cNvSpPr/>
          <p:nvPr/>
        </p:nvSpPr>
        <p:spPr>
          <a:xfrm>
            <a:off x="8501544" y="4605536"/>
            <a:ext cx="2512818" cy="37378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b="1" dirty="0">
              <a:solidFill>
                <a:srgbClr val="E3898B"/>
              </a:solidFill>
            </a:endParaRPr>
          </a:p>
        </p:txBody>
      </p:sp>
      <p:sp>
        <p:nvSpPr>
          <p:cNvPr id="15" name="Rectangle 14"/>
          <p:cNvSpPr/>
          <p:nvPr/>
        </p:nvSpPr>
        <p:spPr>
          <a:xfrm rot="16200000">
            <a:off x="544064" y="3983998"/>
            <a:ext cx="4152173" cy="37378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lang="en-US" b="1" dirty="0" smtClean="0">
                <a:solidFill>
                  <a:schemeClr val="tx1"/>
                </a:solidFill>
              </a:rPr>
              <a:t>Net Energy Market Revenues ($/kW-year)</a:t>
            </a:r>
            <a:endParaRPr lang="en-US" b="1" dirty="0">
              <a:solidFill>
                <a:schemeClr val="tx1"/>
              </a:solidFill>
            </a:endParaRPr>
          </a:p>
        </p:txBody>
      </p:sp>
      <p:sp>
        <p:nvSpPr>
          <p:cNvPr id="18" name="Rectangle 17"/>
          <p:cNvSpPr/>
          <p:nvPr/>
        </p:nvSpPr>
        <p:spPr>
          <a:xfrm>
            <a:off x="5809603" y="4605536"/>
            <a:ext cx="2512818" cy="373787"/>
          </a:xfrm>
          <a:prstGeom prst="rect">
            <a:avLst/>
          </a:prstGeom>
          <a:solidFill>
            <a:srgbClr val="FFFFFF">
              <a:alpha val="27059"/>
            </a:srgbClr>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r>
              <a:rPr lang="en-US" b="1" dirty="0" smtClean="0">
                <a:solidFill>
                  <a:srgbClr val="E3898B"/>
                </a:solidFill>
              </a:rPr>
              <a:t>Cost of a Power Plant</a:t>
            </a:r>
            <a:endParaRPr lang="en-US" b="1" dirty="0">
              <a:solidFill>
                <a:srgbClr val="E3898B"/>
              </a:solidFill>
            </a:endParaRPr>
          </a:p>
        </p:txBody>
      </p:sp>
      <p:sp>
        <p:nvSpPr>
          <p:cNvPr id="13" name="Rectangle 12"/>
          <p:cNvSpPr/>
          <p:nvPr/>
        </p:nvSpPr>
        <p:spPr>
          <a:xfrm>
            <a:off x="9209315" y="4718705"/>
            <a:ext cx="2982685" cy="11856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b="1" dirty="0" smtClean="0">
                <a:solidFill>
                  <a:srgbClr val="C00000"/>
                </a:solidFill>
              </a:rPr>
              <a:t>Capacity payments to attract more investments &amp; achieve 1-in-10 reliability standard</a:t>
            </a:r>
          </a:p>
          <a:p>
            <a:endParaRPr lang="en-US" sz="700" b="1" dirty="0">
              <a:solidFill>
                <a:srgbClr val="C00000"/>
              </a:solidFill>
            </a:endParaRPr>
          </a:p>
          <a:p>
            <a:r>
              <a:rPr lang="en-US" sz="1400" b="1" dirty="0" smtClean="0">
                <a:solidFill>
                  <a:srgbClr val="C00000"/>
                </a:solidFill>
              </a:rPr>
              <a:t>In Texas we estimated 1% greater customer costs in the long run compared to energy-only</a:t>
            </a:r>
            <a:endParaRPr lang="en-US" sz="1400" dirty="0">
              <a:solidFill>
                <a:srgbClr val="C00000"/>
              </a:solidFill>
            </a:endParaRPr>
          </a:p>
        </p:txBody>
      </p:sp>
      <p:cxnSp>
        <p:nvCxnSpPr>
          <p:cNvPr id="16" name="Straight Connector 15"/>
          <p:cNvCxnSpPr/>
          <p:nvPr/>
        </p:nvCxnSpPr>
        <p:spPr>
          <a:xfrm flipV="1">
            <a:off x="8543109" y="4718705"/>
            <a:ext cx="741568" cy="545631"/>
          </a:xfrm>
          <a:prstGeom prst="line">
            <a:avLst/>
          </a:prstGeom>
          <a:ln>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
          <p:cNvSpPr>
            <a:spLocks noGrp="1"/>
          </p:cNvSpPr>
          <p:nvPr>
            <p:ph type="body" sz="quarter" idx="13"/>
          </p:nvPr>
        </p:nvSpPr>
        <p:spPr>
          <a:xfrm>
            <a:off x="609599" y="-99465"/>
            <a:ext cx="10972800" cy="569387"/>
          </a:xfrm>
        </p:spPr>
        <p:txBody>
          <a:bodyPr/>
          <a:lstStyle/>
          <a:p>
            <a:r>
              <a:rPr lang="en-US" dirty="0"/>
              <a:t>How it Works</a:t>
            </a:r>
          </a:p>
        </p:txBody>
      </p:sp>
    </p:spTree>
    <p:extLst>
      <p:ext uri="{BB962C8B-B14F-4D97-AF65-F5344CB8AC3E}">
        <p14:creationId xmlns:p14="http://schemas.microsoft.com/office/powerpoint/2010/main" val="993383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09600" y="-72328"/>
            <a:ext cx="10972800" cy="569387"/>
          </a:xfrm>
        </p:spPr>
        <p:txBody>
          <a:bodyPr/>
          <a:lstStyle/>
          <a:p>
            <a:r>
              <a:rPr lang="en-US" dirty="0" smtClean="0"/>
              <a:t>How it works</a:t>
            </a:r>
            <a:endParaRPr lang="en-US" dirty="0"/>
          </a:p>
        </p:txBody>
      </p:sp>
      <p:sp>
        <p:nvSpPr>
          <p:cNvPr id="4" name="Title 3"/>
          <p:cNvSpPr>
            <a:spLocks noGrp="1"/>
          </p:cNvSpPr>
          <p:nvPr>
            <p:ph type="title"/>
          </p:nvPr>
        </p:nvSpPr>
        <p:spPr>
          <a:xfrm>
            <a:off x="609600" y="423638"/>
            <a:ext cx="10972800" cy="1255728"/>
          </a:xfrm>
        </p:spPr>
        <p:txBody>
          <a:bodyPr/>
          <a:lstStyle/>
          <a:p>
            <a:r>
              <a:rPr lang="en-US" dirty="0" smtClean="0"/>
              <a:t>Energy-only market relies on enhanced “scarcity pricing” during short-supply events </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7</a:t>
            </a:fld>
            <a:endParaRPr lang="en-US" dirty="0"/>
          </a:p>
        </p:txBody>
      </p:sp>
      <p:grpSp>
        <p:nvGrpSpPr>
          <p:cNvPr id="6" name="Group 5"/>
          <p:cNvGrpSpPr/>
          <p:nvPr/>
        </p:nvGrpSpPr>
        <p:grpSpPr>
          <a:xfrm>
            <a:off x="6650444" y="1857475"/>
            <a:ext cx="5345964" cy="4914027"/>
            <a:chOff x="4559187" y="1474166"/>
            <a:chExt cx="4763968" cy="5045624"/>
          </a:xfrm>
        </p:grpSpPr>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871"/>
            <a:stretch/>
          </p:blipFill>
          <p:spPr bwMode="auto">
            <a:xfrm>
              <a:off x="4559187" y="1474166"/>
              <a:ext cx="4395032" cy="5045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
            <p:cNvSpPr txBox="1"/>
            <p:nvPr/>
          </p:nvSpPr>
          <p:spPr>
            <a:xfrm>
              <a:off x="5483525" y="5168140"/>
              <a:ext cx="2383633" cy="358568"/>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400" b="1" dirty="0" smtClean="0">
                  <a:solidFill>
                    <a:schemeClr val="tx2"/>
                  </a:solidFill>
                  <a:latin typeface="+mj-lt"/>
                  <a:cs typeface="Times New Roman" panose="02020603050405020304" pitchFamily="18" charset="0"/>
                </a:rPr>
                <a:t>Marginal Energy Cost</a:t>
              </a:r>
              <a:endParaRPr lang="en-US" sz="1400" b="1" baseline="0" dirty="0">
                <a:solidFill>
                  <a:schemeClr val="tx2"/>
                </a:solidFill>
                <a:latin typeface="+mj-lt"/>
                <a:cs typeface="Times New Roman" panose="02020603050405020304" pitchFamily="18" charset="0"/>
              </a:endParaRPr>
            </a:p>
          </p:txBody>
        </p:sp>
        <p:sp>
          <p:nvSpPr>
            <p:cNvPr id="11" name="TextBox 2"/>
            <p:cNvSpPr txBox="1"/>
            <p:nvPr/>
          </p:nvSpPr>
          <p:spPr>
            <a:xfrm>
              <a:off x="7173468" y="2122668"/>
              <a:ext cx="2149687" cy="95361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400" b="1" dirty="0">
                  <a:solidFill>
                    <a:schemeClr val="accent5"/>
                  </a:solidFill>
                  <a:latin typeface="+mj-lt"/>
                  <a:cs typeface="Times New Roman" panose="02020603050405020304" pitchFamily="18" charset="0"/>
                </a:rPr>
                <a:t>Energy </a:t>
              </a:r>
              <a:r>
                <a:rPr lang="en-US" sz="1400" b="1" dirty="0" smtClean="0">
                  <a:solidFill>
                    <a:schemeClr val="accent5"/>
                  </a:solidFill>
                  <a:latin typeface="+mj-lt"/>
                  <a:cs typeface="Times New Roman" panose="02020603050405020304" pitchFamily="18" charset="0"/>
                </a:rPr>
                <a:t>Price</a:t>
              </a:r>
            </a:p>
            <a:p>
              <a:r>
                <a:rPr lang="en-US" sz="1200" dirty="0" smtClean="0">
                  <a:solidFill>
                    <a:schemeClr val="accent5"/>
                  </a:solidFill>
                  <a:latin typeface="+mj-lt"/>
                  <a:cs typeface="Times New Roman" panose="02020603050405020304" pitchFamily="18" charset="0"/>
                </a:rPr>
                <a:t>Increases toward the cost of involuntary load shedding as the system approaches shortage events</a:t>
              </a:r>
            </a:p>
            <a:p>
              <a:endParaRPr lang="en-US" sz="1200" dirty="0">
                <a:solidFill>
                  <a:schemeClr val="accent5"/>
                </a:solidFill>
                <a:latin typeface="+mj-lt"/>
                <a:cs typeface="Times New Roman" panose="02020603050405020304" pitchFamily="18" charset="0"/>
              </a:endParaRPr>
            </a:p>
            <a:p>
              <a:r>
                <a:rPr lang="en-US" sz="1200" dirty="0" smtClean="0">
                  <a:solidFill>
                    <a:schemeClr val="accent5"/>
                  </a:solidFill>
                  <a:latin typeface="+mj-lt"/>
                  <a:cs typeface="Times New Roman" panose="02020603050405020304" pitchFamily="18" charset="0"/>
                </a:rPr>
                <a:t>Very high, short-duration price spikes are necessary in a high renewable system to incentivize quick-responding DR, storage, and other resources to respond quickly to address system needs</a:t>
              </a:r>
              <a:endParaRPr lang="en-US" dirty="0" smtClean="0">
                <a:solidFill>
                  <a:schemeClr val="accent5"/>
                </a:solidFill>
                <a:latin typeface="+mj-lt"/>
                <a:cs typeface="Times New Roman" panose="02020603050405020304" pitchFamily="18" charset="0"/>
              </a:endParaRPr>
            </a:p>
          </p:txBody>
        </p:sp>
      </p:grpSp>
      <p:sp>
        <p:nvSpPr>
          <p:cNvPr id="12" name="TextBox 11"/>
          <p:cNvSpPr txBox="1"/>
          <p:nvPr/>
        </p:nvSpPr>
        <p:spPr>
          <a:xfrm>
            <a:off x="55783" y="6618783"/>
            <a:ext cx="10734472" cy="246221"/>
          </a:xfrm>
          <a:prstGeom prst="rect">
            <a:avLst/>
          </a:prstGeom>
          <a:noFill/>
        </p:spPr>
        <p:txBody>
          <a:bodyPr wrap="square" rtlCol="0">
            <a:spAutoFit/>
          </a:bodyPr>
          <a:lstStyle/>
          <a:p>
            <a:pPr marL="401638" indent="-401638"/>
            <a:r>
              <a:rPr lang="en-US" sz="1000" i="1" dirty="0"/>
              <a:t>Source</a:t>
            </a:r>
            <a:r>
              <a:rPr lang="en-US" sz="1000" dirty="0"/>
              <a:t>: The Brattle </a:t>
            </a:r>
            <a:r>
              <a:rPr lang="en-US" sz="1000" dirty="0" smtClean="0"/>
              <a:t>Group, </a:t>
            </a:r>
            <a:r>
              <a:rPr lang="en-US" sz="1000" i="1" dirty="0">
                <a:hlinkClick r:id="rId3"/>
              </a:rPr>
              <a:t>Estimating the Economically Optimal Reserve Margin in ERCOT</a:t>
            </a:r>
            <a:r>
              <a:rPr lang="en-US" sz="1000" dirty="0"/>
              <a:t>, </a:t>
            </a:r>
            <a:r>
              <a:rPr lang="en-US" sz="1000" dirty="0" smtClean="0"/>
              <a:t>January </a:t>
            </a:r>
            <a:r>
              <a:rPr lang="en-US" sz="1000" dirty="0"/>
              <a:t>31 </a:t>
            </a:r>
            <a:r>
              <a:rPr lang="en-US" sz="1000" dirty="0" smtClean="0"/>
              <a:t>2014 </a:t>
            </a:r>
            <a:endParaRPr lang="en-US" sz="1050" dirty="0"/>
          </a:p>
        </p:txBody>
      </p:sp>
      <p:sp>
        <p:nvSpPr>
          <p:cNvPr id="13" name="TextBox 12"/>
          <p:cNvSpPr txBox="1"/>
          <p:nvPr/>
        </p:nvSpPr>
        <p:spPr>
          <a:xfrm>
            <a:off x="7117763" y="1612640"/>
            <a:ext cx="4516573" cy="369332"/>
          </a:xfrm>
          <a:prstGeom prst="rect">
            <a:avLst/>
          </a:prstGeom>
          <a:solidFill>
            <a:schemeClr val="tx2"/>
          </a:solidFill>
        </p:spPr>
        <p:txBody>
          <a:bodyPr wrap="square" rtlCol="0">
            <a:spAutoFit/>
          </a:bodyPr>
          <a:lstStyle/>
          <a:p>
            <a:pPr algn="ctr"/>
            <a:r>
              <a:rPr lang="en-US" b="1" dirty="0" smtClean="0">
                <a:solidFill>
                  <a:schemeClr val="bg1"/>
                </a:solidFill>
              </a:rPr>
              <a:t>Texas: </a:t>
            </a:r>
            <a:r>
              <a:rPr lang="en-US" b="1" dirty="0">
                <a:solidFill>
                  <a:schemeClr val="bg1"/>
                </a:solidFill>
              </a:rPr>
              <a:t>Operating Reserve </a:t>
            </a:r>
            <a:r>
              <a:rPr lang="en-US" b="1" dirty="0" smtClean="0">
                <a:solidFill>
                  <a:schemeClr val="bg1"/>
                </a:solidFill>
              </a:rPr>
              <a:t>Demand Curve</a:t>
            </a:r>
            <a:endParaRPr lang="en-US" b="1" dirty="0">
              <a:solidFill>
                <a:schemeClr val="bg1"/>
              </a:solidFill>
            </a:endParaRPr>
          </a:p>
        </p:txBody>
      </p:sp>
      <p:sp>
        <p:nvSpPr>
          <p:cNvPr id="14" name="TextBox 2"/>
          <p:cNvSpPr txBox="1"/>
          <p:nvPr/>
        </p:nvSpPr>
        <p:spPr>
          <a:xfrm>
            <a:off x="7818542" y="2160082"/>
            <a:ext cx="1424312" cy="328981"/>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400" b="1" dirty="0" smtClean="0">
                <a:solidFill>
                  <a:schemeClr val="accent5"/>
                </a:solidFill>
                <a:latin typeface="+mj-lt"/>
                <a:cs typeface="Times New Roman" panose="02020603050405020304" pitchFamily="18" charset="0"/>
              </a:rPr>
              <a:t>Price cap at the value of lost load (VOLL)</a:t>
            </a:r>
            <a:endParaRPr lang="en-US" sz="1400" b="1" baseline="0" dirty="0">
              <a:solidFill>
                <a:schemeClr val="accent5"/>
              </a:solidFill>
              <a:latin typeface="+mj-lt"/>
              <a:cs typeface="Times New Roman" panose="02020603050405020304" pitchFamily="18" charset="0"/>
            </a:endParaRPr>
          </a:p>
        </p:txBody>
      </p:sp>
      <p:sp>
        <p:nvSpPr>
          <p:cNvPr id="15" name="Rectangle 14"/>
          <p:cNvSpPr/>
          <p:nvPr/>
        </p:nvSpPr>
        <p:spPr>
          <a:xfrm>
            <a:off x="457200" y="4916867"/>
            <a:ext cx="5844746" cy="13993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These reforms should be pursued in any case in New England, but </a:t>
            </a:r>
            <a:r>
              <a:rPr lang="en-US" b="1" u="sng" dirty="0" smtClean="0"/>
              <a:t>must</a:t>
            </a:r>
            <a:r>
              <a:rPr lang="en-US" b="1" dirty="0" smtClean="0"/>
              <a:t> be in place prior to eliminating the capacity market if reliability is to be maintained in an energy-only market</a:t>
            </a:r>
            <a:endParaRPr lang="en-US" b="1" dirty="0"/>
          </a:p>
        </p:txBody>
      </p:sp>
      <p:sp>
        <p:nvSpPr>
          <p:cNvPr id="3" name="Text Placeholder 2"/>
          <p:cNvSpPr>
            <a:spLocks noGrp="1"/>
          </p:cNvSpPr>
          <p:nvPr>
            <p:ph type="body" sz="quarter" idx="12"/>
          </p:nvPr>
        </p:nvSpPr>
        <p:spPr>
          <a:xfrm>
            <a:off x="292445" y="1536287"/>
            <a:ext cx="6503772" cy="3126260"/>
          </a:xfrm>
        </p:spPr>
        <p:txBody>
          <a:bodyPr>
            <a:noAutofit/>
          </a:bodyPr>
          <a:lstStyle/>
          <a:p>
            <a:r>
              <a:rPr lang="en-US" b="1" dirty="0" smtClean="0">
                <a:latin typeface="+mj-lt"/>
              </a:rPr>
              <a:t>Several essential reforms to the energy and ancillary markets will be critical to grid transition:</a:t>
            </a:r>
          </a:p>
          <a:p>
            <a:pPr marL="342900" indent="-342900">
              <a:buFont typeface="Arial" panose="020B0604020202020204" pitchFamily="34" charset="0"/>
              <a:buChar char="•"/>
            </a:pPr>
            <a:r>
              <a:rPr lang="en-US" sz="1800" dirty="0" smtClean="0">
                <a:latin typeface="+mj-lt"/>
              </a:rPr>
              <a:t>Higher energy price cap</a:t>
            </a:r>
          </a:p>
          <a:p>
            <a:pPr marL="342900" indent="-342900">
              <a:buFont typeface="Arial" panose="020B0604020202020204" pitchFamily="34" charset="0"/>
              <a:buChar char="•"/>
            </a:pPr>
            <a:r>
              <a:rPr lang="en-US" sz="1800" dirty="0" smtClean="0">
                <a:latin typeface="+mj-lt"/>
              </a:rPr>
              <a:t>Enhanced administrative scarcity pricing</a:t>
            </a:r>
          </a:p>
          <a:p>
            <a:pPr marL="342900" indent="-342900">
              <a:buFont typeface="Arial" panose="020B0604020202020204" pitchFamily="34" charset="0"/>
              <a:buChar char="•"/>
            </a:pPr>
            <a:r>
              <a:rPr lang="en-US" sz="1800" dirty="0" smtClean="0">
                <a:latin typeface="+mj-lt"/>
              </a:rPr>
              <a:t>Improved ancillary service markets to support system balancing and flexibility (new products, greater quantities)</a:t>
            </a:r>
          </a:p>
          <a:p>
            <a:pPr marL="342900" indent="-342900">
              <a:buFont typeface="Arial" panose="020B0604020202020204" pitchFamily="34" charset="0"/>
              <a:buChar char="•"/>
            </a:pPr>
            <a:r>
              <a:rPr lang="en-US" sz="1800" dirty="0" smtClean="0">
                <a:latin typeface="+mj-lt"/>
              </a:rPr>
              <a:t>Enable full participation of emerging clean technologies for essential reliability services (DR, DER, storage, EVs, imports)</a:t>
            </a:r>
            <a:endParaRPr lang="en-US" sz="1800" dirty="0">
              <a:latin typeface="+mj-lt"/>
            </a:endParaRPr>
          </a:p>
        </p:txBody>
      </p:sp>
    </p:spTree>
    <p:extLst>
      <p:ext uri="{BB962C8B-B14F-4D97-AF65-F5344CB8AC3E}">
        <p14:creationId xmlns:p14="http://schemas.microsoft.com/office/powerpoint/2010/main" val="1858857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8</a:t>
            </a:fld>
            <a:endParaRPr lang="en-US" dirty="0"/>
          </a:p>
        </p:txBody>
      </p:sp>
      <p:sp>
        <p:nvSpPr>
          <p:cNvPr id="4" name="Text Placeholder 3"/>
          <p:cNvSpPr>
            <a:spLocks noGrp="1"/>
          </p:cNvSpPr>
          <p:nvPr>
            <p:ph type="body" sz="quarter" idx="12"/>
          </p:nvPr>
        </p:nvSpPr>
        <p:spPr/>
        <p:txBody>
          <a:bodyPr/>
          <a:lstStyle/>
          <a:p>
            <a:r>
              <a:rPr lang="en-US" dirty="0" smtClean="0"/>
              <a:t>How Would an Energy-Only Market Align with State Policy Goals?</a:t>
            </a:r>
            <a:endParaRPr lang="en-US" dirty="0"/>
          </a:p>
        </p:txBody>
      </p:sp>
    </p:spTree>
    <p:extLst>
      <p:ext uri="{BB962C8B-B14F-4D97-AF65-F5344CB8AC3E}">
        <p14:creationId xmlns:p14="http://schemas.microsoft.com/office/powerpoint/2010/main" val="405606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09599" y="256388"/>
            <a:ext cx="10972800" cy="569387"/>
          </a:xfrm>
        </p:spPr>
        <p:txBody>
          <a:bodyPr/>
          <a:lstStyle/>
          <a:p>
            <a:r>
              <a:rPr lang="en-US" dirty="0" smtClean="0"/>
              <a:t>State Policies</a:t>
            </a:r>
            <a:endParaRPr lang="en-US" dirty="0"/>
          </a:p>
        </p:txBody>
      </p:sp>
      <p:sp>
        <p:nvSpPr>
          <p:cNvPr id="3" name="Text Placeholder 2"/>
          <p:cNvSpPr>
            <a:spLocks noGrp="1"/>
          </p:cNvSpPr>
          <p:nvPr>
            <p:ph type="body" sz="quarter" idx="12"/>
          </p:nvPr>
        </p:nvSpPr>
        <p:spPr>
          <a:xfrm>
            <a:off x="669234" y="3656059"/>
            <a:ext cx="10972800" cy="1562191"/>
          </a:xfrm>
        </p:spPr>
        <p:txBody>
          <a:bodyPr>
            <a:noAutofit/>
          </a:bodyPr>
          <a:lstStyle/>
          <a:p>
            <a:pPr marL="342900" indent="-342900">
              <a:buFont typeface="Arial" panose="020B0604020202020204" pitchFamily="34" charset="0"/>
              <a:buChar char="•"/>
            </a:pPr>
            <a:r>
              <a:rPr lang="en-US" sz="1800" dirty="0" smtClean="0">
                <a:latin typeface="Calibri "/>
              </a:rPr>
              <a:t>Minimum offer price rule (MOPR) would be eliminated</a:t>
            </a:r>
          </a:p>
          <a:p>
            <a:pPr marL="342900" indent="-342900">
              <a:buFont typeface="Arial" panose="020B0604020202020204" pitchFamily="34" charset="0"/>
              <a:buChar char="•"/>
            </a:pPr>
            <a:r>
              <a:rPr lang="en-US" sz="1800" dirty="0" smtClean="0">
                <a:latin typeface="Calibri "/>
              </a:rPr>
              <a:t>Needed reforms to energy and ancillary service markets will be prioritized (by necessity)</a:t>
            </a:r>
          </a:p>
          <a:p>
            <a:pPr marL="342900" indent="-342900">
              <a:buFont typeface="Arial" panose="020B0604020202020204" pitchFamily="34" charset="0"/>
              <a:buChar char="•"/>
            </a:pPr>
            <a:endParaRPr lang="en-US" sz="1800" dirty="0" smtClean="0">
              <a:latin typeface="Calibri "/>
            </a:endParaRPr>
          </a:p>
          <a:p>
            <a:pPr marL="342900" indent="-342900">
              <a:buFont typeface="Arial" panose="020B0604020202020204" pitchFamily="34" charset="0"/>
              <a:buChar char="•"/>
            </a:pPr>
            <a:endParaRPr lang="en-US" sz="1800" dirty="0">
              <a:latin typeface="Calibri "/>
            </a:endParaRPr>
          </a:p>
          <a:p>
            <a:pPr marL="342900" indent="-342900">
              <a:buFont typeface="Arial" panose="020B0604020202020204" pitchFamily="34" charset="0"/>
              <a:buChar char="•"/>
            </a:pPr>
            <a:endParaRPr lang="en-US" sz="1800" dirty="0" smtClean="0">
              <a:latin typeface="Calibri "/>
            </a:endParaRPr>
          </a:p>
          <a:p>
            <a:pPr marL="342900" indent="-342900">
              <a:buFont typeface="Arial" panose="020B0604020202020204" pitchFamily="34" charset="0"/>
              <a:buChar char="•"/>
            </a:pPr>
            <a:endParaRPr lang="en-US" sz="1800" dirty="0">
              <a:latin typeface="Calibri "/>
            </a:endParaRPr>
          </a:p>
          <a:p>
            <a:pPr marL="342900" indent="-342900">
              <a:buFont typeface="Arial" panose="020B0604020202020204" pitchFamily="34" charset="0"/>
              <a:buChar char="•"/>
            </a:pPr>
            <a:r>
              <a:rPr lang="en-US" sz="1800" dirty="0" smtClean="0">
                <a:latin typeface="Calibri "/>
              </a:rPr>
              <a:t>Energy-only markets achieve reliability at low cost (indifferent to carbon emissions)</a:t>
            </a:r>
          </a:p>
          <a:p>
            <a:pPr marL="342900" indent="-342900">
              <a:buFont typeface="Arial" panose="020B0604020202020204" pitchFamily="34" charset="0"/>
              <a:buChar char="•"/>
            </a:pPr>
            <a:r>
              <a:rPr lang="en-US" sz="1800" dirty="0" smtClean="0">
                <a:latin typeface="Calibri "/>
              </a:rPr>
              <a:t>Least cost resources that enter or stay in the market may continue to be fossil plants</a:t>
            </a:r>
          </a:p>
          <a:p>
            <a:pPr marL="342900" indent="-342900">
              <a:buFont typeface="Arial" panose="020B0604020202020204" pitchFamily="34" charset="0"/>
              <a:buChar char="•"/>
            </a:pPr>
            <a:r>
              <a:rPr lang="en-US" sz="1800" dirty="0" smtClean="0">
                <a:latin typeface="Calibri "/>
              </a:rPr>
              <a:t>States will need to utilize other policy or market mechanisms to attract and retain </a:t>
            </a:r>
            <a:r>
              <a:rPr lang="en-US" sz="1800" i="1" dirty="0" smtClean="0">
                <a:latin typeface="Calibri "/>
              </a:rPr>
              <a:t>clean</a:t>
            </a:r>
            <a:r>
              <a:rPr lang="en-US" sz="1800" dirty="0" smtClean="0">
                <a:latin typeface="Calibri "/>
              </a:rPr>
              <a:t> resources (e.g. carbon price, state contracts, clean energy market)</a:t>
            </a:r>
            <a:endParaRPr lang="en-US" sz="1800" dirty="0">
              <a:latin typeface="Calibri "/>
            </a:endParaRPr>
          </a:p>
          <a:p>
            <a:pPr marL="342900" indent="-342900">
              <a:buFont typeface="Arial" panose="020B0604020202020204" pitchFamily="34" charset="0"/>
              <a:buChar char="•"/>
            </a:pPr>
            <a:endParaRPr lang="en-US" sz="1800" dirty="0"/>
          </a:p>
        </p:txBody>
      </p:sp>
      <p:sp>
        <p:nvSpPr>
          <p:cNvPr id="4" name="Title 3"/>
          <p:cNvSpPr>
            <a:spLocks noGrp="1"/>
          </p:cNvSpPr>
          <p:nvPr>
            <p:ph type="title"/>
          </p:nvPr>
        </p:nvSpPr>
        <p:spPr>
          <a:xfrm>
            <a:off x="609600" y="858215"/>
            <a:ext cx="10972800" cy="743280"/>
          </a:xfrm>
        </p:spPr>
        <p:txBody>
          <a:bodyPr/>
          <a:lstStyle/>
          <a:p>
            <a:r>
              <a:rPr lang="en-US" dirty="0" smtClean="0"/>
              <a:t>How are state policies accounted for and supported?</a:t>
            </a:r>
            <a:endParaRPr lang="en-US" dirty="0"/>
          </a:p>
        </p:txBody>
      </p:sp>
      <p:sp>
        <p:nvSpPr>
          <p:cNvPr id="6" name="Slide Number Placeholder 5"/>
          <p:cNvSpPr>
            <a:spLocks noGrp="1"/>
          </p:cNvSpPr>
          <p:nvPr>
            <p:ph type="sldNum" sz="quarter" idx="15"/>
          </p:nvPr>
        </p:nvSpPr>
        <p:spPr/>
        <p:txBody>
          <a:bodyPr/>
          <a:lstStyle/>
          <a:p>
            <a:r>
              <a:rPr lang="en-US" b="0" smtClean="0"/>
              <a:t>Brattle.com | </a:t>
            </a:r>
            <a:fld id="{590DAB12-68F0-43F3-9CAA-0DFBA7404834}" type="slidenum">
              <a:rPr lang="en-US" smtClean="0"/>
              <a:pPr/>
              <a:t>9</a:t>
            </a:fld>
            <a:endParaRPr lang="en-US" dirty="0"/>
          </a:p>
        </p:txBody>
      </p:sp>
      <p:sp>
        <p:nvSpPr>
          <p:cNvPr id="7" name="Text Placeholder 6"/>
          <p:cNvSpPr>
            <a:spLocks noGrp="1"/>
          </p:cNvSpPr>
          <p:nvPr>
            <p:ph type="body" sz="quarter" idx="16"/>
          </p:nvPr>
        </p:nvSpPr>
        <p:spPr>
          <a:xfrm>
            <a:off x="609599" y="1666374"/>
            <a:ext cx="10972801" cy="1186156"/>
          </a:xfrm>
        </p:spPr>
        <p:txBody>
          <a:bodyPr>
            <a:normAutofit lnSpcReduction="10000"/>
          </a:bodyPr>
          <a:lstStyle/>
          <a:p>
            <a:pPr marL="112713">
              <a:spcBef>
                <a:spcPts val="0"/>
              </a:spcBef>
            </a:pPr>
            <a:r>
              <a:rPr lang="en-US" dirty="0"/>
              <a:t>A well-designed energy-only market </a:t>
            </a:r>
            <a:r>
              <a:rPr lang="en-US" u="sng" dirty="0"/>
              <a:t>can readily accommodate</a:t>
            </a:r>
            <a:r>
              <a:rPr lang="en-US" dirty="0"/>
              <a:t> state policies, but </a:t>
            </a:r>
            <a:r>
              <a:rPr lang="en-US" u="sng" dirty="0"/>
              <a:t>will not help to achieve</a:t>
            </a:r>
            <a:r>
              <a:rPr lang="en-US" dirty="0"/>
              <a:t> </a:t>
            </a:r>
            <a:r>
              <a:rPr lang="en-US" dirty="0" err="1"/>
              <a:t>decarbonization</a:t>
            </a:r>
            <a:r>
              <a:rPr lang="en-US" dirty="0"/>
              <a:t> goals</a:t>
            </a:r>
          </a:p>
        </p:txBody>
      </p:sp>
      <p:cxnSp>
        <p:nvCxnSpPr>
          <p:cNvPr id="8" name="Straight Connector 7"/>
          <p:cNvCxnSpPr/>
          <p:nvPr/>
        </p:nvCxnSpPr>
        <p:spPr>
          <a:xfrm flipV="1">
            <a:off x="609599" y="3759540"/>
            <a:ext cx="4992130" cy="5233"/>
          </a:xfrm>
          <a:prstGeom prst="line">
            <a:avLst/>
          </a:prstGeom>
        </p:spPr>
        <p:style>
          <a:lnRef idx="1">
            <a:schemeClr val="accent2"/>
          </a:lnRef>
          <a:fillRef idx="0">
            <a:schemeClr val="accent2"/>
          </a:fillRef>
          <a:effectRef idx="0">
            <a:schemeClr val="accent2"/>
          </a:effectRef>
          <a:fontRef idx="minor">
            <a:schemeClr val="tx1"/>
          </a:fontRef>
        </p:style>
      </p:cxnSp>
      <p:sp>
        <p:nvSpPr>
          <p:cNvPr id="9" name="TextBox 8"/>
          <p:cNvSpPr txBox="1"/>
          <p:nvPr/>
        </p:nvSpPr>
        <p:spPr>
          <a:xfrm>
            <a:off x="543181" y="2917409"/>
            <a:ext cx="5353879" cy="830997"/>
          </a:xfrm>
          <a:prstGeom prst="rect">
            <a:avLst/>
          </a:prstGeom>
          <a:noFill/>
        </p:spPr>
        <p:txBody>
          <a:bodyPr wrap="square" rtlCol="0">
            <a:spAutoFit/>
          </a:bodyPr>
          <a:lstStyle/>
          <a:p>
            <a:r>
              <a:rPr lang="en-US" sz="2400" b="1" dirty="0" smtClean="0">
                <a:solidFill>
                  <a:schemeClr val="tx2">
                    <a:lumMod val="90000"/>
                    <a:lumOff val="10000"/>
                  </a:schemeClr>
                </a:solidFill>
              </a:rPr>
              <a:t>State policies are better </a:t>
            </a:r>
            <a:r>
              <a:rPr lang="en-US" sz="2400" b="1" u="sng" dirty="0" smtClean="0">
                <a:solidFill>
                  <a:schemeClr val="tx2">
                    <a:lumMod val="90000"/>
                    <a:lumOff val="10000"/>
                  </a:schemeClr>
                </a:solidFill>
              </a:rPr>
              <a:t>accommodated </a:t>
            </a:r>
            <a:r>
              <a:rPr lang="en-US" sz="2400" b="1" dirty="0" smtClean="0">
                <a:solidFill>
                  <a:schemeClr val="tx2">
                    <a:lumMod val="90000"/>
                    <a:lumOff val="10000"/>
                  </a:schemeClr>
                </a:solidFill>
              </a:rPr>
              <a:t>by energy-only because:</a:t>
            </a:r>
            <a:endParaRPr lang="en-US" sz="2400" b="1" dirty="0">
              <a:solidFill>
                <a:schemeClr val="tx2">
                  <a:lumMod val="90000"/>
                  <a:lumOff val="10000"/>
                </a:schemeClr>
              </a:solidFill>
            </a:endParaRPr>
          </a:p>
        </p:txBody>
      </p:sp>
      <p:cxnSp>
        <p:nvCxnSpPr>
          <p:cNvPr id="10" name="Straight Connector 9"/>
          <p:cNvCxnSpPr/>
          <p:nvPr/>
        </p:nvCxnSpPr>
        <p:spPr>
          <a:xfrm flipV="1">
            <a:off x="6258338" y="3736309"/>
            <a:ext cx="4992130" cy="5233"/>
          </a:xfrm>
          <a:prstGeom prst="line">
            <a:avLst/>
          </a:prstGeom>
        </p:spPr>
        <p:style>
          <a:lnRef idx="1">
            <a:schemeClr val="accent2"/>
          </a:lnRef>
          <a:fillRef idx="0">
            <a:schemeClr val="accent2"/>
          </a:fillRef>
          <a:effectRef idx="0">
            <a:schemeClr val="accent2"/>
          </a:effectRef>
          <a:fontRef idx="minor">
            <a:schemeClr val="tx1"/>
          </a:fontRef>
        </p:style>
      </p:cxnSp>
      <p:sp>
        <p:nvSpPr>
          <p:cNvPr id="11" name="TextBox 10"/>
          <p:cNvSpPr txBox="1"/>
          <p:nvPr/>
        </p:nvSpPr>
        <p:spPr>
          <a:xfrm>
            <a:off x="6192391" y="2917409"/>
            <a:ext cx="5608984" cy="830997"/>
          </a:xfrm>
          <a:prstGeom prst="rect">
            <a:avLst/>
          </a:prstGeom>
          <a:noFill/>
        </p:spPr>
        <p:txBody>
          <a:bodyPr wrap="square" rtlCol="0">
            <a:spAutoFit/>
          </a:bodyPr>
          <a:lstStyle/>
          <a:p>
            <a:r>
              <a:rPr lang="en-US" sz="2400" b="1" dirty="0" smtClean="0">
                <a:solidFill>
                  <a:schemeClr val="tx2">
                    <a:lumMod val="90000"/>
                    <a:lumOff val="10000"/>
                  </a:schemeClr>
                </a:solidFill>
              </a:rPr>
              <a:t>But energy-only </a:t>
            </a:r>
            <a:r>
              <a:rPr lang="en-US" sz="2400" b="1" u="sng" dirty="0" smtClean="0">
                <a:solidFill>
                  <a:schemeClr val="tx2">
                    <a:lumMod val="90000"/>
                    <a:lumOff val="10000"/>
                  </a:schemeClr>
                </a:solidFill>
              </a:rPr>
              <a:t>will not help achieve </a:t>
            </a:r>
            <a:r>
              <a:rPr lang="en-US" sz="2400" b="1" dirty="0" err="1" smtClean="0">
                <a:solidFill>
                  <a:schemeClr val="tx2">
                    <a:lumMod val="90000"/>
                    <a:lumOff val="10000"/>
                  </a:schemeClr>
                </a:solidFill>
              </a:rPr>
              <a:t>decarbonization</a:t>
            </a:r>
            <a:r>
              <a:rPr lang="en-US" sz="2400" b="1" dirty="0" smtClean="0">
                <a:solidFill>
                  <a:schemeClr val="tx2">
                    <a:lumMod val="90000"/>
                    <a:lumOff val="10000"/>
                  </a:schemeClr>
                </a:solidFill>
              </a:rPr>
              <a:t> goals because:</a:t>
            </a:r>
            <a:endParaRPr lang="en-US" sz="2400" b="1" dirty="0">
              <a:solidFill>
                <a:schemeClr val="tx2">
                  <a:lumMod val="90000"/>
                  <a:lumOff val="10000"/>
                </a:schemeClr>
              </a:solidFill>
            </a:endParaRPr>
          </a:p>
        </p:txBody>
      </p:sp>
    </p:spTree>
    <p:extLst>
      <p:ext uri="{BB962C8B-B14F-4D97-AF65-F5344CB8AC3E}">
        <p14:creationId xmlns:p14="http://schemas.microsoft.com/office/powerpoint/2010/main" val="3070057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10</a:t>
            </a:fld>
            <a:endParaRPr lang="en-US" dirty="0"/>
          </a:p>
        </p:txBody>
      </p:sp>
      <p:sp>
        <p:nvSpPr>
          <p:cNvPr id="4" name="Text Placeholder 3"/>
          <p:cNvSpPr>
            <a:spLocks noGrp="1"/>
          </p:cNvSpPr>
          <p:nvPr>
            <p:ph type="body" sz="quarter" idx="12"/>
          </p:nvPr>
        </p:nvSpPr>
        <p:spPr/>
        <p:txBody>
          <a:bodyPr/>
          <a:lstStyle/>
          <a:p>
            <a:r>
              <a:rPr lang="en-US" dirty="0" smtClean="0"/>
              <a:t>Alignment with State Principles</a:t>
            </a:r>
            <a:endParaRPr lang="en-US" dirty="0"/>
          </a:p>
        </p:txBody>
      </p:sp>
    </p:spTree>
    <p:extLst>
      <p:ext uri="{BB962C8B-B14F-4D97-AF65-F5344CB8AC3E}">
        <p14:creationId xmlns:p14="http://schemas.microsoft.com/office/powerpoint/2010/main" val="4021347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09600" y="-100093"/>
            <a:ext cx="10972800" cy="569387"/>
          </a:xfrm>
        </p:spPr>
        <p:txBody>
          <a:bodyPr/>
          <a:lstStyle/>
          <a:p>
            <a:r>
              <a:rPr lang="en-US" dirty="0"/>
              <a:t>State </a:t>
            </a:r>
            <a:r>
              <a:rPr lang="en-US" dirty="0" smtClean="0"/>
              <a:t>Principles</a:t>
            </a:r>
            <a:endParaRPr lang="en-US" dirty="0"/>
          </a:p>
        </p:txBody>
      </p:sp>
      <p:sp>
        <p:nvSpPr>
          <p:cNvPr id="3" name="Text Placeholder 2"/>
          <p:cNvSpPr>
            <a:spLocks noGrp="1"/>
          </p:cNvSpPr>
          <p:nvPr>
            <p:ph type="body" sz="quarter" idx="12"/>
          </p:nvPr>
        </p:nvSpPr>
        <p:spPr>
          <a:xfrm>
            <a:off x="609600" y="1600200"/>
            <a:ext cx="10972800" cy="556591"/>
          </a:xfrm>
        </p:spPr>
        <p:txBody>
          <a:bodyPr>
            <a:normAutofit fontScale="62500" lnSpcReduction="20000"/>
          </a:bodyPr>
          <a:lstStyle/>
          <a:p>
            <a:endParaRPr lang="en-US" dirty="0"/>
          </a:p>
        </p:txBody>
      </p:sp>
      <p:sp>
        <p:nvSpPr>
          <p:cNvPr id="4" name="Title 3"/>
          <p:cNvSpPr>
            <a:spLocks noGrp="1"/>
          </p:cNvSpPr>
          <p:nvPr>
            <p:ph type="title"/>
          </p:nvPr>
        </p:nvSpPr>
        <p:spPr>
          <a:xfrm>
            <a:off x="609600" y="344473"/>
            <a:ext cx="10972800" cy="1255728"/>
          </a:xfrm>
        </p:spPr>
        <p:txBody>
          <a:bodyPr/>
          <a:lstStyle/>
          <a:p>
            <a:r>
              <a:rPr lang="en-US" dirty="0" smtClean="0"/>
              <a:t>How does an energy-only market</a:t>
            </a:r>
            <a:r>
              <a:rPr lang="en-US" dirty="0" smtClean="0">
                <a:solidFill>
                  <a:srgbClr val="FF0000"/>
                </a:solidFill>
              </a:rPr>
              <a:t> </a:t>
            </a:r>
            <a:r>
              <a:rPr lang="en-US" dirty="0" smtClean="0"/>
              <a:t>align with the five principles in the States’ Vision Statement?</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11</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182771368"/>
              </p:ext>
            </p:extLst>
          </p:nvPr>
        </p:nvGraphicFramePr>
        <p:xfrm>
          <a:off x="561561" y="1800576"/>
          <a:ext cx="11068878" cy="4470400"/>
        </p:xfrm>
        <a:graphic>
          <a:graphicData uri="http://schemas.openxmlformats.org/drawingml/2006/table">
            <a:tbl>
              <a:tblPr firstRow="1" bandRow="1">
                <a:tableStyleId>{F2DE63D5-997A-4646-A377-4702673A728D}</a:tableStyleId>
              </a:tblPr>
              <a:tblGrid>
                <a:gridCol w="4746241">
                  <a:extLst>
                    <a:ext uri="{9D8B030D-6E8A-4147-A177-3AD203B41FA5}">
                      <a16:colId xmlns:a16="http://schemas.microsoft.com/office/drawing/2014/main" val="3585062424"/>
                    </a:ext>
                  </a:extLst>
                </a:gridCol>
                <a:gridCol w="6322637">
                  <a:extLst>
                    <a:ext uri="{9D8B030D-6E8A-4147-A177-3AD203B41FA5}">
                      <a16:colId xmlns:a16="http://schemas.microsoft.com/office/drawing/2014/main" val="1957563035"/>
                    </a:ext>
                  </a:extLst>
                </a:gridCol>
              </a:tblGrid>
              <a:tr h="0">
                <a:tc>
                  <a:txBody>
                    <a:bodyPr/>
                    <a:lstStyle/>
                    <a:p>
                      <a:pPr algn="ctr"/>
                      <a:r>
                        <a:rPr lang="en-US" dirty="0" smtClean="0"/>
                        <a:t>State Principle</a:t>
                      </a:r>
                      <a:endParaRPr lang="en-US" dirty="0"/>
                    </a:p>
                  </a:txBody>
                  <a:tcPr/>
                </a:tc>
                <a:tc>
                  <a:txBody>
                    <a:bodyPr/>
                    <a:lstStyle/>
                    <a:p>
                      <a:pPr algn="ctr"/>
                      <a:r>
                        <a:rPr lang="en-US" dirty="0" smtClean="0"/>
                        <a:t>Aligned with State Principles?</a:t>
                      </a:r>
                      <a:endParaRPr lang="en-US" dirty="0"/>
                    </a:p>
                  </a:txBody>
                  <a:tcPr/>
                </a:tc>
                <a:extLst>
                  <a:ext uri="{0D108BD9-81ED-4DB2-BD59-A6C34878D82A}">
                    <a16:rowId xmlns:a16="http://schemas.microsoft.com/office/drawing/2014/main" val="315651830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dirty="0" smtClean="0"/>
                        <a:t>1. </a:t>
                      </a:r>
                      <a:r>
                        <a:rPr lang="en-US" sz="1700" b="0" i="0" kern="1200" dirty="0" smtClean="0">
                          <a:solidFill>
                            <a:schemeClr val="tx1"/>
                          </a:solidFill>
                          <a:effectLst/>
                          <a:latin typeface="+mn-lt"/>
                          <a:ea typeface="+mn-ea"/>
                          <a:cs typeface="+mn-cs"/>
                        </a:rPr>
                        <a:t>Meet States’ </a:t>
                      </a:r>
                      <a:r>
                        <a:rPr lang="en-US" sz="1700" b="0" i="0" kern="1200" dirty="0" err="1" smtClean="0">
                          <a:solidFill>
                            <a:schemeClr val="tx1"/>
                          </a:solidFill>
                          <a:effectLst/>
                          <a:latin typeface="+mn-lt"/>
                          <a:ea typeface="+mn-ea"/>
                          <a:cs typeface="+mn-cs"/>
                        </a:rPr>
                        <a:t>decarbonization</a:t>
                      </a:r>
                      <a:r>
                        <a:rPr lang="en-US" sz="1700" b="0" i="0" kern="1200" dirty="0" smtClean="0">
                          <a:solidFill>
                            <a:schemeClr val="tx1"/>
                          </a:solidFill>
                          <a:effectLst/>
                          <a:latin typeface="+mn-lt"/>
                          <a:ea typeface="+mn-ea"/>
                          <a:cs typeface="+mn-cs"/>
                        </a:rPr>
                        <a:t> mandates and maintain resource adequacy at the lowest cost by using market-based mechanisms</a:t>
                      </a:r>
                    </a:p>
                  </a:txBody>
                  <a:tcPr/>
                </a:tc>
                <a:tc>
                  <a:txBody>
                    <a:bodyPr/>
                    <a:lstStyle/>
                    <a:p>
                      <a:pPr marL="285750" marR="0" lvl="0" indent="-22542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1" baseline="0" dirty="0" smtClean="0">
                          <a:solidFill>
                            <a:schemeClr val="accent5"/>
                          </a:solidFill>
                        </a:rPr>
                        <a:t>No: </a:t>
                      </a:r>
                      <a:r>
                        <a:rPr lang="en-US" sz="1700" b="1" dirty="0" smtClean="0">
                          <a:solidFill>
                            <a:schemeClr val="accent5"/>
                          </a:solidFill>
                        </a:rPr>
                        <a:t>Does not help to meet</a:t>
                      </a:r>
                      <a:r>
                        <a:rPr lang="en-US" sz="1700" b="1" baseline="0" dirty="0" smtClean="0">
                          <a:solidFill>
                            <a:schemeClr val="accent5"/>
                          </a:solidFill>
                        </a:rPr>
                        <a:t> carbon goals,</a:t>
                      </a:r>
                      <a:r>
                        <a:rPr lang="en-US" sz="1700" b="0" baseline="0" dirty="0" smtClean="0">
                          <a:solidFill>
                            <a:schemeClr val="accent5"/>
                          </a:solidFill>
                        </a:rPr>
                        <a:t> </a:t>
                      </a:r>
                      <a:r>
                        <a:rPr lang="en-US" sz="1700" baseline="0" dirty="0" smtClean="0">
                          <a:solidFill>
                            <a:schemeClr val="accent5"/>
                          </a:solidFill>
                        </a:rPr>
                        <a:t>but neither does it interfere with other state programs</a:t>
                      </a:r>
                    </a:p>
                    <a:p>
                      <a:pPr marL="285750" indent="-225425">
                        <a:buFont typeface="Arial" panose="020B0604020202020204" pitchFamily="34" charset="0"/>
                        <a:buChar char="•"/>
                      </a:pPr>
                      <a:r>
                        <a:rPr lang="en-US" sz="1700" b="1" baseline="0" dirty="0" smtClean="0">
                          <a:solidFill>
                            <a:schemeClr val="accent4">
                              <a:lumMod val="75000"/>
                            </a:schemeClr>
                          </a:solidFill>
                        </a:rPr>
                        <a:t>Maybe: Maintains resource adequacy, </a:t>
                      </a:r>
                      <a:r>
                        <a:rPr lang="en-US" sz="1700" baseline="0" dirty="0" smtClean="0">
                          <a:solidFill>
                            <a:schemeClr val="accent4">
                              <a:lumMod val="75000"/>
                            </a:schemeClr>
                          </a:solidFill>
                        </a:rPr>
                        <a:t>but at a lower level than the current market</a:t>
                      </a:r>
                      <a:endParaRPr lang="en-US" sz="1700" dirty="0" smtClean="0">
                        <a:solidFill>
                          <a:schemeClr val="accent4">
                            <a:lumMod val="75000"/>
                          </a:schemeClr>
                        </a:solidFill>
                      </a:endParaRPr>
                    </a:p>
                    <a:p>
                      <a:pPr marL="285750" indent="-225425">
                        <a:buFont typeface="Arial" panose="020B0604020202020204" pitchFamily="34" charset="0"/>
                        <a:buChar char="•"/>
                      </a:pPr>
                      <a:r>
                        <a:rPr lang="en-US" sz="1700" b="1" dirty="0" smtClean="0">
                          <a:solidFill>
                            <a:srgbClr val="679E2A"/>
                          </a:solidFill>
                        </a:rPr>
                        <a:t>Yes: Market</a:t>
                      </a:r>
                      <a:r>
                        <a:rPr lang="en-US" sz="1700" b="1" baseline="0" dirty="0" smtClean="0">
                          <a:solidFill>
                            <a:srgbClr val="679E2A"/>
                          </a:solidFill>
                        </a:rPr>
                        <a:t>-based</a:t>
                      </a:r>
                      <a:endParaRPr lang="en-US" sz="1700" b="1" dirty="0">
                        <a:solidFill>
                          <a:srgbClr val="679E2A"/>
                        </a:solidFill>
                      </a:endParaRPr>
                    </a:p>
                  </a:txBody>
                  <a:tcPr/>
                </a:tc>
                <a:extLst>
                  <a:ext uri="{0D108BD9-81ED-4DB2-BD59-A6C34878D82A}">
                    <a16:rowId xmlns:a16="http://schemas.microsoft.com/office/drawing/2014/main" val="1324873364"/>
                  </a:ext>
                </a:extLst>
              </a:tr>
              <a:tr h="370840">
                <a:tc>
                  <a:txBody>
                    <a:bodyPr/>
                    <a:lstStyle/>
                    <a:p>
                      <a:r>
                        <a:rPr lang="en-US" sz="1700" b="0" i="0" kern="1200" dirty="0" smtClean="0">
                          <a:solidFill>
                            <a:schemeClr val="tx1"/>
                          </a:solidFill>
                          <a:effectLst/>
                          <a:latin typeface="+mn-lt"/>
                          <a:ea typeface="+mn-ea"/>
                          <a:cs typeface="+mn-cs"/>
                        </a:rPr>
                        <a:t>2. Establish effective mechanisms that accommodate existing and future long-term contracts for clean energy resources executed pursuant to state law</a:t>
                      </a:r>
                      <a:endParaRPr lang="en-US" sz="1700" dirty="0"/>
                    </a:p>
                  </a:txBody>
                  <a:tcPr/>
                </a:tc>
                <a:tc>
                  <a:txBody>
                    <a:bodyPr/>
                    <a:lstStyle/>
                    <a:p>
                      <a:pPr marL="285750" indent="-225425">
                        <a:buFont typeface="Arial" panose="020B0604020202020204" pitchFamily="34" charset="0"/>
                        <a:buChar char="•"/>
                      </a:pPr>
                      <a:r>
                        <a:rPr lang="en-US" sz="1700" b="1" dirty="0" smtClean="0">
                          <a:solidFill>
                            <a:srgbClr val="679E2A"/>
                          </a:solidFill>
                        </a:rPr>
                        <a:t>Yes</a:t>
                      </a:r>
                      <a:endParaRPr lang="en-US" sz="1700" b="1" dirty="0">
                        <a:solidFill>
                          <a:srgbClr val="679E2A"/>
                        </a:solidFill>
                      </a:endParaRPr>
                    </a:p>
                  </a:txBody>
                  <a:tcPr/>
                </a:tc>
                <a:extLst>
                  <a:ext uri="{0D108BD9-81ED-4DB2-BD59-A6C34878D82A}">
                    <a16:rowId xmlns:a16="http://schemas.microsoft.com/office/drawing/2014/main" val="2259732024"/>
                  </a:ext>
                </a:extLst>
              </a:tr>
              <a:tr h="370840">
                <a:tc>
                  <a:txBody>
                    <a:bodyPr/>
                    <a:lstStyle/>
                    <a:p>
                      <a:r>
                        <a:rPr lang="en-US" sz="1700" dirty="0" smtClean="0"/>
                        <a:t>3.</a:t>
                      </a:r>
                      <a:r>
                        <a:rPr lang="en-US" sz="1700" baseline="0" dirty="0" smtClean="0"/>
                        <a:t> </a:t>
                      </a:r>
                      <a:r>
                        <a:rPr lang="en-US" sz="1700" b="0" i="0" kern="1200" dirty="0" smtClean="0">
                          <a:solidFill>
                            <a:schemeClr val="tx1"/>
                          </a:solidFill>
                          <a:effectLst/>
                          <a:latin typeface="+mn-lt"/>
                          <a:ea typeface="+mn-ea"/>
                          <a:cs typeface="+mn-cs"/>
                        </a:rPr>
                        <a:t>Integrate distribution-level resources effectively and efficiently</a:t>
                      </a:r>
                      <a:endParaRPr lang="en-US" sz="1700" dirty="0"/>
                    </a:p>
                  </a:txBody>
                  <a:tcPr/>
                </a:tc>
                <a:tc>
                  <a:txBody>
                    <a:bodyPr/>
                    <a:lstStyle/>
                    <a:p>
                      <a:pPr marL="285750" indent="-225425" algn="l" defTabSz="457200" rtl="0" eaLnBrk="1" latinLnBrk="0" hangingPunct="1">
                        <a:buFont typeface="Arial" panose="020B0604020202020204" pitchFamily="34" charset="0"/>
                        <a:buChar char="•"/>
                      </a:pPr>
                      <a:r>
                        <a:rPr lang="en-US" sz="1700" b="1" kern="1200" dirty="0" smtClean="0">
                          <a:solidFill>
                            <a:srgbClr val="679E2A"/>
                          </a:solidFill>
                          <a:latin typeface="+mn-lt"/>
                          <a:ea typeface="+mn-ea"/>
                          <a:cs typeface="+mn-cs"/>
                        </a:rPr>
                        <a:t>Yes, </a:t>
                      </a:r>
                      <a:r>
                        <a:rPr lang="en-US" sz="1700" b="0" kern="1200" dirty="0" smtClean="0">
                          <a:solidFill>
                            <a:srgbClr val="679E2A"/>
                          </a:solidFill>
                          <a:latin typeface="+mn-lt"/>
                          <a:ea typeface="+mn-ea"/>
                          <a:cs typeface="+mn-cs"/>
                        </a:rPr>
                        <a:t>if done well</a:t>
                      </a:r>
                      <a:endParaRPr lang="en-US" sz="1700" b="0" kern="1200" dirty="0">
                        <a:solidFill>
                          <a:srgbClr val="679E2A"/>
                        </a:solidFill>
                        <a:latin typeface="+mn-lt"/>
                        <a:ea typeface="+mn-ea"/>
                        <a:cs typeface="+mn-cs"/>
                      </a:endParaRPr>
                    </a:p>
                  </a:txBody>
                  <a:tcPr/>
                </a:tc>
                <a:extLst>
                  <a:ext uri="{0D108BD9-81ED-4DB2-BD59-A6C34878D82A}">
                    <a16:rowId xmlns:a16="http://schemas.microsoft.com/office/drawing/2014/main" val="351133317"/>
                  </a:ext>
                </a:extLst>
              </a:tr>
              <a:tr h="370840">
                <a:tc>
                  <a:txBody>
                    <a:bodyPr/>
                    <a:lstStyle/>
                    <a:p>
                      <a:r>
                        <a:rPr lang="en-US" sz="1700" dirty="0" smtClean="0"/>
                        <a:t>4. </a:t>
                      </a:r>
                      <a:r>
                        <a:rPr lang="en-US" sz="1700" b="0" i="0" kern="1200" dirty="0" smtClean="0">
                          <a:solidFill>
                            <a:schemeClr val="tx1"/>
                          </a:solidFill>
                          <a:effectLst/>
                          <a:latin typeface="+mn-lt"/>
                          <a:ea typeface="+mn-ea"/>
                          <a:cs typeface="+mn-cs"/>
                        </a:rPr>
                        <a:t>Allow interested buyers and sellers to participate</a:t>
                      </a:r>
                      <a:endParaRPr lang="en-US" sz="1700" dirty="0"/>
                    </a:p>
                  </a:txBody>
                  <a:tcPr/>
                </a:tc>
                <a:tc>
                  <a:txBody>
                    <a:bodyPr/>
                    <a:lstStyle/>
                    <a:p>
                      <a:pPr marL="285750" indent="-225425" algn="l" defTabSz="457200" rtl="0" eaLnBrk="1" latinLnBrk="0" hangingPunct="1">
                        <a:buFont typeface="Arial" panose="020B0604020202020204" pitchFamily="34" charset="0"/>
                        <a:buChar char="•"/>
                      </a:pPr>
                      <a:r>
                        <a:rPr lang="en-US" sz="1700" b="1" kern="1200" dirty="0" smtClean="0">
                          <a:solidFill>
                            <a:srgbClr val="679E2A"/>
                          </a:solidFill>
                          <a:latin typeface="+mn-lt"/>
                          <a:ea typeface="+mn-ea"/>
                          <a:cs typeface="+mn-cs"/>
                        </a:rPr>
                        <a:t>Yes</a:t>
                      </a:r>
                      <a:endParaRPr lang="en-US" sz="1700" b="1" kern="1200" dirty="0">
                        <a:solidFill>
                          <a:srgbClr val="679E2A"/>
                        </a:solidFill>
                        <a:latin typeface="+mn-lt"/>
                        <a:ea typeface="+mn-ea"/>
                        <a:cs typeface="+mn-cs"/>
                      </a:endParaRPr>
                    </a:p>
                  </a:txBody>
                  <a:tcPr/>
                </a:tc>
                <a:extLst>
                  <a:ext uri="{0D108BD9-81ED-4DB2-BD59-A6C34878D82A}">
                    <a16:rowId xmlns:a16="http://schemas.microsoft.com/office/drawing/2014/main" val="365114653"/>
                  </a:ext>
                </a:extLst>
              </a:tr>
              <a:tr h="370840">
                <a:tc>
                  <a:txBody>
                    <a:bodyPr/>
                    <a:lstStyle/>
                    <a:p>
                      <a:r>
                        <a:rPr lang="en-US" sz="1700" dirty="0" smtClean="0"/>
                        <a:t>5. </a:t>
                      </a:r>
                      <a:r>
                        <a:rPr lang="en-US" sz="1700" b="0" i="0" kern="1200" dirty="0" smtClean="0">
                          <a:solidFill>
                            <a:schemeClr val="tx1"/>
                          </a:solidFill>
                          <a:effectLst/>
                          <a:latin typeface="+mn-lt"/>
                          <a:ea typeface="+mn-ea"/>
                          <a:cs typeface="+mn-cs"/>
                        </a:rPr>
                        <a:t>Provide for an appropriate level of state involvement in market design and implementation</a:t>
                      </a:r>
                      <a:endParaRPr lang="en-US" sz="1700" dirty="0"/>
                    </a:p>
                  </a:txBody>
                  <a:tcPr/>
                </a:tc>
                <a:tc>
                  <a:txBody>
                    <a:bodyPr/>
                    <a:lstStyle/>
                    <a:p>
                      <a:pPr marL="285750" indent="-225425">
                        <a:buFont typeface="Arial" panose="020B0604020202020204" pitchFamily="34" charset="0"/>
                        <a:buChar char="•"/>
                      </a:pPr>
                      <a:r>
                        <a:rPr lang="en-US" sz="1700" b="1" dirty="0" smtClean="0">
                          <a:solidFill>
                            <a:schemeClr val="accent4">
                              <a:lumMod val="75000"/>
                            </a:schemeClr>
                          </a:solidFill>
                        </a:rPr>
                        <a:t>No</a:t>
                      </a:r>
                      <a:r>
                        <a:rPr lang="en-US" sz="1700" b="1" baseline="0" dirty="0" smtClean="0">
                          <a:solidFill>
                            <a:schemeClr val="accent4">
                              <a:lumMod val="75000"/>
                            </a:schemeClr>
                          </a:solidFill>
                        </a:rPr>
                        <a:t> change from today</a:t>
                      </a:r>
                      <a:endParaRPr lang="en-US" sz="1700" b="1" dirty="0">
                        <a:solidFill>
                          <a:schemeClr val="accent4">
                            <a:lumMod val="75000"/>
                          </a:schemeClr>
                        </a:solidFill>
                      </a:endParaRPr>
                    </a:p>
                  </a:txBody>
                  <a:tcPr/>
                </a:tc>
                <a:extLst>
                  <a:ext uri="{0D108BD9-81ED-4DB2-BD59-A6C34878D82A}">
                    <a16:rowId xmlns:a16="http://schemas.microsoft.com/office/drawing/2014/main" val="1982908200"/>
                  </a:ext>
                </a:extLst>
              </a:tr>
            </a:tbl>
          </a:graphicData>
        </a:graphic>
      </p:graphicFrame>
    </p:spTree>
    <p:extLst>
      <p:ext uri="{BB962C8B-B14F-4D97-AF65-F5344CB8AC3E}">
        <p14:creationId xmlns:p14="http://schemas.microsoft.com/office/powerpoint/2010/main" val="3470796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609600" y="511278"/>
            <a:ext cx="11287432" cy="3347222"/>
          </a:xfrm>
        </p:spPr>
        <p:txBody>
          <a:bodyPr>
            <a:normAutofit/>
          </a:bodyPr>
          <a:lstStyle/>
          <a:p>
            <a:pPr>
              <a:lnSpc>
                <a:spcPct val="100000"/>
              </a:lnSpc>
            </a:pPr>
            <a:r>
              <a:rPr lang="en-US" sz="3200" dirty="0"/>
              <a:t>Market Design Alternatives</a:t>
            </a:r>
          </a:p>
          <a:p>
            <a:pPr>
              <a:lnSpc>
                <a:spcPct val="100000"/>
              </a:lnSpc>
            </a:pPr>
            <a:r>
              <a:rPr lang="en-US" sz="5400" dirty="0" smtClean="0"/>
              <a:t>Integrated Clean Capacity Market</a:t>
            </a:r>
          </a:p>
        </p:txBody>
      </p:sp>
      <p:sp>
        <p:nvSpPr>
          <p:cNvPr id="8" name="Text Placeholder 7"/>
          <p:cNvSpPr>
            <a:spLocks noGrp="1"/>
          </p:cNvSpPr>
          <p:nvPr>
            <p:ph type="body" sz="quarter" idx="20"/>
          </p:nvPr>
        </p:nvSpPr>
        <p:spPr/>
        <p:txBody>
          <a:bodyPr/>
          <a:lstStyle/>
          <a:p>
            <a:r>
              <a:rPr lang="en-US" sz="2000" dirty="0" smtClean="0"/>
              <a:t>January 25, 2021</a:t>
            </a:r>
            <a:endParaRPr lang="en-US" sz="2000" dirty="0"/>
          </a:p>
        </p:txBody>
      </p:sp>
      <p:sp>
        <p:nvSpPr>
          <p:cNvPr id="10" name="Text Placeholder 24"/>
          <p:cNvSpPr>
            <a:spLocks noGrp="1"/>
          </p:cNvSpPr>
          <p:nvPr>
            <p:ph type="body" sz="quarter" idx="24"/>
          </p:nvPr>
        </p:nvSpPr>
        <p:spPr>
          <a:xfrm>
            <a:off x="6632032" y="4599474"/>
            <a:ext cx="3657600" cy="422275"/>
          </a:xfrm>
        </p:spPr>
        <p:txBody>
          <a:bodyPr/>
          <a:lstStyle/>
          <a:p>
            <a:r>
              <a:rPr lang="en-US" dirty="0" smtClean="0"/>
              <a:t>Presented </a:t>
            </a:r>
            <a:r>
              <a:rPr lang="en-US" dirty="0"/>
              <a:t>by</a:t>
            </a:r>
          </a:p>
        </p:txBody>
      </p:sp>
      <p:sp>
        <p:nvSpPr>
          <p:cNvPr id="11" name="Text Placeholder 26"/>
          <p:cNvSpPr>
            <a:spLocks noGrp="1"/>
          </p:cNvSpPr>
          <p:nvPr>
            <p:ph type="body" sz="quarter" idx="26"/>
          </p:nvPr>
        </p:nvSpPr>
        <p:spPr>
          <a:xfrm>
            <a:off x="6632032" y="5086560"/>
            <a:ext cx="5225291" cy="982662"/>
          </a:xfrm>
        </p:spPr>
        <p:txBody>
          <a:bodyPr>
            <a:noAutofit/>
          </a:bodyPr>
          <a:lstStyle/>
          <a:p>
            <a:pPr>
              <a:spcBef>
                <a:spcPts val="0"/>
              </a:spcBef>
            </a:pPr>
            <a:r>
              <a:rPr lang="de-DE" dirty="0" smtClean="0"/>
              <a:t>Kathleen Spees</a:t>
            </a:r>
          </a:p>
          <a:p>
            <a:pPr>
              <a:spcBef>
                <a:spcPts val="0"/>
              </a:spcBef>
            </a:pPr>
            <a:endParaRPr lang="en-US" dirty="0"/>
          </a:p>
        </p:txBody>
      </p:sp>
      <p:sp>
        <p:nvSpPr>
          <p:cNvPr id="6" name="Text Placeholder 23"/>
          <p:cNvSpPr>
            <a:spLocks noGrp="1"/>
          </p:cNvSpPr>
          <p:nvPr>
            <p:ph type="body" sz="quarter" idx="23"/>
          </p:nvPr>
        </p:nvSpPr>
        <p:spPr>
          <a:xfrm>
            <a:off x="609601" y="4639229"/>
            <a:ext cx="3657600" cy="422275"/>
          </a:xfrm>
        </p:spPr>
        <p:txBody>
          <a:bodyPr/>
          <a:lstStyle/>
          <a:p>
            <a:r>
              <a:rPr lang="en-US" dirty="0"/>
              <a:t>Prepared For</a:t>
            </a:r>
          </a:p>
        </p:txBody>
      </p:sp>
      <p:sp>
        <p:nvSpPr>
          <p:cNvPr id="7" name="Text Placeholder 25"/>
          <p:cNvSpPr>
            <a:spLocks noGrp="1"/>
          </p:cNvSpPr>
          <p:nvPr>
            <p:ph type="body" sz="quarter" idx="25"/>
          </p:nvPr>
        </p:nvSpPr>
        <p:spPr>
          <a:xfrm>
            <a:off x="609600" y="5111475"/>
            <a:ext cx="5741504" cy="1398655"/>
          </a:xfrm>
        </p:spPr>
        <p:txBody>
          <a:bodyPr>
            <a:normAutofit/>
          </a:bodyPr>
          <a:lstStyle/>
          <a:p>
            <a:pPr>
              <a:spcBef>
                <a:spcPts val="0"/>
              </a:spcBef>
            </a:pPr>
            <a:r>
              <a:rPr lang="en-US" sz="2400" dirty="0" smtClean="0"/>
              <a:t>New England States’ Energy Vision</a:t>
            </a:r>
          </a:p>
          <a:p>
            <a:pPr>
              <a:spcBef>
                <a:spcPts val="0"/>
              </a:spcBef>
            </a:pPr>
            <a:r>
              <a:rPr lang="en-US" sz="2400" dirty="0" smtClean="0"/>
              <a:t>Wholesale Market Design</a:t>
            </a:r>
          </a:p>
          <a:p>
            <a:pPr>
              <a:spcBef>
                <a:spcPts val="0"/>
              </a:spcBef>
            </a:pPr>
            <a:r>
              <a:rPr lang="en-US" sz="2400" dirty="0" smtClean="0"/>
              <a:t>Day 2 Technical Forum</a:t>
            </a:r>
            <a:endParaRPr lang="en-US" sz="2400" dirty="0"/>
          </a:p>
          <a:p>
            <a:endParaRPr lang="en-US" dirty="0"/>
          </a:p>
        </p:txBody>
      </p:sp>
    </p:spTree>
    <p:extLst>
      <p:ext uri="{BB962C8B-B14F-4D97-AF65-F5344CB8AC3E}">
        <p14:creationId xmlns:p14="http://schemas.microsoft.com/office/powerpoint/2010/main" val="3388438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478970" y="2618661"/>
            <a:ext cx="11321144" cy="3355250"/>
          </a:xfrm>
        </p:spPr>
        <p:txBody>
          <a:bodyPr>
            <a:normAutofit/>
          </a:bodyPr>
          <a:lstStyle/>
          <a:p>
            <a:r>
              <a:rPr lang="en-US" b="1" dirty="0" smtClean="0">
                <a:latin typeface="+mj-lt"/>
              </a:rPr>
              <a:t>ICCM Would:</a:t>
            </a:r>
          </a:p>
          <a:p>
            <a:pPr marL="342900" indent="-342900">
              <a:buFont typeface="Arial" panose="020B0604020202020204" pitchFamily="34" charset="0"/>
              <a:buChar char="•"/>
            </a:pPr>
            <a:r>
              <a:rPr lang="en-US" b="1" dirty="0" smtClean="0">
                <a:solidFill>
                  <a:schemeClr val="accent1"/>
                </a:solidFill>
                <a:latin typeface="+mj-lt"/>
              </a:rPr>
              <a:t>Meet all system and local capacity needs</a:t>
            </a:r>
            <a:r>
              <a:rPr lang="en-US" dirty="0" smtClean="0">
                <a:solidFill>
                  <a:schemeClr val="accent1"/>
                </a:solidFill>
                <a:latin typeface="+mj-lt"/>
              </a:rPr>
              <a:t>, </a:t>
            </a:r>
            <a:r>
              <a:rPr lang="en-US" dirty="0" smtClean="0">
                <a:latin typeface="+mj-lt"/>
              </a:rPr>
              <a:t>building on </a:t>
            </a:r>
            <a:r>
              <a:rPr lang="en-US" dirty="0">
                <a:latin typeface="+mj-lt"/>
              </a:rPr>
              <a:t>“what works” </a:t>
            </a:r>
            <a:r>
              <a:rPr lang="en-US" dirty="0" smtClean="0">
                <a:latin typeface="+mj-lt"/>
              </a:rPr>
              <a:t>within </a:t>
            </a:r>
            <a:r>
              <a:rPr lang="en-US" dirty="0">
                <a:latin typeface="+mj-lt"/>
              </a:rPr>
              <a:t>the current </a:t>
            </a:r>
            <a:r>
              <a:rPr lang="en-US" dirty="0" smtClean="0">
                <a:latin typeface="+mj-lt"/>
              </a:rPr>
              <a:t>capacity market and addressing current limitations</a:t>
            </a:r>
          </a:p>
          <a:p>
            <a:pPr marL="342900" indent="-342900">
              <a:buFont typeface="Arial" panose="020B0604020202020204" pitchFamily="34" charset="0"/>
              <a:buChar char="•"/>
            </a:pPr>
            <a:r>
              <a:rPr lang="en-US" dirty="0" smtClean="0">
                <a:latin typeface="+mj-lt"/>
              </a:rPr>
              <a:t>Offer states and customers a market-based vehicle for </a:t>
            </a:r>
            <a:r>
              <a:rPr lang="en-US" b="1" dirty="0" smtClean="0">
                <a:solidFill>
                  <a:schemeClr val="accent1"/>
                </a:solidFill>
                <a:latin typeface="+mj-lt"/>
              </a:rPr>
              <a:t>procuring clean energy </a:t>
            </a:r>
            <a:r>
              <a:rPr lang="en-US" dirty="0" smtClean="0">
                <a:latin typeface="+mj-lt"/>
              </a:rPr>
              <a:t>to meet a portion or all state policy goals (and maintaining flexibility to meet clean energy needs through non-ICCM programs)</a:t>
            </a:r>
          </a:p>
        </p:txBody>
      </p:sp>
      <p:sp>
        <p:nvSpPr>
          <p:cNvPr id="4" name="Title 3"/>
          <p:cNvSpPr>
            <a:spLocks noGrp="1"/>
          </p:cNvSpPr>
          <p:nvPr>
            <p:ph type="title"/>
          </p:nvPr>
        </p:nvSpPr>
        <p:spPr/>
        <p:txBody>
          <a:bodyPr/>
          <a:lstStyle/>
          <a:p>
            <a:r>
              <a:rPr lang="en-US" dirty="0" smtClean="0"/>
              <a:t>What is the “Integrated Clean Capacity Market”?</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13</a:t>
            </a:fld>
            <a:endParaRPr lang="en-US" dirty="0"/>
          </a:p>
        </p:txBody>
      </p:sp>
      <p:sp>
        <p:nvSpPr>
          <p:cNvPr id="6" name="Text Placeholder 2"/>
          <p:cNvSpPr txBox="1">
            <a:spLocks/>
          </p:cNvSpPr>
          <p:nvPr/>
        </p:nvSpPr>
        <p:spPr>
          <a:xfrm>
            <a:off x="478970" y="1721185"/>
            <a:ext cx="11321144" cy="974781"/>
          </a:xfrm>
          <a:prstGeom prst="rect">
            <a:avLst/>
          </a:prstGeom>
          <a:solidFill>
            <a:schemeClr val="accent2">
              <a:alpha val="9000"/>
            </a:schemeClr>
          </a:solidFill>
        </p:spPr>
        <p:txBody>
          <a:bodyPr vert="horz" lIns="0" tIns="0" rIns="0" bIns="0" rtlCol="0" anchor="ctr">
            <a:noAutofit/>
          </a:bodyPr>
          <a:lstStyle>
            <a:lvl1pPr marL="0" indent="0" algn="l" defTabSz="457200" rtl="0" eaLnBrk="1" latinLnBrk="0" hangingPunct="1">
              <a:spcBef>
                <a:spcPts val="900"/>
              </a:spcBef>
              <a:buClr>
                <a:schemeClr val="accent2"/>
              </a:buClr>
              <a:buSzPct val="90000"/>
              <a:buFont typeface="Wingdings 2" panose="05020102010507070707" pitchFamily="18" charset="2"/>
              <a:buNone/>
              <a:defRPr sz="2400" kern="1200">
                <a:solidFill>
                  <a:schemeClr val="tx1"/>
                </a:solidFill>
                <a:latin typeface="Calibri Light" panose="020F0302020204030204" pitchFamily="34" charset="0"/>
                <a:ea typeface="+mn-ea"/>
                <a:cs typeface="Calibri Light" panose="020F0302020204030204" pitchFamily="34" charset="0"/>
              </a:defRPr>
            </a:lvl1pPr>
            <a:lvl2pPr marL="280988" indent="-280988" algn="l" defTabSz="457200" rtl="0" eaLnBrk="1" latinLnBrk="0" hangingPunct="1">
              <a:spcBef>
                <a:spcPts val="900"/>
              </a:spcBef>
              <a:buClr>
                <a:schemeClr val="accent2"/>
              </a:buClr>
              <a:buSzPct val="90000"/>
              <a:buFont typeface="Wingdings 2" panose="05020102010507070707" pitchFamily="18" charset="2"/>
              <a:buChar char=""/>
              <a:tabLst/>
              <a:defRPr sz="2000" kern="1200">
                <a:solidFill>
                  <a:schemeClr val="tx1"/>
                </a:solidFill>
                <a:latin typeface="Calibri Light" panose="020F0302020204030204" pitchFamily="34" charset="0"/>
                <a:ea typeface="+mn-ea"/>
                <a:cs typeface="Calibri Light" panose="020F0302020204030204" pitchFamily="34" charset="0"/>
              </a:defRPr>
            </a:lvl2pPr>
            <a:lvl3pPr marL="573088" indent="-292100" algn="l" defTabSz="457200" rtl="0" eaLnBrk="1" latinLnBrk="0" hangingPunct="1">
              <a:lnSpc>
                <a:spcPct val="100000"/>
              </a:lnSpc>
              <a:spcBef>
                <a:spcPts val="600"/>
              </a:spcBef>
              <a:buClr>
                <a:schemeClr val="tx1">
                  <a:lumMod val="50000"/>
                  <a:lumOff val="50000"/>
                </a:schemeClr>
              </a:buClr>
              <a:buSzPct val="70000"/>
              <a:buFont typeface="Wingdings 3" panose="05040102010807070707" pitchFamily="18" charset="2"/>
              <a:buChar char=""/>
              <a:defRPr sz="2000" kern="1200" baseline="0">
                <a:solidFill>
                  <a:schemeClr val="tx1"/>
                </a:solidFill>
                <a:latin typeface="Calibri Light" panose="020F0302020204030204" pitchFamily="34" charset="0"/>
                <a:ea typeface="+mn-ea"/>
                <a:cs typeface="Calibri Light" panose="020F0302020204030204" pitchFamily="34" charset="0"/>
              </a:defRPr>
            </a:lvl3pPr>
            <a:lvl4pPr marL="854075" indent="-280988" algn="l" defTabSz="457200" rtl="0" eaLnBrk="1" latinLnBrk="0" hangingPunct="1">
              <a:lnSpc>
                <a:spcPct val="100000"/>
              </a:lnSpc>
              <a:spcBef>
                <a:spcPts val="600"/>
              </a:spcBef>
              <a:buClr>
                <a:schemeClr val="accent2"/>
              </a:buClr>
              <a:buSzPct val="100000"/>
              <a:buFont typeface="Calibri" panose="020F0502020204030204" pitchFamily="34" charset="0"/>
              <a:buChar char="―"/>
              <a:defRPr sz="1600" b="0" i="0" kern="1200" cap="none" spc="0" baseline="0">
                <a:solidFill>
                  <a:schemeClr val="tx1"/>
                </a:solidFill>
                <a:latin typeface="+mn-lt"/>
                <a:ea typeface="+mn-ea"/>
                <a:cs typeface="+mn-cs"/>
              </a:defRPr>
            </a:lvl4pPr>
            <a:lvl5pPr marL="0" indent="0" algn="l" defTabSz="457200" rtl="0" eaLnBrk="1" latinLnBrk="0" hangingPunct="1">
              <a:spcBef>
                <a:spcPts val="1700"/>
              </a:spcBef>
              <a:buClr>
                <a:schemeClr val="tx1">
                  <a:lumMod val="50000"/>
                  <a:lumOff val="50000"/>
                </a:schemeClr>
              </a:buClr>
              <a:buFont typeface="+mj-lt"/>
              <a:buNone/>
              <a:defRPr sz="1600" b="1" i="0" kern="1200" cap="all" spc="100" baseline="0">
                <a:solidFill>
                  <a:schemeClr val="accent2"/>
                </a:solidFill>
                <a:latin typeface="+mn-lt"/>
                <a:ea typeface="+mn-ea"/>
                <a:cs typeface="+mn-cs"/>
              </a:defRPr>
            </a:lvl5pPr>
            <a:lvl6pPr marL="573088" indent="-292100" algn="l" defTabSz="457200" rtl="0" eaLnBrk="1" latinLnBrk="0" hangingPunct="1">
              <a:spcBef>
                <a:spcPts val="600"/>
              </a:spcBef>
              <a:buClr>
                <a:schemeClr val="tx1">
                  <a:lumMod val="50000"/>
                  <a:lumOff val="50000"/>
                </a:schemeClr>
              </a:buClr>
              <a:buFont typeface="+mj-lt"/>
              <a:buAutoNum type="arabicPeriod"/>
              <a:defRPr sz="1600" kern="1200" baseline="0">
                <a:solidFill>
                  <a:schemeClr val="tx1"/>
                </a:solidFill>
                <a:latin typeface="+mn-lt"/>
                <a:ea typeface="+mn-ea"/>
                <a:cs typeface="+mn-cs"/>
              </a:defRPr>
            </a:lvl6pPr>
            <a:lvl7pPr marL="803275" indent="-230188" algn="l" defTabSz="457200" rtl="0" eaLnBrk="1" latinLnBrk="0" hangingPunct="1">
              <a:spcBef>
                <a:spcPts val="400"/>
              </a:spcBef>
              <a:buClr>
                <a:schemeClr val="accent2"/>
              </a:buClr>
              <a:buFont typeface="+mj-lt"/>
              <a:buAutoNum type="alphaLcPeriod"/>
              <a:defRPr sz="1300" kern="1200" baseline="0">
                <a:solidFill>
                  <a:schemeClr val="tx1"/>
                </a:solidFill>
                <a:latin typeface="+mn-lt"/>
                <a:ea typeface="+mn-ea"/>
                <a:cs typeface="+mn-cs"/>
              </a:defRPr>
            </a:lvl7pPr>
            <a:lvl8pPr marL="280988" indent="-280988" algn="l" defTabSz="457200" rtl="0" eaLnBrk="1" latinLnBrk="0" hangingPunct="1">
              <a:spcBef>
                <a:spcPts val="1700"/>
              </a:spcBef>
              <a:buClr>
                <a:schemeClr val="accent2"/>
              </a:buClr>
              <a:buSzPct val="150000"/>
              <a:buFont typeface="Calibri" panose="020F0502020204030204" pitchFamily="34" charset="0"/>
              <a:buChar char="‟"/>
              <a:defRPr sz="2000" i="1" kern="1200" baseline="0">
                <a:solidFill>
                  <a:schemeClr val="tx1"/>
                </a:solidFill>
                <a:latin typeface="Calibri Light" panose="020F0302020204030204" pitchFamily="34" charset="0"/>
                <a:ea typeface="+mn-ea"/>
                <a:cs typeface="Calibri Light" panose="020F0302020204030204" pitchFamily="34" charset="0"/>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2713">
              <a:spcBef>
                <a:spcPts val="0"/>
              </a:spcBef>
            </a:pPr>
            <a:r>
              <a:rPr lang="en-US" sz="2800" dirty="0" smtClean="0">
                <a:solidFill>
                  <a:schemeClr val="tx1">
                    <a:lumMod val="90000"/>
                    <a:lumOff val="10000"/>
                  </a:schemeClr>
                </a:solidFill>
                <a:latin typeface="Calibri" panose="020F0502020204030204" pitchFamily="34" charset="0"/>
                <a:cs typeface="Calibri" panose="020F0502020204030204" pitchFamily="34" charset="0"/>
              </a:rPr>
              <a:t>The ICCM would be a scalable, technology-inclusive forward clean energy procurement mechanism to meet regional clean energy goals affordably</a:t>
            </a:r>
          </a:p>
        </p:txBody>
      </p:sp>
      <p:sp>
        <p:nvSpPr>
          <p:cNvPr id="8" name="Text Placeholder 1"/>
          <p:cNvSpPr>
            <a:spLocks noGrp="1"/>
          </p:cNvSpPr>
          <p:nvPr>
            <p:ph type="body" sz="quarter" idx="13"/>
          </p:nvPr>
        </p:nvSpPr>
        <p:spPr>
          <a:xfrm>
            <a:off x="609600" y="302434"/>
            <a:ext cx="10972800" cy="569387"/>
          </a:xfrm>
        </p:spPr>
        <p:txBody>
          <a:bodyPr/>
          <a:lstStyle/>
          <a:p>
            <a:r>
              <a:rPr lang="en-US" dirty="0" smtClean="0"/>
              <a:t>Introduction</a:t>
            </a:r>
            <a:endParaRPr lang="en-US" dirty="0"/>
          </a:p>
        </p:txBody>
      </p:sp>
      <p:sp>
        <p:nvSpPr>
          <p:cNvPr id="7" name="Rectangle 6"/>
          <p:cNvSpPr/>
          <p:nvPr/>
        </p:nvSpPr>
        <p:spPr>
          <a:xfrm>
            <a:off x="1192696" y="5800022"/>
            <a:ext cx="8412716" cy="960413"/>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545454"/>
                </a:solidFill>
              </a:rPr>
              <a:t>Note: Another variation of this concept is the Forward Clean Energy Market (FCEM), which is an earlier iteration of the same design concept of market-based clean energy procurement.  The FCEM would maintain separate auctions for capacity and clean energy attributes.  This presentation focuses on ICCM as the preferred first-best option.</a:t>
            </a:r>
            <a:endParaRPr lang="en-US" sz="1600" dirty="0">
              <a:solidFill>
                <a:srgbClr val="545454"/>
              </a:solidFill>
            </a:endParaRPr>
          </a:p>
        </p:txBody>
      </p:sp>
    </p:spTree>
    <p:extLst>
      <p:ext uri="{BB962C8B-B14F-4D97-AF65-F5344CB8AC3E}">
        <p14:creationId xmlns:p14="http://schemas.microsoft.com/office/powerpoint/2010/main" val="1914156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14</a:t>
            </a:fld>
            <a:endParaRPr lang="en-US" dirty="0"/>
          </a:p>
        </p:txBody>
      </p:sp>
      <p:sp>
        <p:nvSpPr>
          <p:cNvPr id="4" name="Text Placeholder 3"/>
          <p:cNvSpPr>
            <a:spLocks noGrp="1"/>
          </p:cNvSpPr>
          <p:nvPr>
            <p:ph type="body" sz="quarter" idx="12"/>
          </p:nvPr>
        </p:nvSpPr>
        <p:spPr/>
        <p:txBody>
          <a:bodyPr/>
          <a:lstStyle/>
          <a:p>
            <a:r>
              <a:rPr lang="en-US" dirty="0" smtClean="0"/>
              <a:t>How Does the ICCM Market Achieve Resource Adequacy and Clean Energy Needs?</a:t>
            </a:r>
            <a:endParaRPr lang="en-US" dirty="0"/>
          </a:p>
        </p:txBody>
      </p:sp>
    </p:spTree>
    <p:extLst>
      <p:ext uri="{BB962C8B-B14F-4D97-AF65-F5344CB8AC3E}">
        <p14:creationId xmlns:p14="http://schemas.microsoft.com/office/powerpoint/2010/main" val="13943167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would the ICCM work?</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15</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521095592"/>
              </p:ext>
            </p:extLst>
          </p:nvPr>
        </p:nvGraphicFramePr>
        <p:xfrm>
          <a:off x="152400" y="1666989"/>
          <a:ext cx="3889513" cy="2096276"/>
        </p:xfrm>
        <a:graphic>
          <a:graphicData uri="http://schemas.openxmlformats.org/drawingml/2006/table">
            <a:tbl>
              <a:tblPr firstRow="1" bandRow="1">
                <a:tableStyleId>{F5AB1C69-6EDB-4FF4-983F-18BD219EF322}</a:tableStyleId>
              </a:tblPr>
              <a:tblGrid>
                <a:gridCol w="3889513">
                  <a:extLst>
                    <a:ext uri="{9D8B030D-6E8A-4147-A177-3AD203B41FA5}">
                      <a16:colId xmlns:a16="http://schemas.microsoft.com/office/drawing/2014/main" val="4048027530"/>
                    </a:ext>
                  </a:extLst>
                </a:gridCol>
              </a:tblGrid>
              <a:tr h="518352">
                <a:tc>
                  <a:txBody>
                    <a:bodyPr/>
                    <a:lstStyle/>
                    <a:p>
                      <a:pPr marL="0" indent="0" algn="ctr" defTabSz="457200" rtl="0" eaLnBrk="1" latinLnBrk="0" hangingPunct="1">
                        <a:spcBef>
                          <a:spcPts val="900"/>
                        </a:spcBef>
                        <a:buClr>
                          <a:schemeClr val="accent2"/>
                        </a:buClr>
                        <a:buSzPct val="90000"/>
                        <a:buFont typeface="Wingdings 2" panose="05020102010507070707" pitchFamily="18" charset="2"/>
                        <a:buNone/>
                      </a:pPr>
                      <a:r>
                        <a:rPr lang="en-US" sz="2800" kern="1200" dirty="0" smtClean="0"/>
                        <a:t>States</a:t>
                      </a:r>
                      <a:endParaRPr lang="en-US" sz="2800" b="1" kern="1200" dirty="0">
                        <a:solidFill>
                          <a:schemeClr val="bg2"/>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604138414"/>
                  </a:ext>
                </a:extLst>
              </a:tr>
              <a:tr h="1577924">
                <a:tc>
                  <a:txBody>
                    <a:bodyPr/>
                    <a:lstStyle/>
                    <a:p>
                      <a:pPr marL="285750" indent="-285750" algn="l" defTabSz="457200" rtl="0" eaLnBrk="1" latinLnBrk="0" hangingPunct="1">
                        <a:spcBef>
                          <a:spcPts val="600"/>
                        </a:spcBef>
                        <a:buClr>
                          <a:schemeClr val="accent3">
                            <a:lumMod val="75000"/>
                          </a:schemeClr>
                        </a:buClr>
                        <a:buSzPct val="100000"/>
                        <a:buFont typeface="Arial" panose="020B0604020202020204" pitchFamily="34" charset="0"/>
                        <a:buChar char="•"/>
                      </a:pPr>
                      <a:r>
                        <a:rPr lang="en-US" sz="1800" dirty="0" smtClean="0"/>
                        <a:t>Set clean energy goals and clean energy resource qualification standards</a:t>
                      </a:r>
                    </a:p>
                    <a:p>
                      <a:pPr marL="285750" indent="-285750" algn="l" defTabSz="457200" rtl="0" eaLnBrk="1" latinLnBrk="0" hangingPunct="1">
                        <a:spcBef>
                          <a:spcPts val="600"/>
                        </a:spcBef>
                        <a:buClr>
                          <a:schemeClr val="accent3">
                            <a:lumMod val="75000"/>
                          </a:schemeClr>
                        </a:buClr>
                        <a:buSzPct val="100000"/>
                        <a:buFont typeface="Arial" panose="020B0604020202020204" pitchFamily="34" charset="0"/>
                        <a:buChar char="•"/>
                      </a:pPr>
                      <a:r>
                        <a:rPr lang="en-US" sz="1800" dirty="0" smtClean="0"/>
                        <a:t>Determine</a:t>
                      </a:r>
                      <a:r>
                        <a:rPr lang="en-US" sz="1800" baseline="0" dirty="0" smtClean="0"/>
                        <a:t> quantity of </a:t>
                      </a:r>
                      <a:r>
                        <a:rPr lang="en-US" sz="1800" u="sng" baseline="0" dirty="0" smtClean="0"/>
                        <a:t>clean energy </a:t>
                      </a:r>
                      <a:r>
                        <a:rPr lang="en-US" sz="1800" u="none" baseline="0" dirty="0" smtClean="0"/>
                        <a:t>to buy through the ICCM </a:t>
                      </a:r>
                      <a:endParaRPr lang="en-US" sz="1800" b="0" u="none" baseline="0" dirty="0" smtClean="0">
                        <a:latin typeface="+mj-lt"/>
                      </a:endParaRPr>
                    </a:p>
                  </a:txBody>
                  <a:tcPr/>
                </a:tc>
                <a:extLst>
                  <a:ext uri="{0D108BD9-81ED-4DB2-BD59-A6C34878D82A}">
                    <a16:rowId xmlns:a16="http://schemas.microsoft.com/office/drawing/2014/main" val="4486331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749512119"/>
              </p:ext>
            </p:extLst>
          </p:nvPr>
        </p:nvGraphicFramePr>
        <p:xfrm>
          <a:off x="3199538" y="4196609"/>
          <a:ext cx="5435112" cy="2598420"/>
        </p:xfrm>
        <a:graphic>
          <a:graphicData uri="http://schemas.openxmlformats.org/drawingml/2006/table">
            <a:tbl>
              <a:tblPr firstRow="1" bandRow="1">
                <a:tableStyleId>{7DF18680-E054-41AD-8BC1-D1AEF772440D}</a:tableStyleId>
              </a:tblPr>
              <a:tblGrid>
                <a:gridCol w="5435112">
                  <a:extLst>
                    <a:ext uri="{9D8B030D-6E8A-4147-A177-3AD203B41FA5}">
                      <a16:colId xmlns:a16="http://schemas.microsoft.com/office/drawing/2014/main" val="4048027530"/>
                    </a:ext>
                  </a:extLst>
                </a:gridCol>
              </a:tblGrid>
              <a:tr h="385331">
                <a:tc>
                  <a:txBody>
                    <a:bodyPr/>
                    <a:lstStyle/>
                    <a:p>
                      <a:pPr marL="0" indent="0" algn="ctr" defTabSz="457200" rtl="0" eaLnBrk="1" latinLnBrk="0" hangingPunct="1">
                        <a:spcBef>
                          <a:spcPts val="900"/>
                        </a:spcBef>
                        <a:buClr>
                          <a:schemeClr val="accent2"/>
                        </a:buClr>
                        <a:buSzPct val="90000"/>
                        <a:buFont typeface="Wingdings 2" panose="05020102010507070707" pitchFamily="18" charset="2"/>
                        <a:buNone/>
                      </a:pPr>
                      <a:r>
                        <a:rPr lang="en-US" sz="2800" kern="1200" dirty="0" smtClean="0"/>
                        <a:t>Auction Administrator</a:t>
                      </a:r>
                      <a:endParaRPr lang="en-US" sz="2800" b="1" kern="1200" dirty="0">
                        <a:solidFill>
                          <a:schemeClr val="bg2"/>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604138414"/>
                  </a:ext>
                </a:extLst>
              </a:tr>
              <a:tr h="1294439">
                <a:tc>
                  <a:txBody>
                    <a:bodyPr/>
                    <a:lstStyle/>
                    <a:p>
                      <a:pPr marL="285750" indent="-285750" algn="l" defTabSz="457200" rtl="0" eaLnBrk="1" latinLnBrk="0" hangingPunct="1">
                        <a:spcBef>
                          <a:spcPts val="900"/>
                        </a:spcBef>
                        <a:buClr>
                          <a:schemeClr val="bg1">
                            <a:lumMod val="50000"/>
                          </a:schemeClr>
                        </a:buClr>
                        <a:buSzPct val="100000"/>
                        <a:buFont typeface="Arial" panose="020B0604020202020204" pitchFamily="34" charset="0"/>
                        <a:buChar char="•"/>
                      </a:pPr>
                      <a:r>
                        <a:rPr lang="en-US" sz="1800" baseline="0" dirty="0" smtClean="0"/>
                        <a:t>Three-year forward auction</a:t>
                      </a:r>
                    </a:p>
                    <a:p>
                      <a:pPr marL="285750" indent="-285750" algn="l" defTabSz="457200" rtl="0" eaLnBrk="1" latinLnBrk="0" hangingPunct="1">
                        <a:spcBef>
                          <a:spcPts val="900"/>
                        </a:spcBef>
                        <a:buClr>
                          <a:schemeClr val="bg1">
                            <a:lumMod val="50000"/>
                          </a:schemeClr>
                        </a:buClr>
                        <a:buSzPct val="100000"/>
                        <a:buFont typeface="Arial" panose="020B0604020202020204" pitchFamily="34" charset="0"/>
                        <a:buChar char="•"/>
                      </a:pPr>
                      <a:r>
                        <a:rPr lang="en-US" sz="1800" baseline="0" dirty="0" smtClean="0"/>
                        <a:t>Least-cost procurement to meet both capacity and clean energy needs </a:t>
                      </a:r>
                    </a:p>
                    <a:p>
                      <a:pPr marL="285750" indent="-285750" algn="l" defTabSz="457200" rtl="0" eaLnBrk="1" latinLnBrk="0" hangingPunct="1">
                        <a:spcBef>
                          <a:spcPts val="900"/>
                        </a:spcBef>
                        <a:buClr>
                          <a:schemeClr val="bg1">
                            <a:lumMod val="50000"/>
                          </a:schemeClr>
                        </a:buClr>
                        <a:buSzPct val="100000"/>
                        <a:buFont typeface="Arial" panose="020B0604020202020204" pitchFamily="34" charset="0"/>
                        <a:buChar char="•"/>
                      </a:pPr>
                      <a:r>
                        <a:rPr lang="en-US" sz="1800" baseline="0" dirty="0" smtClean="0"/>
                        <a:t>Separate prices for: (1) MW of capacity, and (2) MWh of clean energy attribute credits (CEACs)</a:t>
                      </a:r>
                    </a:p>
                    <a:p>
                      <a:pPr marL="285750" indent="-285750" algn="l" defTabSz="457200" rtl="0" eaLnBrk="1" latinLnBrk="0" hangingPunct="1">
                        <a:spcBef>
                          <a:spcPts val="900"/>
                        </a:spcBef>
                        <a:buClr>
                          <a:schemeClr val="bg1">
                            <a:lumMod val="50000"/>
                          </a:schemeClr>
                        </a:buClr>
                        <a:buSzPct val="100000"/>
                        <a:buFont typeface="Arial" panose="020B0604020202020204" pitchFamily="34" charset="0"/>
                        <a:buChar char="•"/>
                      </a:pPr>
                      <a:r>
                        <a:rPr lang="en-US" sz="1800" baseline="0" dirty="0" smtClean="0"/>
                        <a:t>7-12 year price lock-in for new resources</a:t>
                      </a:r>
                      <a:endParaRPr lang="en-US" sz="1800" b="0" baseline="0" dirty="0" smtClean="0">
                        <a:latin typeface="+mj-lt"/>
                      </a:endParaRPr>
                    </a:p>
                  </a:txBody>
                  <a:tcPr/>
                </a:tc>
                <a:extLst>
                  <a:ext uri="{0D108BD9-81ED-4DB2-BD59-A6C34878D82A}">
                    <a16:rowId xmlns:a16="http://schemas.microsoft.com/office/drawing/2014/main" val="4486331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735123639"/>
              </p:ext>
            </p:extLst>
          </p:nvPr>
        </p:nvGraphicFramePr>
        <p:xfrm>
          <a:off x="4429506" y="1659724"/>
          <a:ext cx="2975178" cy="2110806"/>
        </p:xfrm>
        <a:graphic>
          <a:graphicData uri="http://schemas.openxmlformats.org/drawingml/2006/table">
            <a:tbl>
              <a:tblPr firstRow="1" bandRow="1">
                <a:tableStyleId>{F5AB1C69-6EDB-4FF4-983F-18BD219EF322}</a:tableStyleId>
              </a:tblPr>
              <a:tblGrid>
                <a:gridCol w="2975178">
                  <a:extLst>
                    <a:ext uri="{9D8B030D-6E8A-4147-A177-3AD203B41FA5}">
                      <a16:colId xmlns:a16="http://schemas.microsoft.com/office/drawing/2014/main" val="4048027530"/>
                    </a:ext>
                  </a:extLst>
                </a:gridCol>
              </a:tblGrid>
              <a:tr h="517384">
                <a:tc>
                  <a:txBody>
                    <a:bodyPr/>
                    <a:lstStyle/>
                    <a:p>
                      <a:pPr marL="0" indent="0" algn="ctr" defTabSz="457200" rtl="0" eaLnBrk="1" latinLnBrk="0" hangingPunct="1">
                        <a:spcBef>
                          <a:spcPts val="900"/>
                        </a:spcBef>
                        <a:buClr>
                          <a:schemeClr val="accent2"/>
                        </a:buClr>
                        <a:buSzPct val="90000"/>
                        <a:buFont typeface="Wingdings 2" panose="05020102010507070707" pitchFamily="18" charset="2"/>
                        <a:buNone/>
                      </a:pPr>
                      <a:r>
                        <a:rPr lang="en-US" sz="2800" kern="1200" dirty="0" smtClean="0"/>
                        <a:t>RTO</a:t>
                      </a:r>
                      <a:endParaRPr lang="en-US" sz="2000" b="1" kern="1200" dirty="0">
                        <a:solidFill>
                          <a:schemeClr val="bg2"/>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604138414"/>
                  </a:ext>
                </a:extLst>
              </a:tr>
              <a:tr h="1592646">
                <a:tc>
                  <a:txBody>
                    <a:bodyPr/>
                    <a:lstStyle/>
                    <a:p>
                      <a:pPr marL="285750" indent="-285750" algn="l" defTabSz="457200" rtl="0" eaLnBrk="1" latinLnBrk="0" hangingPunct="1">
                        <a:spcBef>
                          <a:spcPts val="900"/>
                        </a:spcBef>
                        <a:buClr>
                          <a:schemeClr val="accent4">
                            <a:lumMod val="50000"/>
                          </a:schemeClr>
                        </a:buClr>
                        <a:buSzPct val="100000"/>
                        <a:buFont typeface="Arial" panose="020B0604020202020204" pitchFamily="34" charset="0"/>
                        <a:buChar char="•"/>
                      </a:pPr>
                      <a:r>
                        <a:rPr lang="en-US" sz="1800" dirty="0" smtClean="0"/>
                        <a:t>Determines quantity of </a:t>
                      </a:r>
                      <a:r>
                        <a:rPr lang="en-US" sz="1800" u="sng" dirty="0" smtClean="0"/>
                        <a:t>capacity</a:t>
                      </a:r>
                      <a:r>
                        <a:rPr lang="en-US" sz="1800" dirty="0" smtClean="0"/>
                        <a:t> needed for reliability (regionally</a:t>
                      </a:r>
                      <a:r>
                        <a:rPr lang="en-US" sz="1800" baseline="0" dirty="0" smtClean="0"/>
                        <a:t> and by location)</a:t>
                      </a:r>
                      <a:endParaRPr lang="en-US" sz="1800" b="0" kern="1200" baseline="0" dirty="0" smtClean="0">
                        <a:solidFill>
                          <a:schemeClr val="tx1"/>
                        </a:solidFill>
                        <a:latin typeface="+mj-lt"/>
                        <a:ea typeface="+mn-ea"/>
                        <a:cs typeface="Calibri" panose="020F0502020204030204" pitchFamily="34" charset="0"/>
                      </a:endParaRPr>
                    </a:p>
                  </a:txBody>
                  <a:tcPr/>
                </a:tc>
                <a:extLst>
                  <a:ext uri="{0D108BD9-81ED-4DB2-BD59-A6C34878D82A}">
                    <a16:rowId xmlns:a16="http://schemas.microsoft.com/office/drawing/2014/main" val="44863317"/>
                  </a:ext>
                </a:extLst>
              </a:tr>
            </a:tbl>
          </a:graphicData>
        </a:graphic>
      </p:graphicFrame>
      <p:sp>
        <p:nvSpPr>
          <p:cNvPr id="9" name="Right Arrow 8"/>
          <p:cNvSpPr/>
          <p:nvPr/>
        </p:nvSpPr>
        <p:spPr>
          <a:xfrm rot="5400000">
            <a:off x="8238556" y="3810584"/>
            <a:ext cx="267009" cy="408287"/>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Right Arrow 9"/>
          <p:cNvSpPr/>
          <p:nvPr/>
        </p:nvSpPr>
        <p:spPr>
          <a:xfrm rot="5400000">
            <a:off x="3527742" y="3790915"/>
            <a:ext cx="267009" cy="408287"/>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947909360"/>
              </p:ext>
            </p:extLst>
          </p:nvPr>
        </p:nvGraphicFramePr>
        <p:xfrm>
          <a:off x="7792278" y="1649551"/>
          <a:ext cx="4244009" cy="2133600"/>
        </p:xfrm>
        <a:graphic>
          <a:graphicData uri="http://schemas.openxmlformats.org/drawingml/2006/table">
            <a:tbl>
              <a:tblPr firstRow="1" bandRow="1">
                <a:tableStyleId>{F5AB1C69-6EDB-4FF4-983F-18BD219EF322}</a:tableStyleId>
              </a:tblPr>
              <a:tblGrid>
                <a:gridCol w="4244009">
                  <a:extLst>
                    <a:ext uri="{9D8B030D-6E8A-4147-A177-3AD203B41FA5}">
                      <a16:colId xmlns:a16="http://schemas.microsoft.com/office/drawing/2014/main" val="4048027530"/>
                    </a:ext>
                  </a:extLst>
                </a:gridCol>
              </a:tblGrid>
              <a:tr h="504346">
                <a:tc>
                  <a:txBody>
                    <a:bodyPr/>
                    <a:lstStyle/>
                    <a:p>
                      <a:pPr marL="0" indent="0" algn="ctr" defTabSz="457200" rtl="0" eaLnBrk="1" latinLnBrk="0" hangingPunct="1">
                        <a:spcBef>
                          <a:spcPts val="900"/>
                        </a:spcBef>
                        <a:buClr>
                          <a:schemeClr val="accent2"/>
                        </a:buClr>
                        <a:buSzPct val="90000"/>
                        <a:buFont typeface="Wingdings 2" panose="05020102010507070707" pitchFamily="18" charset="2"/>
                        <a:buNone/>
                      </a:pPr>
                      <a:r>
                        <a:rPr lang="en-US" sz="2800" kern="1200" dirty="0" smtClean="0"/>
                        <a:t>Buyers &amp; Sellers</a:t>
                      </a:r>
                      <a:endParaRPr lang="en-US" sz="2800" b="1" kern="1200" dirty="0">
                        <a:solidFill>
                          <a:schemeClr val="bg2"/>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604138414"/>
                  </a:ext>
                </a:extLst>
              </a:tr>
              <a:tr h="1580532">
                <a:tc>
                  <a:txBody>
                    <a:bodyPr/>
                    <a:lstStyle/>
                    <a:p>
                      <a:pPr marL="285750" indent="-285750" algn="l" defTabSz="457200" rtl="0" eaLnBrk="1" latinLnBrk="0" hangingPunct="1">
                        <a:spcBef>
                          <a:spcPts val="900"/>
                        </a:spcBef>
                        <a:buClr>
                          <a:schemeClr val="accent3">
                            <a:lumMod val="75000"/>
                          </a:schemeClr>
                        </a:buClr>
                        <a:buSzPct val="100000"/>
                        <a:buFont typeface="Arial" panose="020B0604020202020204" pitchFamily="34" charset="0"/>
                        <a:buChar char="•"/>
                      </a:pPr>
                      <a:r>
                        <a:rPr lang="en-US" sz="1800" u="sng" dirty="0" smtClean="0"/>
                        <a:t>Fossil</a:t>
                      </a:r>
                      <a:r>
                        <a:rPr lang="en-US" sz="1800" u="sng" baseline="0" dirty="0" smtClean="0"/>
                        <a:t> generation</a:t>
                      </a:r>
                      <a:r>
                        <a:rPr lang="en-US" sz="1800" dirty="0" smtClean="0"/>
                        <a:t>: can sell capacity </a:t>
                      </a:r>
                    </a:p>
                    <a:p>
                      <a:pPr marL="285750" indent="-285750" algn="l" defTabSz="457200" rtl="0" eaLnBrk="1" latinLnBrk="0" hangingPunct="1">
                        <a:spcBef>
                          <a:spcPts val="600"/>
                        </a:spcBef>
                        <a:buClr>
                          <a:schemeClr val="accent3">
                            <a:lumMod val="75000"/>
                          </a:schemeClr>
                        </a:buClr>
                        <a:buSzPct val="100000"/>
                        <a:buFont typeface="Arial" panose="020B0604020202020204" pitchFamily="34" charset="0"/>
                        <a:buChar char="•"/>
                      </a:pPr>
                      <a:r>
                        <a:rPr lang="en-US" sz="1800" u="sng" dirty="0" smtClean="0"/>
                        <a:t>Clean</a:t>
                      </a:r>
                      <a:r>
                        <a:rPr lang="en-US" sz="1800" u="sng" baseline="0" dirty="0" smtClean="0"/>
                        <a:t> resources</a:t>
                      </a:r>
                      <a:r>
                        <a:rPr lang="en-US" sz="1800" baseline="0" dirty="0" smtClean="0"/>
                        <a:t>: can sell both capacity and clean energy</a:t>
                      </a:r>
                      <a:endParaRPr lang="en-US" sz="1800" dirty="0" smtClean="0"/>
                    </a:p>
                    <a:p>
                      <a:pPr marL="285750" indent="-285750" algn="l" defTabSz="457200" rtl="0" eaLnBrk="1" latinLnBrk="0" hangingPunct="1">
                        <a:spcBef>
                          <a:spcPts val="600"/>
                        </a:spcBef>
                        <a:buClr>
                          <a:schemeClr val="accent3">
                            <a:lumMod val="75000"/>
                          </a:schemeClr>
                        </a:buClr>
                        <a:buSzPct val="100000"/>
                        <a:buFont typeface="Arial" panose="020B0604020202020204" pitchFamily="34" charset="0"/>
                        <a:buChar char="•"/>
                      </a:pPr>
                      <a:r>
                        <a:rPr lang="en-US" sz="1800" u="sng" dirty="0" smtClean="0"/>
                        <a:t>Voluntary buyers </a:t>
                      </a:r>
                      <a:r>
                        <a:rPr lang="en-US" sz="1800" dirty="0" smtClean="0"/>
                        <a:t>(cities, companies): can procure additional clean energy</a:t>
                      </a:r>
                      <a:endParaRPr lang="en-US" sz="1800" b="0" u="none" baseline="0" dirty="0" smtClean="0">
                        <a:latin typeface="+mj-lt"/>
                      </a:endParaRPr>
                    </a:p>
                  </a:txBody>
                  <a:tcPr/>
                </a:tc>
                <a:extLst>
                  <a:ext uri="{0D108BD9-81ED-4DB2-BD59-A6C34878D82A}">
                    <a16:rowId xmlns:a16="http://schemas.microsoft.com/office/drawing/2014/main" val="44863317"/>
                  </a:ext>
                </a:extLst>
              </a:tr>
            </a:tbl>
          </a:graphicData>
        </a:graphic>
      </p:graphicFrame>
      <p:sp>
        <p:nvSpPr>
          <p:cNvPr id="12" name="Right Arrow 11"/>
          <p:cNvSpPr/>
          <p:nvPr/>
        </p:nvSpPr>
        <p:spPr>
          <a:xfrm rot="5400000">
            <a:off x="5783590" y="3759414"/>
            <a:ext cx="267009" cy="408287"/>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3" name="Text Placeholder 1"/>
          <p:cNvSpPr>
            <a:spLocks noGrp="1"/>
          </p:cNvSpPr>
          <p:nvPr>
            <p:ph type="body" sz="quarter" idx="13"/>
          </p:nvPr>
        </p:nvSpPr>
        <p:spPr>
          <a:xfrm>
            <a:off x="609600" y="390339"/>
            <a:ext cx="10972800" cy="569387"/>
          </a:xfrm>
        </p:spPr>
        <p:txBody>
          <a:bodyPr/>
          <a:lstStyle/>
          <a:p>
            <a:r>
              <a:rPr lang="en-US" dirty="0" smtClean="0"/>
              <a:t>How it works</a:t>
            </a:r>
            <a:endParaRPr lang="en-US" dirty="0"/>
          </a:p>
        </p:txBody>
      </p:sp>
    </p:spTree>
    <p:extLst>
      <p:ext uri="{BB962C8B-B14F-4D97-AF65-F5344CB8AC3E}">
        <p14:creationId xmlns:p14="http://schemas.microsoft.com/office/powerpoint/2010/main" val="606936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69E6312-0ACB-D844-9A74-691F3B874A61}"/>
              </a:ext>
            </a:extLst>
          </p:cNvPr>
          <p:cNvSpPr/>
          <p:nvPr/>
        </p:nvSpPr>
        <p:spPr>
          <a:xfrm>
            <a:off x="44879" y="2661530"/>
            <a:ext cx="11752447" cy="3579890"/>
          </a:xfrm>
          <a:prstGeom prst="rect">
            <a:avLst/>
          </a:prstGeom>
          <a:solidFill>
            <a:srgbClr val="CCCDC3">
              <a:lumMod val="20000"/>
              <a:lumOff val="8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Gothic"/>
              <a:ea typeface="+mn-ea"/>
              <a:cs typeface="+mn-cs"/>
            </a:endParaRPr>
          </a:p>
        </p:txBody>
      </p:sp>
      <p:sp>
        <p:nvSpPr>
          <p:cNvPr id="72" name="TextBox 71">
            <a:extLst>
              <a:ext uri="{FF2B5EF4-FFF2-40B4-BE49-F238E27FC236}">
                <a16:creationId xmlns:a16="http://schemas.microsoft.com/office/drawing/2014/main" id="{F02A8CC0-5CAC-434E-BB6A-E751B363C080}"/>
              </a:ext>
            </a:extLst>
          </p:cNvPr>
          <p:cNvSpPr txBox="1"/>
          <p:nvPr/>
        </p:nvSpPr>
        <p:spPr>
          <a:xfrm>
            <a:off x="8335478" y="2838810"/>
            <a:ext cx="3246922" cy="3311733"/>
          </a:xfrm>
          <a:prstGeom prst="rect">
            <a:avLst/>
          </a:prstGeom>
          <a:solidFill>
            <a:srgbClr val="E5F1F3"/>
          </a:solidFill>
        </p:spPr>
        <p:txBody>
          <a:bodyPr wrap="square" rtlCol="0">
            <a:noAutofit/>
          </a:bodyPr>
          <a:lstStyle/>
          <a:p>
            <a:pPr algn="ctr" defTabSz="914400">
              <a:defRPr/>
            </a:pPr>
            <a:endParaRPr kumimoji="0" lang="en-US" sz="1100" b="1" i="0" u="none" strike="noStrike" kern="0" cap="none" spc="0" normalizeH="0" baseline="0" noProof="0" dirty="0" smtClean="0">
              <a:ln>
                <a:noFill/>
              </a:ln>
              <a:solidFill>
                <a:srgbClr val="0C3E7A"/>
              </a:solidFill>
              <a:effectLst/>
              <a:uLnTx/>
              <a:uFillTx/>
              <a:latin typeface="Century Gothic"/>
            </a:endParaRPr>
          </a:p>
        </p:txBody>
      </p:sp>
      <p:sp>
        <p:nvSpPr>
          <p:cNvPr id="4" name="Title 3"/>
          <p:cNvSpPr>
            <a:spLocks noGrp="1"/>
          </p:cNvSpPr>
          <p:nvPr>
            <p:ph type="title"/>
          </p:nvPr>
        </p:nvSpPr>
        <p:spPr>
          <a:xfrm>
            <a:off x="568263" y="524494"/>
            <a:ext cx="11645607" cy="1255728"/>
          </a:xfrm>
        </p:spPr>
        <p:txBody>
          <a:bodyPr/>
          <a:lstStyle/>
          <a:p>
            <a:r>
              <a:rPr lang="en-US" dirty="0" smtClean="0"/>
              <a:t>The ICCM would meet capacity and clean energy needs at the lowest combined cost </a:t>
            </a:r>
            <a:endParaRPr lang="en-US" dirty="0"/>
          </a:p>
        </p:txBody>
      </p:sp>
      <p:sp>
        <p:nvSpPr>
          <p:cNvPr id="6" name="Slide Number Placeholder 5"/>
          <p:cNvSpPr>
            <a:spLocks noGrp="1"/>
          </p:cNvSpPr>
          <p:nvPr>
            <p:ph type="sldNum" sz="quarter" idx="15"/>
          </p:nvPr>
        </p:nvSpPr>
        <p:spPr/>
        <p:txBody>
          <a:bodyPr/>
          <a:lstStyle/>
          <a:p>
            <a:r>
              <a:rPr lang="en-US" b="0" smtClean="0"/>
              <a:t>Brattle.com | </a:t>
            </a:r>
            <a:fld id="{590DAB12-68F0-43F3-9CAA-0DFBA7404834}" type="slidenum">
              <a:rPr lang="en-US" smtClean="0"/>
              <a:pPr/>
              <a:t>16</a:t>
            </a:fld>
            <a:endParaRPr lang="en-US" dirty="0"/>
          </a:p>
        </p:txBody>
      </p:sp>
      <p:sp>
        <p:nvSpPr>
          <p:cNvPr id="18" name="Isosceles Triangle 17"/>
          <p:cNvSpPr/>
          <p:nvPr/>
        </p:nvSpPr>
        <p:spPr>
          <a:xfrm rot="10800000">
            <a:off x="1842229" y="2381675"/>
            <a:ext cx="597529" cy="262550"/>
          </a:xfrm>
          <a:prstGeom prst="triangle">
            <a:avLst/>
          </a:prstGeom>
          <a:solidFill>
            <a:srgbClr val="00467F"/>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Century Gothic"/>
              <a:ea typeface="+mn-ea"/>
              <a:cs typeface="+mn-cs"/>
            </a:endParaRPr>
          </a:p>
        </p:txBody>
      </p:sp>
      <p:sp>
        <p:nvSpPr>
          <p:cNvPr id="19" name="Rectangle 18">
            <a:extLst>
              <a:ext uri="{FF2B5EF4-FFF2-40B4-BE49-F238E27FC236}">
                <a16:creationId xmlns:a16="http://schemas.microsoft.com/office/drawing/2014/main" id="{307E41FC-86E4-B944-9F85-5A0365BB9699}"/>
              </a:ext>
            </a:extLst>
          </p:cNvPr>
          <p:cNvSpPr>
            <a:spLocks noChangeAspect="1"/>
          </p:cNvSpPr>
          <p:nvPr/>
        </p:nvSpPr>
        <p:spPr>
          <a:xfrm>
            <a:off x="298383" y="1920934"/>
            <a:ext cx="3657600" cy="576056"/>
          </a:xfrm>
          <a:prstGeom prst="rect">
            <a:avLst/>
          </a:prstGeom>
          <a:solidFill>
            <a:srgbClr val="00467F"/>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latin typeface="Century Gothic"/>
                <a:ea typeface="+mn-ea"/>
                <a:cs typeface="+mn-cs"/>
              </a:rPr>
              <a:t>BIDS</a:t>
            </a:r>
            <a:endParaRPr kumimoji="0" lang="en-US" sz="1800" b="0" i="0" u="none" strike="noStrike" kern="0" cap="none" spc="0" normalizeH="0" baseline="0" noProof="0" dirty="0">
              <a:ln>
                <a:noFill/>
              </a:ln>
              <a:solidFill>
                <a:srgbClr val="FFFFFF"/>
              </a:solidFill>
              <a:effectLst/>
              <a:uLnTx/>
              <a:uFillTx/>
              <a:latin typeface="Century Gothic"/>
              <a:ea typeface="+mn-ea"/>
              <a:cs typeface="+mn-cs"/>
            </a:endParaRPr>
          </a:p>
        </p:txBody>
      </p:sp>
      <p:sp>
        <p:nvSpPr>
          <p:cNvPr id="20" name="Isosceles Triangle 19"/>
          <p:cNvSpPr/>
          <p:nvPr/>
        </p:nvSpPr>
        <p:spPr>
          <a:xfrm rot="10800000">
            <a:off x="5726562" y="2398980"/>
            <a:ext cx="597529" cy="262550"/>
          </a:xfrm>
          <a:prstGeom prst="triangle">
            <a:avLst/>
          </a:prstGeom>
          <a:solidFill>
            <a:srgbClr val="7FB9C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entury Gothic"/>
              <a:ea typeface="+mn-ea"/>
              <a:cs typeface="+mn-cs"/>
            </a:endParaRPr>
          </a:p>
        </p:txBody>
      </p:sp>
      <p:sp>
        <p:nvSpPr>
          <p:cNvPr id="21" name="Isosceles Triangle 20"/>
          <p:cNvSpPr/>
          <p:nvPr/>
        </p:nvSpPr>
        <p:spPr>
          <a:xfrm rot="10800000">
            <a:off x="9752984" y="2394728"/>
            <a:ext cx="597529" cy="262550"/>
          </a:xfrm>
          <a:prstGeom prst="triangle">
            <a:avLst/>
          </a:prstGeom>
          <a:solidFill>
            <a:srgbClr val="EF462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entury Gothic"/>
              <a:ea typeface="+mn-ea"/>
              <a:cs typeface="+mn-cs"/>
            </a:endParaRPr>
          </a:p>
        </p:txBody>
      </p:sp>
      <p:sp>
        <p:nvSpPr>
          <p:cNvPr id="22" name="Rectangle 21">
            <a:extLst>
              <a:ext uri="{FF2B5EF4-FFF2-40B4-BE49-F238E27FC236}">
                <a16:creationId xmlns:a16="http://schemas.microsoft.com/office/drawing/2014/main" id="{E8A44698-2396-AA45-8FA6-FFA13E9F2C94}"/>
              </a:ext>
            </a:extLst>
          </p:cNvPr>
          <p:cNvSpPr>
            <a:spLocks noChangeAspect="1"/>
          </p:cNvSpPr>
          <p:nvPr/>
        </p:nvSpPr>
        <p:spPr>
          <a:xfrm>
            <a:off x="8112573" y="1913384"/>
            <a:ext cx="3657600" cy="578614"/>
          </a:xfrm>
          <a:prstGeom prst="rect">
            <a:avLst/>
          </a:prstGeom>
          <a:solidFill>
            <a:srgbClr val="EF462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latin typeface="Century Gothic"/>
                <a:ea typeface="+mn-ea"/>
                <a:cs typeface="+mn-cs"/>
              </a:rPr>
              <a:t>CLEARING</a:t>
            </a:r>
            <a:r>
              <a:rPr kumimoji="0" lang="en-US" sz="1800" b="0" i="0" u="none" strike="noStrike" kern="0" cap="none" spc="0" normalizeH="0" noProof="0" dirty="0" smtClean="0">
                <a:ln>
                  <a:noFill/>
                </a:ln>
                <a:solidFill>
                  <a:srgbClr val="FFFFFF"/>
                </a:solidFill>
                <a:effectLst/>
                <a:uLnTx/>
                <a:uFillTx/>
                <a:latin typeface="Century Gothic"/>
                <a:ea typeface="+mn-ea"/>
                <a:cs typeface="+mn-cs"/>
              </a:rPr>
              <a:t> </a:t>
            </a:r>
            <a:r>
              <a:rPr kumimoji="0" lang="en-US" sz="1800" b="0" i="0" u="none" strike="noStrike" kern="0" cap="none" spc="0" normalizeH="0" baseline="0" noProof="0" dirty="0" smtClean="0">
                <a:ln>
                  <a:noFill/>
                </a:ln>
                <a:solidFill>
                  <a:srgbClr val="FFFFFF"/>
                </a:solidFill>
                <a:effectLst/>
                <a:uLnTx/>
                <a:uFillTx/>
                <a:latin typeface="Century Gothic"/>
                <a:ea typeface="+mn-ea"/>
                <a:cs typeface="+mn-cs"/>
              </a:rPr>
              <a:t>RESULTS</a:t>
            </a:r>
            <a:endParaRPr kumimoji="0" lang="en-US" sz="1800" b="0" i="0" u="none" strike="noStrike" kern="0" cap="none" spc="0" normalizeH="0" baseline="0" noProof="0" dirty="0">
              <a:ln>
                <a:noFill/>
              </a:ln>
              <a:solidFill>
                <a:srgbClr val="FFFFFF"/>
              </a:solidFill>
              <a:effectLst/>
              <a:uLnTx/>
              <a:uFillTx/>
              <a:latin typeface="Century Gothic"/>
              <a:ea typeface="+mn-ea"/>
              <a:cs typeface="+mn-cs"/>
            </a:endParaRPr>
          </a:p>
        </p:txBody>
      </p:sp>
      <p:sp>
        <p:nvSpPr>
          <p:cNvPr id="23" name="Rectangle 22">
            <a:extLst>
              <a:ext uri="{FF2B5EF4-FFF2-40B4-BE49-F238E27FC236}">
                <a16:creationId xmlns:a16="http://schemas.microsoft.com/office/drawing/2014/main" id="{C7D9FA7B-C370-814B-BBBC-B929156D877F}"/>
              </a:ext>
            </a:extLst>
          </p:cNvPr>
          <p:cNvSpPr>
            <a:spLocks noChangeAspect="1"/>
          </p:cNvSpPr>
          <p:nvPr/>
        </p:nvSpPr>
        <p:spPr>
          <a:xfrm>
            <a:off x="4196527" y="1913383"/>
            <a:ext cx="3657600" cy="576072"/>
          </a:xfrm>
          <a:prstGeom prst="rect">
            <a:avLst/>
          </a:prstGeom>
          <a:solidFill>
            <a:srgbClr val="7FB9C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chemeClr val="bg2"/>
                </a:solidFill>
                <a:latin typeface="Century Gothic"/>
              </a:rPr>
              <a:t>CO-OPTIMIZED </a:t>
            </a:r>
            <a:r>
              <a:rPr lang="en-US" kern="0" dirty="0" smtClean="0">
                <a:solidFill>
                  <a:schemeClr val="bg2"/>
                </a:solidFill>
                <a:latin typeface="Century Gothic"/>
              </a:rPr>
              <a:t>AUCTION </a:t>
            </a:r>
            <a:r>
              <a:rPr lang="en-US" kern="0" dirty="0" smtClean="0">
                <a:solidFill>
                  <a:srgbClr val="FFFFFF"/>
                </a:solidFill>
                <a:latin typeface="Century Gothic"/>
              </a:rPr>
              <a:t>CLEARING</a:t>
            </a:r>
            <a:endParaRPr kumimoji="0" lang="en-US" sz="1800" b="0" i="0" u="none" strike="noStrike" kern="0" cap="none" spc="0" normalizeH="0" baseline="0" noProof="0" dirty="0">
              <a:ln>
                <a:noFill/>
              </a:ln>
              <a:solidFill>
                <a:srgbClr val="FFFFFF"/>
              </a:solidFill>
              <a:effectLst/>
              <a:uLnTx/>
              <a:uFillTx/>
              <a:latin typeface="Century Gothic"/>
              <a:ea typeface="+mn-ea"/>
              <a:cs typeface="+mn-cs"/>
            </a:endParaRPr>
          </a:p>
        </p:txBody>
      </p:sp>
      <p:graphicFrame>
        <p:nvGraphicFramePr>
          <p:cNvPr id="24" name="Table 23"/>
          <p:cNvGraphicFramePr>
            <a:graphicFrameLocks noGrp="1"/>
          </p:cNvGraphicFramePr>
          <p:nvPr>
            <p:extLst>
              <p:ext uri="{D42A27DB-BD31-4B8C-83A1-F6EECF244321}">
                <p14:modId xmlns:p14="http://schemas.microsoft.com/office/powerpoint/2010/main" val="2711584051"/>
              </p:ext>
            </p:extLst>
          </p:nvPr>
        </p:nvGraphicFramePr>
        <p:xfrm>
          <a:off x="320500" y="2838028"/>
          <a:ext cx="3468721" cy="1932669"/>
        </p:xfrm>
        <a:graphic>
          <a:graphicData uri="http://schemas.openxmlformats.org/drawingml/2006/table">
            <a:tbl>
              <a:tblPr firstRow="1" bandRow="1"/>
              <a:tblGrid>
                <a:gridCol w="3468721">
                  <a:extLst>
                    <a:ext uri="{9D8B030D-6E8A-4147-A177-3AD203B41FA5}">
                      <a16:colId xmlns:a16="http://schemas.microsoft.com/office/drawing/2014/main" val="1771200193"/>
                    </a:ext>
                  </a:extLst>
                </a:gridCol>
              </a:tblGrid>
              <a:tr h="433471">
                <a:tc>
                  <a:txBody>
                    <a:bodyPr/>
                    <a:lstStyle>
                      <a:lvl1pPr marL="0" algn="l" defTabSz="457200" rtl="0" eaLnBrk="1" latinLnBrk="0" hangingPunct="1">
                        <a:defRPr sz="1800" b="1" kern="1200">
                          <a:solidFill>
                            <a:schemeClr val="lt1"/>
                          </a:solidFill>
                          <a:latin typeface="Century Gothic"/>
                        </a:defRPr>
                      </a:lvl1pPr>
                      <a:lvl2pPr marL="457200" algn="l" defTabSz="457200" rtl="0" eaLnBrk="1" latinLnBrk="0" hangingPunct="1">
                        <a:defRPr sz="1800" b="1" kern="1200">
                          <a:solidFill>
                            <a:schemeClr val="lt1"/>
                          </a:solidFill>
                          <a:latin typeface="Century Gothic"/>
                        </a:defRPr>
                      </a:lvl2pPr>
                      <a:lvl3pPr marL="914400" algn="l" defTabSz="457200" rtl="0" eaLnBrk="1" latinLnBrk="0" hangingPunct="1">
                        <a:defRPr sz="1800" b="1" kern="1200">
                          <a:solidFill>
                            <a:schemeClr val="lt1"/>
                          </a:solidFill>
                          <a:latin typeface="Century Gothic"/>
                        </a:defRPr>
                      </a:lvl3pPr>
                      <a:lvl4pPr marL="1371600" algn="l" defTabSz="457200" rtl="0" eaLnBrk="1" latinLnBrk="0" hangingPunct="1">
                        <a:defRPr sz="1800" b="1" kern="1200">
                          <a:solidFill>
                            <a:schemeClr val="lt1"/>
                          </a:solidFill>
                          <a:latin typeface="Century Gothic"/>
                        </a:defRPr>
                      </a:lvl4pPr>
                      <a:lvl5pPr marL="1828800" algn="l" defTabSz="457200" rtl="0" eaLnBrk="1" latinLnBrk="0" hangingPunct="1">
                        <a:defRPr sz="1800" b="1" kern="1200">
                          <a:solidFill>
                            <a:schemeClr val="lt1"/>
                          </a:solidFill>
                          <a:latin typeface="Century Gothic"/>
                        </a:defRPr>
                      </a:lvl5pPr>
                      <a:lvl6pPr marL="2286000" algn="l" defTabSz="457200" rtl="0" eaLnBrk="1" latinLnBrk="0" hangingPunct="1">
                        <a:defRPr sz="1800" b="1" kern="1200">
                          <a:solidFill>
                            <a:schemeClr val="lt1"/>
                          </a:solidFill>
                          <a:latin typeface="Century Gothic"/>
                        </a:defRPr>
                      </a:lvl6pPr>
                      <a:lvl7pPr marL="2743200" algn="l" defTabSz="457200" rtl="0" eaLnBrk="1" latinLnBrk="0" hangingPunct="1">
                        <a:defRPr sz="1800" b="1" kern="1200">
                          <a:solidFill>
                            <a:schemeClr val="lt1"/>
                          </a:solidFill>
                          <a:latin typeface="Century Gothic"/>
                        </a:defRPr>
                      </a:lvl7pPr>
                      <a:lvl8pPr marL="3200400" algn="l" defTabSz="457200" rtl="0" eaLnBrk="1" latinLnBrk="0" hangingPunct="1">
                        <a:defRPr sz="1800" b="1" kern="1200">
                          <a:solidFill>
                            <a:schemeClr val="lt1"/>
                          </a:solidFill>
                          <a:latin typeface="Century Gothic"/>
                        </a:defRPr>
                      </a:lvl8pPr>
                      <a:lvl9pPr marL="3657600" algn="l" defTabSz="457200" rtl="0" eaLnBrk="1" latinLnBrk="0" hangingPunct="1">
                        <a:defRPr sz="1800" b="1" kern="1200">
                          <a:solidFill>
                            <a:schemeClr val="lt1"/>
                          </a:solidFill>
                          <a:latin typeface="Century Gothic"/>
                        </a:defRPr>
                      </a:lvl9pPr>
                    </a:lstStyle>
                    <a:p>
                      <a:pPr algn="ctr"/>
                      <a:r>
                        <a:rPr lang="en-US" sz="2000" dirty="0" smtClean="0">
                          <a:solidFill>
                            <a:srgbClr val="0C3E7A"/>
                          </a:solidFill>
                        </a:rPr>
                        <a:t>Demand</a:t>
                      </a:r>
                      <a:endParaRPr lang="en-US" sz="2000" dirty="0">
                        <a:solidFill>
                          <a:srgbClr val="0C3E7A"/>
                        </a:solidFill>
                      </a:endParaRPr>
                    </a:p>
                  </a:txBody>
                  <a:tcPr anchor="ctr">
                    <a:lnL w="12700" cmpd="sng">
                      <a:noFill/>
                    </a:lnL>
                    <a:lnR w="762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7FB9C2"/>
                    </a:solidFill>
                  </a:tcPr>
                </a:tc>
                <a:extLst>
                  <a:ext uri="{0D108BD9-81ED-4DB2-BD59-A6C34878D82A}">
                    <a16:rowId xmlns:a16="http://schemas.microsoft.com/office/drawing/2014/main" val="2056316641"/>
                  </a:ext>
                </a:extLst>
              </a:tr>
              <a:tr h="1499198">
                <a:tc>
                  <a:txBody>
                    <a:bodyPr/>
                    <a:lstStyle>
                      <a:lvl1pPr marL="0" algn="l" defTabSz="457200" rtl="0" eaLnBrk="1" latinLnBrk="0" hangingPunct="1">
                        <a:defRPr sz="1800" kern="1200">
                          <a:solidFill>
                            <a:schemeClr val="dk1"/>
                          </a:solidFill>
                          <a:latin typeface="Century Gothic"/>
                        </a:defRPr>
                      </a:lvl1pPr>
                      <a:lvl2pPr marL="457200" algn="l" defTabSz="457200" rtl="0" eaLnBrk="1" latinLnBrk="0" hangingPunct="1">
                        <a:defRPr sz="1800" kern="1200">
                          <a:solidFill>
                            <a:schemeClr val="dk1"/>
                          </a:solidFill>
                          <a:latin typeface="Century Gothic"/>
                        </a:defRPr>
                      </a:lvl2pPr>
                      <a:lvl3pPr marL="914400" algn="l" defTabSz="457200" rtl="0" eaLnBrk="1" latinLnBrk="0" hangingPunct="1">
                        <a:defRPr sz="1800" kern="1200">
                          <a:solidFill>
                            <a:schemeClr val="dk1"/>
                          </a:solidFill>
                          <a:latin typeface="Century Gothic"/>
                        </a:defRPr>
                      </a:lvl3pPr>
                      <a:lvl4pPr marL="1371600" algn="l" defTabSz="457200" rtl="0" eaLnBrk="1" latinLnBrk="0" hangingPunct="1">
                        <a:defRPr sz="1800" kern="1200">
                          <a:solidFill>
                            <a:schemeClr val="dk1"/>
                          </a:solidFill>
                          <a:latin typeface="Century Gothic"/>
                        </a:defRPr>
                      </a:lvl4pPr>
                      <a:lvl5pPr marL="1828800" algn="l" defTabSz="457200" rtl="0" eaLnBrk="1" latinLnBrk="0" hangingPunct="1">
                        <a:defRPr sz="1800" kern="1200">
                          <a:solidFill>
                            <a:schemeClr val="dk1"/>
                          </a:solidFill>
                          <a:latin typeface="Century Gothic"/>
                        </a:defRPr>
                      </a:lvl5pPr>
                      <a:lvl6pPr marL="2286000" algn="l" defTabSz="457200" rtl="0" eaLnBrk="1" latinLnBrk="0" hangingPunct="1">
                        <a:defRPr sz="1800" kern="1200">
                          <a:solidFill>
                            <a:schemeClr val="dk1"/>
                          </a:solidFill>
                          <a:latin typeface="Century Gothic"/>
                        </a:defRPr>
                      </a:lvl6pPr>
                      <a:lvl7pPr marL="2743200" algn="l" defTabSz="457200" rtl="0" eaLnBrk="1" latinLnBrk="0" hangingPunct="1">
                        <a:defRPr sz="1800" kern="1200">
                          <a:solidFill>
                            <a:schemeClr val="dk1"/>
                          </a:solidFill>
                          <a:latin typeface="Century Gothic"/>
                        </a:defRPr>
                      </a:lvl7pPr>
                      <a:lvl8pPr marL="3200400" algn="l" defTabSz="457200" rtl="0" eaLnBrk="1" latinLnBrk="0" hangingPunct="1">
                        <a:defRPr sz="1800" kern="1200">
                          <a:solidFill>
                            <a:schemeClr val="dk1"/>
                          </a:solidFill>
                          <a:latin typeface="Century Gothic"/>
                        </a:defRPr>
                      </a:lvl8pPr>
                      <a:lvl9pPr marL="3657600" algn="l" defTabSz="457200" rtl="0" eaLnBrk="1" latinLnBrk="0" hangingPunct="1">
                        <a:defRPr sz="1800" kern="1200">
                          <a:solidFill>
                            <a:schemeClr val="dk1"/>
                          </a:solidFill>
                          <a:latin typeface="Century Gothic"/>
                        </a:defRPr>
                      </a:lvl9pPr>
                    </a:lstStyle>
                    <a:p>
                      <a:pPr marL="115888" marR="0" lvl="0" indent="-115888" algn="l" defTabSz="457200" rtl="0" eaLnBrk="1" fontAlgn="auto" latinLnBrk="0" hangingPunct="1">
                        <a:lnSpc>
                          <a:spcPct val="100000"/>
                        </a:lnSpc>
                        <a:spcBef>
                          <a:spcPts val="100"/>
                        </a:spcBef>
                        <a:spcAft>
                          <a:spcPts val="100"/>
                        </a:spcAft>
                        <a:buClrTx/>
                        <a:buSzTx/>
                        <a:buFont typeface="Arial" panose="020B0604020202020204" pitchFamily="34" charset="0"/>
                        <a:buChar char="•"/>
                        <a:tabLst/>
                        <a:defRPr/>
                      </a:pPr>
                      <a:endParaRPr kumimoji="0" lang="en-US" sz="1600" b="0" i="0" u="none" strike="noStrike" kern="1200" cap="none" spc="0" normalizeH="0" baseline="0" noProof="0" dirty="0" smtClean="0">
                        <a:ln>
                          <a:noFill/>
                        </a:ln>
                        <a:solidFill>
                          <a:srgbClr val="0C3E7A"/>
                        </a:solidFill>
                        <a:effectLst/>
                        <a:uLnTx/>
                        <a:uFillTx/>
                        <a:latin typeface="+mn-lt"/>
                        <a:ea typeface="+mn-ea"/>
                        <a:cs typeface="+mn-cs"/>
                      </a:endParaRPr>
                    </a:p>
                  </a:txBody>
                  <a:tcPr marT="0" marB="0">
                    <a:lnL w="12700" cmpd="sng">
                      <a:noFill/>
                    </a:lnL>
                    <a:lnR w="762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5F1F3"/>
                    </a:solidFill>
                  </a:tcPr>
                </a:tc>
                <a:extLst>
                  <a:ext uri="{0D108BD9-81ED-4DB2-BD59-A6C34878D82A}">
                    <a16:rowId xmlns:a16="http://schemas.microsoft.com/office/drawing/2014/main" val="404943796"/>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68625676"/>
              </p:ext>
            </p:extLst>
          </p:nvPr>
        </p:nvGraphicFramePr>
        <p:xfrm>
          <a:off x="333262" y="4770697"/>
          <a:ext cx="3468717" cy="1379846"/>
        </p:xfrm>
        <a:graphic>
          <a:graphicData uri="http://schemas.openxmlformats.org/drawingml/2006/table">
            <a:tbl>
              <a:tblPr firstRow="1" bandRow="1"/>
              <a:tblGrid>
                <a:gridCol w="3468717">
                  <a:extLst>
                    <a:ext uri="{9D8B030D-6E8A-4147-A177-3AD203B41FA5}">
                      <a16:colId xmlns:a16="http://schemas.microsoft.com/office/drawing/2014/main" val="1771200193"/>
                    </a:ext>
                  </a:extLst>
                </a:gridCol>
              </a:tblGrid>
              <a:tr h="410841">
                <a:tc>
                  <a:txBody>
                    <a:bodyPr/>
                    <a:lstStyle>
                      <a:lvl1pPr marL="0" algn="l" defTabSz="457200" rtl="0" eaLnBrk="1" latinLnBrk="0" hangingPunct="1">
                        <a:defRPr sz="1800" b="1" kern="1200">
                          <a:solidFill>
                            <a:schemeClr val="lt1"/>
                          </a:solidFill>
                          <a:latin typeface="Century Gothic"/>
                        </a:defRPr>
                      </a:lvl1pPr>
                      <a:lvl2pPr marL="457200" algn="l" defTabSz="457200" rtl="0" eaLnBrk="1" latinLnBrk="0" hangingPunct="1">
                        <a:defRPr sz="1800" b="1" kern="1200">
                          <a:solidFill>
                            <a:schemeClr val="lt1"/>
                          </a:solidFill>
                          <a:latin typeface="Century Gothic"/>
                        </a:defRPr>
                      </a:lvl2pPr>
                      <a:lvl3pPr marL="914400" algn="l" defTabSz="457200" rtl="0" eaLnBrk="1" latinLnBrk="0" hangingPunct="1">
                        <a:defRPr sz="1800" b="1" kern="1200">
                          <a:solidFill>
                            <a:schemeClr val="lt1"/>
                          </a:solidFill>
                          <a:latin typeface="Century Gothic"/>
                        </a:defRPr>
                      </a:lvl3pPr>
                      <a:lvl4pPr marL="1371600" algn="l" defTabSz="457200" rtl="0" eaLnBrk="1" latinLnBrk="0" hangingPunct="1">
                        <a:defRPr sz="1800" b="1" kern="1200">
                          <a:solidFill>
                            <a:schemeClr val="lt1"/>
                          </a:solidFill>
                          <a:latin typeface="Century Gothic"/>
                        </a:defRPr>
                      </a:lvl4pPr>
                      <a:lvl5pPr marL="1828800" algn="l" defTabSz="457200" rtl="0" eaLnBrk="1" latinLnBrk="0" hangingPunct="1">
                        <a:defRPr sz="1800" b="1" kern="1200">
                          <a:solidFill>
                            <a:schemeClr val="lt1"/>
                          </a:solidFill>
                          <a:latin typeface="Century Gothic"/>
                        </a:defRPr>
                      </a:lvl5pPr>
                      <a:lvl6pPr marL="2286000" algn="l" defTabSz="457200" rtl="0" eaLnBrk="1" latinLnBrk="0" hangingPunct="1">
                        <a:defRPr sz="1800" b="1" kern="1200">
                          <a:solidFill>
                            <a:schemeClr val="lt1"/>
                          </a:solidFill>
                          <a:latin typeface="Century Gothic"/>
                        </a:defRPr>
                      </a:lvl6pPr>
                      <a:lvl7pPr marL="2743200" algn="l" defTabSz="457200" rtl="0" eaLnBrk="1" latinLnBrk="0" hangingPunct="1">
                        <a:defRPr sz="1800" b="1" kern="1200">
                          <a:solidFill>
                            <a:schemeClr val="lt1"/>
                          </a:solidFill>
                          <a:latin typeface="Century Gothic"/>
                        </a:defRPr>
                      </a:lvl7pPr>
                      <a:lvl8pPr marL="3200400" algn="l" defTabSz="457200" rtl="0" eaLnBrk="1" latinLnBrk="0" hangingPunct="1">
                        <a:defRPr sz="1800" b="1" kern="1200">
                          <a:solidFill>
                            <a:schemeClr val="lt1"/>
                          </a:solidFill>
                          <a:latin typeface="Century Gothic"/>
                        </a:defRPr>
                      </a:lvl8pPr>
                      <a:lvl9pPr marL="3657600" algn="l" defTabSz="457200" rtl="0" eaLnBrk="1" latinLnBrk="0" hangingPunct="1">
                        <a:defRPr sz="1800" b="1" kern="1200">
                          <a:solidFill>
                            <a:schemeClr val="lt1"/>
                          </a:solidFill>
                          <a:latin typeface="Century Gothic"/>
                        </a:defRPr>
                      </a:lvl9pPr>
                    </a:lstStyle>
                    <a:p>
                      <a:pPr algn="ctr"/>
                      <a:r>
                        <a:rPr lang="en-US" sz="2000" dirty="0" smtClean="0">
                          <a:solidFill>
                            <a:srgbClr val="0C3E7A"/>
                          </a:solidFill>
                        </a:rPr>
                        <a:t>Supply</a:t>
                      </a:r>
                      <a:endParaRPr lang="en-US" sz="2000" dirty="0">
                        <a:solidFill>
                          <a:srgbClr val="0C3E7A"/>
                        </a:solidFill>
                      </a:endParaRPr>
                    </a:p>
                  </a:txBody>
                  <a:tcPr anchor="ctr">
                    <a:lnL w="12700" cmpd="sng">
                      <a:noFill/>
                    </a:lnL>
                    <a:lnR w="762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7FB9C2"/>
                    </a:solidFill>
                  </a:tcPr>
                </a:tc>
                <a:extLst>
                  <a:ext uri="{0D108BD9-81ED-4DB2-BD59-A6C34878D82A}">
                    <a16:rowId xmlns:a16="http://schemas.microsoft.com/office/drawing/2014/main" val="2056316641"/>
                  </a:ext>
                </a:extLst>
              </a:tr>
              <a:tr h="969005">
                <a:tc>
                  <a:txBody>
                    <a:bodyPr/>
                    <a:lstStyle>
                      <a:lvl1pPr marL="0" algn="l" defTabSz="457200" rtl="0" eaLnBrk="1" latinLnBrk="0" hangingPunct="1">
                        <a:defRPr sz="1800" kern="1200">
                          <a:solidFill>
                            <a:schemeClr val="dk1"/>
                          </a:solidFill>
                          <a:latin typeface="Century Gothic"/>
                        </a:defRPr>
                      </a:lvl1pPr>
                      <a:lvl2pPr marL="457200" algn="l" defTabSz="457200" rtl="0" eaLnBrk="1" latinLnBrk="0" hangingPunct="1">
                        <a:defRPr sz="1800" kern="1200">
                          <a:solidFill>
                            <a:schemeClr val="dk1"/>
                          </a:solidFill>
                          <a:latin typeface="Century Gothic"/>
                        </a:defRPr>
                      </a:lvl2pPr>
                      <a:lvl3pPr marL="914400" algn="l" defTabSz="457200" rtl="0" eaLnBrk="1" latinLnBrk="0" hangingPunct="1">
                        <a:defRPr sz="1800" kern="1200">
                          <a:solidFill>
                            <a:schemeClr val="dk1"/>
                          </a:solidFill>
                          <a:latin typeface="Century Gothic"/>
                        </a:defRPr>
                      </a:lvl3pPr>
                      <a:lvl4pPr marL="1371600" algn="l" defTabSz="457200" rtl="0" eaLnBrk="1" latinLnBrk="0" hangingPunct="1">
                        <a:defRPr sz="1800" kern="1200">
                          <a:solidFill>
                            <a:schemeClr val="dk1"/>
                          </a:solidFill>
                          <a:latin typeface="Century Gothic"/>
                        </a:defRPr>
                      </a:lvl4pPr>
                      <a:lvl5pPr marL="1828800" algn="l" defTabSz="457200" rtl="0" eaLnBrk="1" latinLnBrk="0" hangingPunct="1">
                        <a:defRPr sz="1800" kern="1200">
                          <a:solidFill>
                            <a:schemeClr val="dk1"/>
                          </a:solidFill>
                          <a:latin typeface="Century Gothic"/>
                        </a:defRPr>
                      </a:lvl5pPr>
                      <a:lvl6pPr marL="2286000" algn="l" defTabSz="457200" rtl="0" eaLnBrk="1" latinLnBrk="0" hangingPunct="1">
                        <a:defRPr sz="1800" kern="1200">
                          <a:solidFill>
                            <a:schemeClr val="dk1"/>
                          </a:solidFill>
                          <a:latin typeface="Century Gothic"/>
                        </a:defRPr>
                      </a:lvl6pPr>
                      <a:lvl7pPr marL="2743200" algn="l" defTabSz="457200" rtl="0" eaLnBrk="1" latinLnBrk="0" hangingPunct="1">
                        <a:defRPr sz="1800" kern="1200">
                          <a:solidFill>
                            <a:schemeClr val="dk1"/>
                          </a:solidFill>
                          <a:latin typeface="Century Gothic"/>
                        </a:defRPr>
                      </a:lvl7pPr>
                      <a:lvl8pPr marL="3200400" algn="l" defTabSz="457200" rtl="0" eaLnBrk="1" latinLnBrk="0" hangingPunct="1">
                        <a:defRPr sz="1800" kern="1200">
                          <a:solidFill>
                            <a:schemeClr val="dk1"/>
                          </a:solidFill>
                          <a:latin typeface="Century Gothic"/>
                        </a:defRPr>
                      </a:lvl8pPr>
                      <a:lvl9pPr marL="3657600" algn="l" defTabSz="457200" rtl="0" eaLnBrk="1" latinLnBrk="0" hangingPunct="1">
                        <a:defRPr sz="1800" kern="1200">
                          <a:solidFill>
                            <a:schemeClr val="dk1"/>
                          </a:solidFill>
                          <a:latin typeface="Century Gothic"/>
                        </a:defRPr>
                      </a:lvl9pPr>
                    </a:lstStyle>
                    <a:p>
                      <a:pPr marL="115888" marR="0" lvl="0" indent="-115888" algn="l" defTabSz="457200" rtl="0" eaLnBrk="1" fontAlgn="auto" latinLnBrk="0" hangingPunct="1">
                        <a:lnSpc>
                          <a:spcPct val="100000"/>
                        </a:lnSpc>
                        <a:spcBef>
                          <a:spcPts val="800"/>
                        </a:spcBef>
                        <a:spcAft>
                          <a:spcPts val="10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0C3E7A"/>
                          </a:solidFill>
                          <a:effectLst/>
                          <a:uLnTx/>
                          <a:uFillTx/>
                          <a:latin typeface="+mn-lt"/>
                          <a:ea typeface="+mn-ea"/>
                          <a:cs typeface="+mn-cs"/>
                        </a:rPr>
                        <a:t>Total annual resource cost ($)</a:t>
                      </a:r>
                    </a:p>
                    <a:p>
                      <a:pPr marL="115888" marR="0" lvl="0" indent="-115888" algn="l" defTabSz="457200" rtl="0" eaLnBrk="1" fontAlgn="auto" latinLnBrk="0" hangingPunct="1">
                        <a:lnSpc>
                          <a:spcPct val="100000"/>
                        </a:lnSpc>
                        <a:spcBef>
                          <a:spcPts val="800"/>
                        </a:spcBef>
                        <a:spcAft>
                          <a:spcPts val="10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0C3E7A"/>
                          </a:solidFill>
                          <a:effectLst/>
                          <a:uLnTx/>
                          <a:uFillTx/>
                          <a:latin typeface="+mn-lt"/>
                          <a:ea typeface="+mn-ea"/>
                          <a:cs typeface="+mn-cs"/>
                        </a:rPr>
                        <a:t>Capacity quantity (UCAP MW)</a:t>
                      </a:r>
                    </a:p>
                    <a:p>
                      <a:pPr marL="115888" marR="0" lvl="0" indent="-115888" algn="l" defTabSz="457200" rtl="0" eaLnBrk="1" fontAlgn="auto" latinLnBrk="0" hangingPunct="1">
                        <a:lnSpc>
                          <a:spcPct val="100000"/>
                        </a:lnSpc>
                        <a:spcBef>
                          <a:spcPts val="800"/>
                        </a:spcBef>
                        <a:spcAft>
                          <a:spcPts val="10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0C3E7A"/>
                          </a:solidFill>
                          <a:effectLst/>
                          <a:uLnTx/>
                          <a:uFillTx/>
                          <a:latin typeface="+mn-lt"/>
                          <a:ea typeface="+mn-ea"/>
                          <a:cs typeface="+mn-cs"/>
                        </a:rPr>
                        <a:t>Clean attribute quantity (CEAC)</a:t>
                      </a:r>
                    </a:p>
                  </a:txBody>
                  <a:tcPr marT="0" marB="0" anchor="ctr">
                    <a:lnL w="12700" cmpd="sng">
                      <a:noFill/>
                    </a:lnL>
                    <a:lnR w="762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7FB9C2">
                        <a:lumMod val="20000"/>
                        <a:lumOff val="80000"/>
                      </a:srgbClr>
                    </a:solidFill>
                  </a:tcPr>
                </a:tc>
                <a:extLst>
                  <a:ext uri="{0D108BD9-81ED-4DB2-BD59-A6C34878D82A}">
                    <a16:rowId xmlns:a16="http://schemas.microsoft.com/office/drawing/2014/main" val="404943796"/>
                  </a:ext>
                </a:extLst>
              </a:tr>
            </a:tbl>
          </a:graphicData>
        </a:graphic>
      </p:graphicFrame>
      <p:sp>
        <p:nvSpPr>
          <p:cNvPr id="29" name="Rectangle 28"/>
          <p:cNvSpPr/>
          <p:nvPr/>
        </p:nvSpPr>
        <p:spPr>
          <a:xfrm>
            <a:off x="8433196" y="2875525"/>
            <a:ext cx="1516055" cy="723968"/>
          </a:xfrm>
          <a:prstGeom prst="rect">
            <a:avLst/>
          </a:prstGeom>
          <a:noFill/>
          <a:ln w="9525" cap="flat" cmpd="sng" algn="ctr">
            <a:noFill/>
            <a:prstDash val="solid"/>
          </a:ln>
          <a:effectLst/>
        </p:spPr>
        <p:txBody>
          <a:bodyPr rtlCol="0" anchor="ctr"/>
          <a:lstStyle/>
          <a:p>
            <a:pPr algn="ctr" defTabSz="914400">
              <a:defRPr/>
            </a:pPr>
            <a:r>
              <a:rPr lang="en-US" sz="2000" b="1" kern="0" dirty="0">
                <a:solidFill>
                  <a:srgbClr val="00467F"/>
                </a:solidFill>
                <a:latin typeface="Century Gothic"/>
              </a:rPr>
              <a:t>Clearing Prices</a:t>
            </a:r>
          </a:p>
        </p:txBody>
      </p:sp>
      <p:sp>
        <p:nvSpPr>
          <p:cNvPr id="31" name="Rectangle 30"/>
          <p:cNvSpPr/>
          <p:nvPr/>
        </p:nvSpPr>
        <p:spPr>
          <a:xfrm>
            <a:off x="9959581" y="2855760"/>
            <a:ext cx="1661348" cy="723968"/>
          </a:xfrm>
          <a:prstGeom prst="rect">
            <a:avLst/>
          </a:prstGeom>
          <a:noFill/>
          <a:ln w="9525" cap="flat" cmpd="sng" algn="ctr">
            <a:noFill/>
            <a:prstDash val="solid"/>
          </a:ln>
          <a:effectLst/>
        </p:spPr>
        <p:txBody>
          <a:bodyPr rtlCol="0" anchor="ctr"/>
          <a:lstStyle/>
          <a:p>
            <a:pPr algn="ctr" defTabSz="914400">
              <a:defRPr/>
            </a:pPr>
            <a:r>
              <a:rPr lang="en-US" sz="2000" b="1" kern="0" dirty="0">
                <a:solidFill>
                  <a:srgbClr val="00467F"/>
                </a:solidFill>
                <a:latin typeface="Century Gothic"/>
              </a:rPr>
              <a:t>Cleared Resources</a:t>
            </a:r>
            <a:endParaRPr lang="en-US" sz="1600" kern="0" dirty="0">
              <a:solidFill>
                <a:srgbClr val="00467F"/>
              </a:solidFill>
              <a:latin typeface="Century Gothic"/>
            </a:endParaRPr>
          </a:p>
        </p:txBody>
      </p:sp>
      <p:sp>
        <p:nvSpPr>
          <p:cNvPr id="32" name="TextBox 31">
            <a:extLst>
              <a:ext uri="{FF2B5EF4-FFF2-40B4-BE49-F238E27FC236}">
                <a16:creationId xmlns:a16="http://schemas.microsoft.com/office/drawing/2014/main" id="{F02A8CC0-5CAC-434E-BB6A-E751B363C080}"/>
              </a:ext>
            </a:extLst>
          </p:cNvPr>
          <p:cNvSpPr txBox="1"/>
          <p:nvPr/>
        </p:nvSpPr>
        <p:spPr>
          <a:xfrm>
            <a:off x="4196527" y="2836095"/>
            <a:ext cx="3657600" cy="3314448"/>
          </a:xfrm>
          <a:prstGeom prst="rect">
            <a:avLst/>
          </a:prstGeom>
          <a:solidFill>
            <a:srgbClr val="7FB9C2">
              <a:lumMod val="40000"/>
              <a:lumOff val="60000"/>
            </a:srgbClr>
          </a:solidFill>
        </p:spPr>
        <p:txBody>
          <a:bodyPr wrap="square" rtlCol="0" anchor="ctr">
            <a:noAutofit/>
          </a:bodyPr>
          <a:lstStyle/>
          <a:p>
            <a:pPr algn="ctr">
              <a:spcBef>
                <a:spcPts val="800"/>
              </a:spcBef>
              <a:spcAft>
                <a:spcPts val="100"/>
              </a:spcAft>
              <a:defRPr/>
            </a:pPr>
            <a:r>
              <a:rPr lang="en-US" sz="2000" b="1" dirty="0">
                <a:solidFill>
                  <a:srgbClr val="0C3E7A"/>
                </a:solidFill>
              </a:rPr>
              <a:t>Similar to </a:t>
            </a:r>
            <a:r>
              <a:rPr lang="en-US" sz="2000" b="1" dirty="0" smtClean="0">
                <a:solidFill>
                  <a:srgbClr val="0C3E7A"/>
                </a:solidFill>
              </a:rPr>
              <a:t>Current </a:t>
            </a:r>
            <a:r>
              <a:rPr lang="en-US" sz="2000" b="1" dirty="0" smtClean="0">
                <a:solidFill>
                  <a:srgbClr val="0C3E7A"/>
                </a:solidFill>
              </a:rPr>
              <a:t>Capacity </a:t>
            </a:r>
            <a:r>
              <a:rPr lang="en-US" sz="2000" b="1" dirty="0" smtClean="0">
                <a:solidFill>
                  <a:srgbClr val="0C3E7A"/>
                </a:solidFill>
              </a:rPr>
              <a:t>Market Clearing</a:t>
            </a:r>
            <a:endParaRPr lang="en-US" sz="1600" b="1" dirty="0">
              <a:solidFill>
                <a:srgbClr val="0C3E7A"/>
              </a:solidFill>
            </a:endParaRPr>
          </a:p>
          <a:p>
            <a:pPr marL="115888" indent="-115888">
              <a:spcBef>
                <a:spcPts val="800"/>
              </a:spcBef>
              <a:spcAft>
                <a:spcPts val="100"/>
              </a:spcAft>
              <a:buFont typeface="Arial" panose="020B0604020202020204" pitchFamily="34" charset="0"/>
              <a:buChar char="•"/>
              <a:defRPr/>
            </a:pPr>
            <a:r>
              <a:rPr lang="en-US" sz="1600" b="1" dirty="0">
                <a:solidFill>
                  <a:srgbClr val="0C3E7A"/>
                </a:solidFill>
              </a:rPr>
              <a:t>Objective function: </a:t>
            </a:r>
            <a:r>
              <a:rPr lang="en-US" sz="1600" dirty="0">
                <a:solidFill>
                  <a:srgbClr val="0C3E7A"/>
                </a:solidFill>
              </a:rPr>
              <a:t>Maximize social surplus (area under demand curves minus cleared resource cost)</a:t>
            </a:r>
          </a:p>
          <a:p>
            <a:pPr marL="115888" indent="-115888">
              <a:spcBef>
                <a:spcPts val="800"/>
              </a:spcBef>
              <a:spcAft>
                <a:spcPts val="100"/>
              </a:spcAft>
              <a:buFont typeface="Arial" panose="020B0604020202020204" pitchFamily="34" charset="0"/>
              <a:buChar char="•"/>
              <a:defRPr/>
            </a:pPr>
            <a:r>
              <a:rPr lang="en-US" sz="1600" b="1" dirty="0">
                <a:solidFill>
                  <a:srgbClr val="0C3E7A"/>
                </a:solidFill>
              </a:rPr>
              <a:t>Cleared resources: </a:t>
            </a:r>
            <a:r>
              <a:rPr lang="en-US" sz="1600" dirty="0">
                <a:solidFill>
                  <a:srgbClr val="0C3E7A"/>
                </a:solidFill>
              </a:rPr>
              <a:t>Least cost resources for meeting capacity &amp; </a:t>
            </a:r>
            <a:r>
              <a:rPr lang="en-US" sz="1600" dirty="0" smtClean="0">
                <a:solidFill>
                  <a:srgbClr val="0C3E7A"/>
                </a:solidFill>
              </a:rPr>
              <a:t>clean energy </a:t>
            </a:r>
            <a:r>
              <a:rPr lang="en-US" sz="1600" dirty="0">
                <a:solidFill>
                  <a:srgbClr val="0C3E7A"/>
                </a:solidFill>
              </a:rPr>
              <a:t>demand</a:t>
            </a:r>
          </a:p>
          <a:p>
            <a:pPr marL="115888" indent="-115888">
              <a:spcBef>
                <a:spcPts val="800"/>
              </a:spcBef>
              <a:spcAft>
                <a:spcPts val="100"/>
              </a:spcAft>
              <a:buFont typeface="Arial" panose="020B0604020202020204" pitchFamily="34" charset="0"/>
              <a:buChar char="•"/>
              <a:defRPr/>
            </a:pPr>
            <a:r>
              <a:rPr lang="en-US" sz="1600" b="1" dirty="0">
                <a:solidFill>
                  <a:srgbClr val="0C3E7A"/>
                </a:solidFill>
              </a:rPr>
              <a:t>Price setting: </a:t>
            </a:r>
            <a:r>
              <a:rPr lang="en-US" sz="1600" dirty="0">
                <a:solidFill>
                  <a:srgbClr val="0C3E7A"/>
                </a:solidFill>
              </a:rPr>
              <a:t>Marginal cost of meeting incremental demand</a:t>
            </a:r>
          </a:p>
        </p:txBody>
      </p:sp>
      <p:cxnSp>
        <p:nvCxnSpPr>
          <p:cNvPr id="33" name="Straight Arrow Connector 32"/>
          <p:cNvCxnSpPr/>
          <p:nvPr/>
        </p:nvCxnSpPr>
        <p:spPr>
          <a:xfrm flipV="1">
            <a:off x="579085" y="3619749"/>
            <a:ext cx="0" cy="874038"/>
          </a:xfrm>
          <a:prstGeom prst="straightConnector1">
            <a:avLst/>
          </a:prstGeom>
          <a:noFill/>
          <a:ln w="25400" cap="flat" cmpd="sng" algn="ctr">
            <a:solidFill>
              <a:srgbClr val="002B54"/>
            </a:solidFill>
            <a:prstDash val="solid"/>
            <a:tailEnd type="triangle"/>
          </a:ln>
          <a:effectLst/>
        </p:spPr>
      </p:cxnSp>
      <p:cxnSp>
        <p:nvCxnSpPr>
          <p:cNvPr id="34" name="Straight Arrow Connector 33"/>
          <p:cNvCxnSpPr/>
          <p:nvPr/>
        </p:nvCxnSpPr>
        <p:spPr>
          <a:xfrm>
            <a:off x="566861" y="4483811"/>
            <a:ext cx="1169881" cy="0"/>
          </a:xfrm>
          <a:prstGeom prst="straightConnector1">
            <a:avLst/>
          </a:prstGeom>
          <a:noFill/>
          <a:ln w="25400" cap="flat" cmpd="sng" algn="ctr">
            <a:solidFill>
              <a:srgbClr val="002B54"/>
            </a:solidFill>
            <a:prstDash val="solid"/>
            <a:tailEnd type="triangle"/>
          </a:ln>
          <a:effectLst/>
        </p:spPr>
      </p:cxnSp>
      <p:cxnSp>
        <p:nvCxnSpPr>
          <p:cNvPr id="36" name="Straight Connector 35"/>
          <p:cNvCxnSpPr/>
          <p:nvPr/>
        </p:nvCxnSpPr>
        <p:spPr>
          <a:xfrm>
            <a:off x="590014" y="3793465"/>
            <a:ext cx="839585" cy="0"/>
          </a:xfrm>
          <a:prstGeom prst="line">
            <a:avLst/>
          </a:prstGeom>
          <a:noFill/>
          <a:ln w="25400" cap="flat" cmpd="sng" algn="ctr">
            <a:solidFill>
              <a:schemeClr val="bg1">
                <a:lumMod val="50000"/>
              </a:schemeClr>
            </a:solidFill>
            <a:prstDash val="solid"/>
          </a:ln>
          <a:effectLst/>
        </p:spPr>
      </p:cxnSp>
      <p:cxnSp>
        <p:nvCxnSpPr>
          <p:cNvPr id="37" name="Straight Connector 36"/>
          <p:cNvCxnSpPr/>
          <p:nvPr/>
        </p:nvCxnSpPr>
        <p:spPr>
          <a:xfrm>
            <a:off x="1429599" y="3785855"/>
            <a:ext cx="92672" cy="697956"/>
          </a:xfrm>
          <a:prstGeom prst="line">
            <a:avLst/>
          </a:prstGeom>
          <a:noFill/>
          <a:ln w="25400" cap="flat" cmpd="sng" algn="ctr">
            <a:solidFill>
              <a:schemeClr val="bg1">
                <a:lumMod val="50000"/>
              </a:schemeClr>
            </a:solidFill>
            <a:prstDash val="solid"/>
          </a:ln>
          <a:effectLst/>
        </p:spPr>
      </p:cxnSp>
      <p:cxnSp>
        <p:nvCxnSpPr>
          <p:cNvPr id="40" name="Straight Arrow Connector 39"/>
          <p:cNvCxnSpPr/>
          <p:nvPr/>
        </p:nvCxnSpPr>
        <p:spPr>
          <a:xfrm>
            <a:off x="7854127" y="4493787"/>
            <a:ext cx="481351" cy="0"/>
          </a:xfrm>
          <a:prstGeom prst="straightConnector1">
            <a:avLst/>
          </a:prstGeom>
          <a:noFill/>
          <a:ln w="44450" cap="flat" cmpd="sng" algn="ctr">
            <a:solidFill>
              <a:srgbClr val="EF4623"/>
            </a:solidFill>
            <a:prstDash val="solid"/>
            <a:tailEnd type="triangle" w="lg" len="sm"/>
          </a:ln>
          <a:effectLst/>
        </p:spPr>
      </p:cxnSp>
      <p:sp>
        <p:nvSpPr>
          <p:cNvPr id="3" name="TextBox 2"/>
          <p:cNvSpPr txBox="1"/>
          <p:nvPr/>
        </p:nvSpPr>
        <p:spPr>
          <a:xfrm>
            <a:off x="541242" y="3326120"/>
            <a:ext cx="1292341" cy="307777"/>
          </a:xfrm>
          <a:prstGeom prst="rect">
            <a:avLst/>
          </a:prstGeom>
          <a:noFill/>
        </p:spPr>
        <p:txBody>
          <a:bodyPr wrap="none" rtlCol="0">
            <a:spAutoFit/>
          </a:bodyPr>
          <a:lstStyle/>
          <a:p>
            <a:r>
              <a:rPr lang="en-US" sz="1400" b="1" dirty="0" smtClean="0">
                <a:solidFill>
                  <a:schemeClr val="accent1"/>
                </a:solidFill>
              </a:rPr>
              <a:t>Capacity (MW)</a:t>
            </a:r>
            <a:endParaRPr lang="en-US" sz="1400" b="1" dirty="0">
              <a:solidFill>
                <a:schemeClr val="accent1"/>
              </a:solidFill>
            </a:endParaRPr>
          </a:p>
        </p:txBody>
      </p:sp>
      <p:sp>
        <p:nvSpPr>
          <p:cNvPr id="55" name="TextBox 54"/>
          <p:cNvSpPr txBox="1"/>
          <p:nvPr/>
        </p:nvSpPr>
        <p:spPr>
          <a:xfrm>
            <a:off x="1995074" y="3311972"/>
            <a:ext cx="1806905" cy="307777"/>
          </a:xfrm>
          <a:prstGeom prst="rect">
            <a:avLst/>
          </a:prstGeom>
          <a:noFill/>
        </p:spPr>
        <p:txBody>
          <a:bodyPr wrap="none" rtlCol="0">
            <a:spAutoFit/>
          </a:bodyPr>
          <a:lstStyle/>
          <a:p>
            <a:r>
              <a:rPr lang="en-US" sz="1400" b="1" dirty="0" smtClean="0">
                <a:solidFill>
                  <a:schemeClr val="accent1"/>
                </a:solidFill>
              </a:rPr>
              <a:t>Clean Energy (CEACs)</a:t>
            </a:r>
            <a:endParaRPr lang="en-US" sz="1400" b="1" dirty="0">
              <a:solidFill>
                <a:schemeClr val="accent1"/>
              </a:solidFill>
            </a:endParaRPr>
          </a:p>
        </p:txBody>
      </p:sp>
      <p:cxnSp>
        <p:nvCxnSpPr>
          <p:cNvPr id="26" name="Straight Arrow Connector 25"/>
          <p:cNvCxnSpPr/>
          <p:nvPr/>
        </p:nvCxnSpPr>
        <p:spPr>
          <a:xfrm>
            <a:off x="3801979" y="3889388"/>
            <a:ext cx="369032" cy="0"/>
          </a:xfrm>
          <a:prstGeom prst="straightConnector1">
            <a:avLst/>
          </a:prstGeom>
          <a:noFill/>
          <a:ln w="44450" cap="flat" cmpd="sng" algn="ctr">
            <a:solidFill>
              <a:srgbClr val="EF4623"/>
            </a:solidFill>
            <a:prstDash val="solid"/>
            <a:tailEnd type="triangle" w="lg" len="sm"/>
          </a:ln>
          <a:effectLst/>
        </p:spPr>
      </p:cxnSp>
      <p:cxnSp>
        <p:nvCxnSpPr>
          <p:cNvPr id="27" name="Straight Arrow Connector 26"/>
          <p:cNvCxnSpPr/>
          <p:nvPr/>
        </p:nvCxnSpPr>
        <p:spPr>
          <a:xfrm>
            <a:off x="3801979" y="5476741"/>
            <a:ext cx="369032" cy="0"/>
          </a:xfrm>
          <a:prstGeom prst="straightConnector1">
            <a:avLst/>
          </a:prstGeom>
          <a:noFill/>
          <a:ln w="44450" cap="flat" cmpd="sng" algn="ctr">
            <a:solidFill>
              <a:srgbClr val="EF4623"/>
            </a:solidFill>
            <a:prstDash val="solid"/>
            <a:tailEnd type="triangle" w="lg" len="sm"/>
          </a:ln>
          <a:effectLst/>
        </p:spPr>
      </p:cxnSp>
      <p:sp>
        <p:nvSpPr>
          <p:cNvPr id="67" name="TextBox 66"/>
          <p:cNvSpPr txBox="1"/>
          <p:nvPr/>
        </p:nvSpPr>
        <p:spPr>
          <a:xfrm>
            <a:off x="661925" y="4457692"/>
            <a:ext cx="979755" cy="253916"/>
          </a:xfrm>
          <a:prstGeom prst="rect">
            <a:avLst/>
          </a:prstGeom>
          <a:noFill/>
        </p:spPr>
        <p:txBody>
          <a:bodyPr wrap="none" rtlCol="0">
            <a:spAutoFit/>
          </a:bodyPr>
          <a:lstStyle/>
          <a:p>
            <a:r>
              <a:rPr lang="en-US" sz="1050" dirty="0" smtClean="0">
                <a:solidFill>
                  <a:schemeClr val="accent1"/>
                </a:solidFill>
              </a:rPr>
              <a:t>More capacity</a:t>
            </a:r>
            <a:endParaRPr lang="en-US" sz="1050" dirty="0">
              <a:solidFill>
                <a:schemeClr val="accent1"/>
              </a:solidFill>
            </a:endParaRPr>
          </a:p>
        </p:txBody>
      </p:sp>
      <p:sp>
        <p:nvSpPr>
          <p:cNvPr id="68" name="Freeform 67"/>
          <p:cNvSpPr/>
          <p:nvPr/>
        </p:nvSpPr>
        <p:spPr>
          <a:xfrm>
            <a:off x="8676259" y="5565531"/>
            <a:ext cx="1019599" cy="399072"/>
          </a:xfrm>
          <a:custGeom>
            <a:avLst/>
            <a:gdLst>
              <a:gd name="connsiteX0" fmla="*/ 0 w 1409251"/>
              <a:gd name="connsiteY0" fmla="*/ 935915 h 957042"/>
              <a:gd name="connsiteX1" fmla="*/ 355002 w 1409251"/>
              <a:gd name="connsiteY1" fmla="*/ 946673 h 957042"/>
              <a:gd name="connsiteX2" fmla="*/ 559397 w 1409251"/>
              <a:gd name="connsiteY2" fmla="*/ 806823 h 957042"/>
              <a:gd name="connsiteX3" fmla="*/ 817581 w 1409251"/>
              <a:gd name="connsiteY3" fmla="*/ 774551 h 957042"/>
              <a:gd name="connsiteX4" fmla="*/ 1043491 w 1409251"/>
              <a:gd name="connsiteY4" fmla="*/ 688489 h 957042"/>
              <a:gd name="connsiteX5" fmla="*/ 1301675 w 1409251"/>
              <a:gd name="connsiteY5" fmla="*/ 387275 h 957042"/>
              <a:gd name="connsiteX6" fmla="*/ 1409251 w 1409251"/>
              <a:gd name="connsiteY6" fmla="*/ 0 h 9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9251" h="957042">
                <a:moveTo>
                  <a:pt x="0" y="935915"/>
                </a:moveTo>
                <a:cubicBezTo>
                  <a:pt x="130884" y="952051"/>
                  <a:pt x="261769" y="968188"/>
                  <a:pt x="355002" y="946673"/>
                </a:cubicBezTo>
                <a:cubicBezTo>
                  <a:pt x="448235" y="925158"/>
                  <a:pt x="482301" y="835510"/>
                  <a:pt x="559397" y="806823"/>
                </a:cubicBezTo>
                <a:cubicBezTo>
                  <a:pt x="636493" y="778136"/>
                  <a:pt x="736899" y="794273"/>
                  <a:pt x="817581" y="774551"/>
                </a:cubicBezTo>
                <a:cubicBezTo>
                  <a:pt x="898263" y="754829"/>
                  <a:pt x="962809" y="753035"/>
                  <a:pt x="1043491" y="688489"/>
                </a:cubicBezTo>
                <a:cubicBezTo>
                  <a:pt x="1124173" y="623943"/>
                  <a:pt x="1240715" y="502023"/>
                  <a:pt x="1301675" y="387275"/>
                </a:cubicBezTo>
                <a:cubicBezTo>
                  <a:pt x="1362635" y="272527"/>
                  <a:pt x="1385943" y="136263"/>
                  <a:pt x="1409251" y="0"/>
                </a:cubicBezTo>
              </a:path>
            </a:pathLst>
          </a:custGeom>
          <a:noFill/>
          <a:ln w="28575" cap="flat" cmpd="sng" algn="ctr">
            <a:solidFill>
              <a:srgbClr val="1D671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entury Gothic"/>
              <a:ea typeface="+mn-ea"/>
              <a:cs typeface="+mn-cs"/>
            </a:endParaRPr>
          </a:p>
        </p:txBody>
      </p:sp>
      <p:sp>
        <p:nvSpPr>
          <p:cNvPr id="47" name="Text Placeholder 1"/>
          <p:cNvSpPr>
            <a:spLocks noGrp="1"/>
          </p:cNvSpPr>
          <p:nvPr>
            <p:ph type="body" sz="quarter" idx="13"/>
          </p:nvPr>
        </p:nvSpPr>
        <p:spPr>
          <a:xfrm>
            <a:off x="609600" y="-7240"/>
            <a:ext cx="10972800" cy="569387"/>
          </a:xfrm>
        </p:spPr>
        <p:txBody>
          <a:bodyPr/>
          <a:lstStyle/>
          <a:p>
            <a:r>
              <a:rPr lang="en-US" dirty="0"/>
              <a:t>How it </a:t>
            </a:r>
            <a:r>
              <a:rPr lang="en-US" dirty="0" smtClean="0"/>
              <a:t>Works</a:t>
            </a:r>
            <a:endParaRPr lang="en-US" dirty="0"/>
          </a:p>
        </p:txBody>
      </p:sp>
      <p:sp>
        <p:nvSpPr>
          <p:cNvPr id="56" name="TextBox 55"/>
          <p:cNvSpPr txBox="1"/>
          <p:nvPr/>
        </p:nvSpPr>
        <p:spPr>
          <a:xfrm rot="16200000">
            <a:off x="27170" y="3931896"/>
            <a:ext cx="849913" cy="253916"/>
          </a:xfrm>
          <a:prstGeom prst="rect">
            <a:avLst/>
          </a:prstGeom>
          <a:noFill/>
        </p:spPr>
        <p:txBody>
          <a:bodyPr wrap="none" rtlCol="0">
            <a:spAutoFit/>
          </a:bodyPr>
          <a:lstStyle/>
          <a:p>
            <a:r>
              <a:rPr lang="en-US" sz="1050" dirty="0" smtClean="0">
                <a:solidFill>
                  <a:schemeClr val="accent1"/>
                </a:solidFill>
              </a:rPr>
              <a:t>Higher price</a:t>
            </a:r>
            <a:endParaRPr lang="en-US" sz="1050" dirty="0">
              <a:solidFill>
                <a:schemeClr val="accent1"/>
              </a:solidFill>
            </a:endParaRPr>
          </a:p>
        </p:txBody>
      </p:sp>
      <p:cxnSp>
        <p:nvCxnSpPr>
          <p:cNvPr id="71" name="Straight Arrow Connector 70"/>
          <p:cNvCxnSpPr/>
          <p:nvPr/>
        </p:nvCxnSpPr>
        <p:spPr>
          <a:xfrm flipV="1">
            <a:off x="2272645" y="3593630"/>
            <a:ext cx="0" cy="874038"/>
          </a:xfrm>
          <a:prstGeom prst="straightConnector1">
            <a:avLst/>
          </a:prstGeom>
          <a:noFill/>
          <a:ln w="25400" cap="flat" cmpd="sng" algn="ctr">
            <a:solidFill>
              <a:srgbClr val="002B54"/>
            </a:solidFill>
            <a:prstDash val="solid"/>
            <a:tailEnd type="triangle"/>
          </a:ln>
          <a:effectLst/>
        </p:spPr>
      </p:cxnSp>
      <p:cxnSp>
        <p:nvCxnSpPr>
          <p:cNvPr id="73" name="Straight Arrow Connector 72"/>
          <p:cNvCxnSpPr/>
          <p:nvPr/>
        </p:nvCxnSpPr>
        <p:spPr>
          <a:xfrm>
            <a:off x="2260421" y="4457692"/>
            <a:ext cx="1169881" cy="0"/>
          </a:xfrm>
          <a:prstGeom prst="straightConnector1">
            <a:avLst/>
          </a:prstGeom>
          <a:noFill/>
          <a:ln w="25400" cap="flat" cmpd="sng" algn="ctr">
            <a:solidFill>
              <a:srgbClr val="002B54"/>
            </a:solidFill>
            <a:prstDash val="solid"/>
            <a:tailEnd type="triangle"/>
          </a:ln>
          <a:effectLst/>
        </p:spPr>
      </p:cxnSp>
      <p:cxnSp>
        <p:nvCxnSpPr>
          <p:cNvPr id="74" name="Straight Connector 73"/>
          <p:cNvCxnSpPr/>
          <p:nvPr/>
        </p:nvCxnSpPr>
        <p:spPr>
          <a:xfrm>
            <a:off x="2283574" y="3767346"/>
            <a:ext cx="363569" cy="0"/>
          </a:xfrm>
          <a:prstGeom prst="line">
            <a:avLst/>
          </a:prstGeom>
          <a:noFill/>
          <a:ln w="25400" cap="flat" cmpd="sng" algn="ctr">
            <a:solidFill>
              <a:srgbClr val="1D671D"/>
            </a:solidFill>
            <a:prstDash val="solid"/>
          </a:ln>
          <a:effectLst/>
        </p:spPr>
      </p:cxnSp>
      <p:cxnSp>
        <p:nvCxnSpPr>
          <p:cNvPr id="75" name="Straight Connector 74"/>
          <p:cNvCxnSpPr/>
          <p:nvPr/>
        </p:nvCxnSpPr>
        <p:spPr>
          <a:xfrm>
            <a:off x="2647143" y="3767346"/>
            <a:ext cx="568688" cy="690346"/>
          </a:xfrm>
          <a:prstGeom prst="line">
            <a:avLst/>
          </a:prstGeom>
          <a:noFill/>
          <a:ln w="25400" cap="flat" cmpd="sng" algn="ctr">
            <a:solidFill>
              <a:srgbClr val="1D671D"/>
            </a:solidFill>
            <a:prstDash val="solid"/>
          </a:ln>
          <a:effectLst/>
        </p:spPr>
      </p:cxnSp>
      <p:sp>
        <p:nvSpPr>
          <p:cNvPr id="76" name="TextBox 75"/>
          <p:cNvSpPr txBox="1"/>
          <p:nvPr/>
        </p:nvSpPr>
        <p:spPr>
          <a:xfrm>
            <a:off x="2200455" y="4451475"/>
            <a:ext cx="1212191" cy="253916"/>
          </a:xfrm>
          <a:prstGeom prst="rect">
            <a:avLst/>
          </a:prstGeom>
          <a:noFill/>
        </p:spPr>
        <p:txBody>
          <a:bodyPr wrap="none" rtlCol="0">
            <a:spAutoFit/>
          </a:bodyPr>
          <a:lstStyle/>
          <a:p>
            <a:r>
              <a:rPr lang="en-US" sz="1050" dirty="0" smtClean="0">
                <a:solidFill>
                  <a:schemeClr val="accent1"/>
                </a:solidFill>
              </a:rPr>
              <a:t>More clean energy</a:t>
            </a:r>
            <a:endParaRPr lang="en-US" sz="1050" dirty="0">
              <a:solidFill>
                <a:schemeClr val="accent1"/>
              </a:solidFill>
            </a:endParaRPr>
          </a:p>
        </p:txBody>
      </p:sp>
      <p:sp>
        <p:nvSpPr>
          <p:cNvPr id="77" name="TextBox 76"/>
          <p:cNvSpPr txBox="1"/>
          <p:nvPr/>
        </p:nvSpPr>
        <p:spPr>
          <a:xfrm rot="16200000">
            <a:off x="1720730" y="3905777"/>
            <a:ext cx="849913" cy="253916"/>
          </a:xfrm>
          <a:prstGeom prst="rect">
            <a:avLst/>
          </a:prstGeom>
          <a:noFill/>
        </p:spPr>
        <p:txBody>
          <a:bodyPr wrap="none" rtlCol="0">
            <a:spAutoFit/>
          </a:bodyPr>
          <a:lstStyle/>
          <a:p>
            <a:r>
              <a:rPr lang="en-US" sz="1050" dirty="0" smtClean="0">
                <a:solidFill>
                  <a:schemeClr val="accent1"/>
                </a:solidFill>
              </a:rPr>
              <a:t>Higher price</a:t>
            </a:r>
            <a:endParaRPr lang="en-US" sz="1050" dirty="0">
              <a:solidFill>
                <a:schemeClr val="accent1"/>
              </a:solidFill>
            </a:endParaRPr>
          </a:p>
        </p:txBody>
      </p:sp>
      <p:cxnSp>
        <p:nvCxnSpPr>
          <p:cNvPr id="84" name="Straight Arrow Connector 83"/>
          <p:cNvCxnSpPr/>
          <p:nvPr/>
        </p:nvCxnSpPr>
        <p:spPr>
          <a:xfrm flipV="1">
            <a:off x="8693353" y="3820161"/>
            <a:ext cx="0" cy="874038"/>
          </a:xfrm>
          <a:prstGeom prst="straightConnector1">
            <a:avLst/>
          </a:prstGeom>
          <a:noFill/>
          <a:ln w="25400" cap="flat" cmpd="sng" algn="ctr">
            <a:solidFill>
              <a:srgbClr val="002B54"/>
            </a:solidFill>
            <a:prstDash val="solid"/>
            <a:tailEnd type="triangle"/>
          </a:ln>
          <a:effectLst/>
        </p:spPr>
      </p:cxnSp>
      <p:cxnSp>
        <p:nvCxnSpPr>
          <p:cNvPr id="85" name="Straight Arrow Connector 84"/>
          <p:cNvCxnSpPr/>
          <p:nvPr/>
        </p:nvCxnSpPr>
        <p:spPr>
          <a:xfrm>
            <a:off x="8681129" y="4684223"/>
            <a:ext cx="1169881" cy="0"/>
          </a:xfrm>
          <a:prstGeom prst="straightConnector1">
            <a:avLst/>
          </a:prstGeom>
          <a:noFill/>
          <a:ln w="25400" cap="flat" cmpd="sng" algn="ctr">
            <a:solidFill>
              <a:srgbClr val="002B54"/>
            </a:solidFill>
            <a:prstDash val="solid"/>
            <a:tailEnd type="triangle"/>
          </a:ln>
          <a:effectLst/>
        </p:spPr>
      </p:cxnSp>
      <p:cxnSp>
        <p:nvCxnSpPr>
          <p:cNvPr id="86" name="Straight Connector 85"/>
          <p:cNvCxnSpPr/>
          <p:nvPr/>
        </p:nvCxnSpPr>
        <p:spPr>
          <a:xfrm>
            <a:off x="8704282" y="3993877"/>
            <a:ext cx="839585" cy="0"/>
          </a:xfrm>
          <a:prstGeom prst="line">
            <a:avLst/>
          </a:prstGeom>
          <a:noFill/>
          <a:ln w="25400" cap="flat" cmpd="sng" algn="ctr">
            <a:solidFill>
              <a:schemeClr val="bg1">
                <a:lumMod val="50000"/>
              </a:schemeClr>
            </a:solidFill>
            <a:prstDash val="solid"/>
          </a:ln>
          <a:effectLst/>
        </p:spPr>
      </p:cxnSp>
      <p:cxnSp>
        <p:nvCxnSpPr>
          <p:cNvPr id="87" name="Straight Connector 86"/>
          <p:cNvCxnSpPr/>
          <p:nvPr/>
        </p:nvCxnSpPr>
        <p:spPr>
          <a:xfrm>
            <a:off x="9543867" y="3986267"/>
            <a:ext cx="92672" cy="697956"/>
          </a:xfrm>
          <a:prstGeom prst="line">
            <a:avLst/>
          </a:prstGeom>
          <a:noFill/>
          <a:ln w="25400" cap="flat" cmpd="sng" algn="ctr">
            <a:solidFill>
              <a:schemeClr val="bg1">
                <a:lumMod val="50000"/>
              </a:schemeClr>
            </a:solidFill>
            <a:prstDash val="solid"/>
          </a:ln>
          <a:effectLst/>
        </p:spPr>
      </p:cxnSp>
      <p:sp>
        <p:nvSpPr>
          <p:cNvPr id="88" name="TextBox 87"/>
          <p:cNvSpPr txBox="1"/>
          <p:nvPr/>
        </p:nvSpPr>
        <p:spPr>
          <a:xfrm>
            <a:off x="8856117" y="3650473"/>
            <a:ext cx="819455" cy="307777"/>
          </a:xfrm>
          <a:prstGeom prst="rect">
            <a:avLst/>
          </a:prstGeom>
          <a:noFill/>
        </p:spPr>
        <p:txBody>
          <a:bodyPr wrap="none" rtlCol="0">
            <a:spAutoFit/>
          </a:bodyPr>
          <a:lstStyle/>
          <a:p>
            <a:r>
              <a:rPr lang="en-US" sz="1400" b="1" dirty="0" smtClean="0">
                <a:solidFill>
                  <a:schemeClr val="accent1"/>
                </a:solidFill>
              </a:rPr>
              <a:t>Capacity</a:t>
            </a:r>
            <a:endParaRPr lang="en-US" sz="1400" b="1" dirty="0">
              <a:solidFill>
                <a:schemeClr val="accent1"/>
              </a:solidFill>
            </a:endParaRPr>
          </a:p>
        </p:txBody>
      </p:sp>
      <p:sp>
        <p:nvSpPr>
          <p:cNvPr id="89" name="TextBox 88"/>
          <p:cNvSpPr txBox="1"/>
          <p:nvPr/>
        </p:nvSpPr>
        <p:spPr>
          <a:xfrm>
            <a:off x="8664036" y="4924623"/>
            <a:ext cx="1144352" cy="307777"/>
          </a:xfrm>
          <a:prstGeom prst="rect">
            <a:avLst/>
          </a:prstGeom>
          <a:noFill/>
        </p:spPr>
        <p:txBody>
          <a:bodyPr wrap="none" rtlCol="0">
            <a:spAutoFit/>
          </a:bodyPr>
          <a:lstStyle/>
          <a:p>
            <a:r>
              <a:rPr lang="en-US" sz="1400" b="1" dirty="0" smtClean="0">
                <a:solidFill>
                  <a:schemeClr val="accent1"/>
                </a:solidFill>
              </a:rPr>
              <a:t>Clean Energy</a:t>
            </a:r>
            <a:endParaRPr lang="en-US" sz="1400" b="1" dirty="0">
              <a:solidFill>
                <a:schemeClr val="accent1"/>
              </a:solidFill>
            </a:endParaRPr>
          </a:p>
        </p:txBody>
      </p:sp>
      <p:sp>
        <p:nvSpPr>
          <p:cNvPr id="90" name="TextBox 89"/>
          <p:cNvSpPr txBox="1"/>
          <p:nvPr/>
        </p:nvSpPr>
        <p:spPr>
          <a:xfrm>
            <a:off x="8776193" y="4658104"/>
            <a:ext cx="979755" cy="253916"/>
          </a:xfrm>
          <a:prstGeom prst="rect">
            <a:avLst/>
          </a:prstGeom>
          <a:noFill/>
        </p:spPr>
        <p:txBody>
          <a:bodyPr wrap="none" rtlCol="0">
            <a:spAutoFit/>
          </a:bodyPr>
          <a:lstStyle/>
          <a:p>
            <a:r>
              <a:rPr lang="en-US" sz="1050" dirty="0" smtClean="0">
                <a:solidFill>
                  <a:schemeClr val="accent1"/>
                </a:solidFill>
              </a:rPr>
              <a:t>More capacity</a:t>
            </a:r>
            <a:endParaRPr lang="en-US" sz="1050" dirty="0">
              <a:solidFill>
                <a:schemeClr val="accent1"/>
              </a:solidFill>
            </a:endParaRPr>
          </a:p>
        </p:txBody>
      </p:sp>
      <p:sp>
        <p:nvSpPr>
          <p:cNvPr id="91" name="TextBox 90"/>
          <p:cNvSpPr txBox="1"/>
          <p:nvPr/>
        </p:nvSpPr>
        <p:spPr>
          <a:xfrm rot="16200000">
            <a:off x="8141438" y="4132308"/>
            <a:ext cx="849913" cy="253916"/>
          </a:xfrm>
          <a:prstGeom prst="rect">
            <a:avLst/>
          </a:prstGeom>
          <a:noFill/>
        </p:spPr>
        <p:txBody>
          <a:bodyPr wrap="none" rtlCol="0">
            <a:spAutoFit/>
          </a:bodyPr>
          <a:lstStyle/>
          <a:p>
            <a:r>
              <a:rPr lang="en-US" sz="1050" dirty="0" smtClean="0">
                <a:solidFill>
                  <a:schemeClr val="accent1"/>
                </a:solidFill>
              </a:rPr>
              <a:t>Higher price</a:t>
            </a:r>
            <a:endParaRPr lang="en-US" sz="1050" dirty="0">
              <a:solidFill>
                <a:schemeClr val="accent1"/>
              </a:solidFill>
            </a:endParaRPr>
          </a:p>
        </p:txBody>
      </p:sp>
      <p:cxnSp>
        <p:nvCxnSpPr>
          <p:cNvPr id="92" name="Straight Arrow Connector 91"/>
          <p:cNvCxnSpPr/>
          <p:nvPr/>
        </p:nvCxnSpPr>
        <p:spPr>
          <a:xfrm flipV="1">
            <a:off x="8676260" y="5119104"/>
            <a:ext cx="0" cy="874038"/>
          </a:xfrm>
          <a:prstGeom prst="straightConnector1">
            <a:avLst/>
          </a:prstGeom>
          <a:noFill/>
          <a:ln w="25400" cap="flat" cmpd="sng" algn="ctr">
            <a:solidFill>
              <a:srgbClr val="002B54"/>
            </a:solidFill>
            <a:prstDash val="solid"/>
            <a:tailEnd type="triangle"/>
          </a:ln>
          <a:effectLst/>
        </p:spPr>
      </p:cxnSp>
      <p:cxnSp>
        <p:nvCxnSpPr>
          <p:cNvPr id="93" name="Straight Arrow Connector 92"/>
          <p:cNvCxnSpPr/>
          <p:nvPr/>
        </p:nvCxnSpPr>
        <p:spPr>
          <a:xfrm>
            <a:off x="8664036" y="5983166"/>
            <a:ext cx="1169881" cy="0"/>
          </a:xfrm>
          <a:prstGeom prst="straightConnector1">
            <a:avLst/>
          </a:prstGeom>
          <a:noFill/>
          <a:ln w="25400" cap="flat" cmpd="sng" algn="ctr">
            <a:solidFill>
              <a:srgbClr val="002B54"/>
            </a:solidFill>
            <a:prstDash val="solid"/>
            <a:tailEnd type="triangle"/>
          </a:ln>
          <a:effectLst/>
        </p:spPr>
      </p:cxnSp>
      <p:cxnSp>
        <p:nvCxnSpPr>
          <p:cNvPr id="94" name="Straight Connector 93"/>
          <p:cNvCxnSpPr/>
          <p:nvPr/>
        </p:nvCxnSpPr>
        <p:spPr>
          <a:xfrm>
            <a:off x="8687189" y="5292820"/>
            <a:ext cx="363569" cy="0"/>
          </a:xfrm>
          <a:prstGeom prst="line">
            <a:avLst/>
          </a:prstGeom>
          <a:noFill/>
          <a:ln w="25400" cap="flat" cmpd="sng" algn="ctr">
            <a:solidFill>
              <a:srgbClr val="1D671D"/>
            </a:solidFill>
            <a:prstDash val="solid"/>
          </a:ln>
          <a:effectLst/>
        </p:spPr>
      </p:cxnSp>
      <p:cxnSp>
        <p:nvCxnSpPr>
          <p:cNvPr id="95" name="Straight Connector 94"/>
          <p:cNvCxnSpPr/>
          <p:nvPr/>
        </p:nvCxnSpPr>
        <p:spPr>
          <a:xfrm>
            <a:off x="9050758" y="5292820"/>
            <a:ext cx="568688" cy="690346"/>
          </a:xfrm>
          <a:prstGeom prst="line">
            <a:avLst/>
          </a:prstGeom>
          <a:noFill/>
          <a:ln w="25400" cap="flat" cmpd="sng" algn="ctr">
            <a:solidFill>
              <a:srgbClr val="1D671D"/>
            </a:solidFill>
            <a:prstDash val="solid"/>
          </a:ln>
          <a:effectLst/>
        </p:spPr>
      </p:cxnSp>
      <p:sp>
        <p:nvSpPr>
          <p:cNvPr id="96" name="TextBox 95"/>
          <p:cNvSpPr txBox="1"/>
          <p:nvPr/>
        </p:nvSpPr>
        <p:spPr>
          <a:xfrm>
            <a:off x="8629893" y="5957047"/>
            <a:ext cx="1212191" cy="253916"/>
          </a:xfrm>
          <a:prstGeom prst="rect">
            <a:avLst/>
          </a:prstGeom>
          <a:noFill/>
        </p:spPr>
        <p:txBody>
          <a:bodyPr wrap="none" rtlCol="0">
            <a:spAutoFit/>
          </a:bodyPr>
          <a:lstStyle/>
          <a:p>
            <a:r>
              <a:rPr lang="en-US" sz="1050" dirty="0" smtClean="0">
                <a:solidFill>
                  <a:schemeClr val="accent1"/>
                </a:solidFill>
              </a:rPr>
              <a:t>More clean energy</a:t>
            </a:r>
            <a:endParaRPr lang="en-US" sz="1050" dirty="0">
              <a:solidFill>
                <a:schemeClr val="accent1"/>
              </a:solidFill>
            </a:endParaRPr>
          </a:p>
        </p:txBody>
      </p:sp>
      <p:sp>
        <p:nvSpPr>
          <p:cNvPr id="97" name="TextBox 96"/>
          <p:cNvSpPr txBox="1"/>
          <p:nvPr/>
        </p:nvSpPr>
        <p:spPr>
          <a:xfrm rot="16200000">
            <a:off x="8124345" y="5431251"/>
            <a:ext cx="849913" cy="253916"/>
          </a:xfrm>
          <a:prstGeom prst="rect">
            <a:avLst/>
          </a:prstGeom>
          <a:noFill/>
        </p:spPr>
        <p:txBody>
          <a:bodyPr wrap="none" rtlCol="0">
            <a:spAutoFit/>
          </a:bodyPr>
          <a:lstStyle/>
          <a:p>
            <a:r>
              <a:rPr lang="en-US" sz="1050" dirty="0" smtClean="0">
                <a:solidFill>
                  <a:schemeClr val="accent1"/>
                </a:solidFill>
              </a:rPr>
              <a:t>Higher price</a:t>
            </a:r>
            <a:endParaRPr lang="en-US" sz="1050" dirty="0">
              <a:solidFill>
                <a:schemeClr val="accent1"/>
              </a:solidFill>
            </a:endParaRPr>
          </a:p>
        </p:txBody>
      </p:sp>
      <p:sp>
        <p:nvSpPr>
          <p:cNvPr id="69" name="Oval 68"/>
          <p:cNvSpPr/>
          <p:nvPr/>
        </p:nvSpPr>
        <p:spPr>
          <a:xfrm>
            <a:off x="9429925" y="5725429"/>
            <a:ext cx="126348" cy="128483"/>
          </a:xfrm>
          <a:prstGeom prst="ellipse">
            <a:avLst/>
          </a:prstGeom>
          <a:solidFill>
            <a:srgbClr val="EF4623"/>
          </a:solidFill>
          <a:ln w="9525" cap="flat" cmpd="sng" algn="ctr">
            <a:solidFill>
              <a:srgbClr val="EF4623">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entury Gothic"/>
              <a:ea typeface="+mn-ea"/>
              <a:cs typeface="+mn-cs"/>
            </a:endParaRPr>
          </a:p>
        </p:txBody>
      </p:sp>
      <p:sp>
        <p:nvSpPr>
          <p:cNvPr id="99" name="Freeform 98"/>
          <p:cNvSpPr/>
          <p:nvPr/>
        </p:nvSpPr>
        <p:spPr>
          <a:xfrm>
            <a:off x="8693353" y="3958250"/>
            <a:ext cx="987360" cy="716771"/>
          </a:xfrm>
          <a:custGeom>
            <a:avLst/>
            <a:gdLst>
              <a:gd name="connsiteX0" fmla="*/ 0 w 1409251"/>
              <a:gd name="connsiteY0" fmla="*/ 935915 h 957042"/>
              <a:gd name="connsiteX1" fmla="*/ 355002 w 1409251"/>
              <a:gd name="connsiteY1" fmla="*/ 946673 h 957042"/>
              <a:gd name="connsiteX2" fmla="*/ 559397 w 1409251"/>
              <a:gd name="connsiteY2" fmla="*/ 806823 h 957042"/>
              <a:gd name="connsiteX3" fmla="*/ 817581 w 1409251"/>
              <a:gd name="connsiteY3" fmla="*/ 774551 h 957042"/>
              <a:gd name="connsiteX4" fmla="*/ 1043491 w 1409251"/>
              <a:gd name="connsiteY4" fmla="*/ 688489 h 957042"/>
              <a:gd name="connsiteX5" fmla="*/ 1301675 w 1409251"/>
              <a:gd name="connsiteY5" fmla="*/ 387275 h 957042"/>
              <a:gd name="connsiteX6" fmla="*/ 1409251 w 1409251"/>
              <a:gd name="connsiteY6" fmla="*/ 0 h 9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9251" h="957042">
                <a:moveTo>
                  <a:pt x="0" y="935915"/>
                </a:moveTo>
                <a:cubicBezTo>
                  <a:pt x="130884" y="952051"/>
                  <a:pt x="261769" y="968188"/>
                  <a:pt x="355002" y="946673"/>
                </a:cubicBezTo>
                <a:cubicBezTo>
                  <a:pt x="448235" y="925158"/>
                  <a:pt x="482301" y="835510"/>
                  <a:pt x="559397" y="806823"/>
                </a:cubicBezTo>
                <a:cubicBezTo>
                  <a:pt x="636493" y="778136"/>
                  <a:pt x="736899" y="794273"/>
                  <a:pt x="817581" y="774551"/>
                </a:cubicBezTo>
                <a:cubicBezTo>
                  <a:pt x="898263" y="754829"/>
                  <a:pt x="962809" y="753035"/>
                  <a:pt x="1043491" y="688489"/>
                </a:cubicBezTo>
                <a:cubicBezTo>
                  <a:pt x="1124173" y="623943"/>
                  <a:pt x="1240715" y="502023"/>
                  <a:pt x="1301675" y="387275"/>
                </a:cubicBezTo>
                <a:cubicBezTo>
                  <a:pt x="1362635" y="272527"/>
                  <a:pt x="1385943" y="136263"/>
                  <a:pt x="1409251" y="0"/>
                </a:cubicBezTo>
              </a:path>
            </a:pathLst>
          </a:custGeom>
          <a:noFill/>
          <a:ln w="28575"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entury Gothic"/>
              <a:ea typeface="+mn-ea"/>
              <a:cs typeface="+mn-cs"/>
            </a:endParaRPr>
          </a:p>
        </p:txBody>
      </p:sp>
      <p:sp>
        <p:nvSpPr>
          <p:cNvPr id="98" name="Oval 97"/>
          <p:cNvSpPr/>
          <p:nvPr/>
        </p:nvSpPr>
        <p:spPr>
          <a:xfrm>
            <a:off x="9520359" y="4226623"/>
            <a:ext cx="126348" cy="128483"/>
          </a:xfrm>
          <a:prstGeom prst="ellipse">
            <a:avLst/>
          </a:prstGeom>
          <a:solidFill>
            <a:srgbClr val="EF4623"/>
          </a:solidFill>
          <a:ln w="9525" cap="flat" cmpd="sng" algn="ctr">
            <a:solidFill>
              <a:srgbClr val="EF4623">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entury Gothic"/>
              <a:ea typeface="+mn-ea"/>
              <a:cs typeface="+mn-cs"/>
            </a:endParaRPr>
          </a:p>
        </p:txBody>
      </p:sp>
      <p:pic>
        <p:nvPicPr>
          <p:cNvPr id="100" name="Picture 99"/>
          <p:cNvPicPr>
            <a:picLocks noChangeAspect="1"/>
          </p:cNvPicPr>
          <p:nvPr/>
        </p:nvPicPr>
        <p:blipFill rotWithShape="1">
          <a:blip r:embed="rId2"/>
          <a:srcRect l="45476" t="16271"/>
          <a:stretch/>
        </p:blipFill>
        <p:spPr>
          <a:xfrm>
            <a:off x="10292273" y="3768072"/>
            <a:ext cx="424432" cy="1061678"/>
          </a:xfrm>
          <a:prstGeom prst="rect">
            <a:avLst/>
          </a:prstGeom>
        </p:spPr>
      </p:pic>
      <p:pic>
        <p:nvPicPr>
          <p:cNvPr id="101" name="Picture 100"/>
          <p:cNvPicPr>
            <a:picLocks noChangeAspect="1"/>
          </p:cNvPicPr>
          <p:nvPr/>
        </p:nvPicPr>
        <p:blipFill rotWithShape="1">
          <a:blip r:embed="rId3"/>
          <a:srcRect l="33444"/>
          <a:stretch/>
        </p:blipFill>
        <p:spPr>
          <a:xfrm>
            <a:off x="10299937" y="4913378"/>
            <a:ext cx="399601" cy="1242204"/>
          </a:xfrm>
          <a:prstGeom prst="rect">
            <a:avLst/>
          </a:prstGeom>
        </p:spPr>
      </p:pic>
      <p:cxnSp>
        <p:nvCxnSpPr>
          <p:cNvPr id="43" name="Straight Connector 42"/>
          <p:cNvCxnSpPr/>
          <p:nvPr/>
        </p:nvCxnSpPr>
        <p:spPr>
          <a:xfrm>
            <a:off x="8458205" y="4912020"/>
            <a:ext cx="2992686" cy="12603"/>
          </a:xfrm>
          <a:prstGeom prst="line">
            <a:avLst/>
          </a:prstGeom>
          <a:ln w="3175">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10706777" y="3958250"/>
            <a:ext cx="744114" cy="577081"/>
          </a:xfrm>
          <a:prstGeom prst="rect">
            <a:avLst/>
          </a:prstGeom>
          <a:noFill/>
        </p:spPr>
        <p:txBody>
          <a:bodyPr wrap="none" rtlCol="0">
            <a:spAutoFit/>
          </a:bodyPr>
          <a:lstStyle/>
          <a:p>
            <a:r>
              <a:rPr lang="en-US" sz="1050" dirty="0" smtClean="0">
                <a:solidFill>
                  <a:schemeClr val="accent1"/>
                </a:solidFill>
              </a:rPr>
              <a:t>Cleared </a:t>
            </a:r>
          </a:p>
          <a:p>
            <a:r>
              <a:rPr lang="en-US" sz="1050" dirty="0" smtClean="0">
                <a:solidFill>
                  <a:schemeClr val="accent1"/>
                </a:solidFill>
              </a:rPr>
              <a:t>Capacity</a:t>
            </a:r>
          </a:p>
          <a:p>
            <a:r>
              <a:rPr lang="en-US" sz="1050" dirty="0" smtClean="0">
                <a:solidFill>
                  <a:schemeClr val="accent1"/>
                </a:solidFill>
              </a:rPr>
              <a:t>Resources</a:t>
            </a:r>
            <a:endParaRPr lang="en-US" sz="1050" dirty="0">
              <a:solidFill>
                <a:schemeClr val="accent1"/>
              </a:solidFill>
            </a:endParaRPr>
          </a:p>
        </p:txBody>
      </p:sp>
      <p:sp>
        <p:nvSpPr>
          <p:cNvPr id="58" name="TextBox 57"/>
          <p:cNvSpPr txBox="1"/>
          <p:nvPr/>
        </p:nvSpPr>
        <p:spPr>
          <a:xfrm>
            <a:off x="10709419" y="5159053"/>
            <a:ext cx="894797" cy="577081"/>
          </a:xfrm>
          <a:prstGeom prst="rect">
            <a:avLst/>
          </a:prstGeom>
          <a:noFill/>
        </p:spPr>
        <p:txBody>
          <a:bodyPr wrap="none" rtlCol="0">
            <a:spAutoFit/>
          </a:bodyPr>
          <a:lstStyle/>
          <a:p>
            <a:r>
              <a:rPr lang="en-US" sz="1050" dirty="0" smtClean="0">
                <a:solidFill>
                  <a:schemeClr val="accent1"/>
                </a:solidFill>
              </a:rPr>
              <a:t>Cleared </a:t>
            </a:r>
          </a:p>
          <a:p>
            <a:r>
              <a:rPr lang="en-US" sz="1050" dirty="0" smtClean="0">
                <a:solidFill>
                  <a:schemeClr val="accent1"/>
                </a:solidFill>
              </a:rPr>
              <a:t>Clean Energy</a:t>
            </a:r>
          </a:p>
          <a:p>
            <a:r>
              <a:rPr lang="en-US" sz="1050" dirty="0" smtClean="0">
                <a:solidFill>
                  <a:schemeClr val="accent1"/>
                </a:solidFill>
              </a:rPr>
              <a:t>Resources</a:t>
            </a:r>
            <a:endParaRPr lang="en-US" sz="1050" dirty="0">
              <a:solidFill>
                <a:schemeClr val="accent1"/>
              </a:solidFill>
            </a:endParaRPr>
          </a:p>
        </p:txBody>
      </p:sp>
    </p:spTree>
    <p:extLst>
      <p:ext uri="{BB962C8B-B14F-4D97-AF65-F5344CB8AC3E}">
        <p14:creationId xmlns:p14="http://schemas.microsoft.com/office/powerpoint/2010/main" val="4214898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resources clear?</a:t>
            </a:r>
            <a:endParaRPr lang="en-US" dirty="0"/>
          </a:p>
        </p:txBody>
      </p:sp>
      <p:sp>
        <p:nvSpPr>
          <p:cNvPr id="5" name="Slide Number Placeholder 4"/>
          <p:cNvSpPr>
            <a:spLocks noGrp="1"/>
          </p:cNvSpPr>
          <p:nvPr>
            <p:ph type="sldNum" sz="quarter" idx="15"/>
          </p:nvPr>
        </p:nvSpPr>
        <p:spPr>
          <a:xfrm>
            <a:off x="9998110" y="6294530"/>
            <a:ext cx="1584290" cy="338554"/>
          </a:xfrm>
        </p:spPr>
        <p:txBody>
          <a:bodyPr/>
          <a:lstStyle/>
          <a:p>
            <a:r>
              <a:rPr lang="en-US" b="0" smtClean="0"/>
              <a:t>Brattle.com | </a:t>
            </a:r>
            <a:fld id="{590DAB12-68F0-43F3-9CAA-0DFBA7404834}" type="slidenum">
              <a:rPr lang="en-US" smtClean="0"/>
              <a:pPr/>
              <a:t>17</a:t>
            </a:fld>
            <a:endParaRPr lang="en-US" dirty="0"/>
          </a:p>
        </p:txBody>
      </p:sp>
      <p:sp>
        <p:nvSpPr>
          <p:cNvPr id="7" name="Rectangle 6"/>
          <p:cNvSpPr/>
          <p:nvPr/>
        </p:nvSpPr>
        <p:spPr>
          <a:xfrm>
            <a:off x="609601" y="1989438"/>
            <a:ext cx="5173988" cy="4245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393188" y="1865115"/>
            <a:ext cx="5335895" cy="4369634"/>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TextBox 81"/>
          <p:cNvSpPr txBox="1"/>
          <p:nvPr/>
        </p:nvSpPr>
        <p:spPr>
          <a:xfrm>
            <a:off x="3750864" y="2459504"/>
            <a:ext cx="1498744" cy="646331"/>
          </a:xfrm>
          <a:prstGeom prst="rect">
            <a:avLst/>
          </a:prstGeom>
          <a:noFill/>
        </p:spPr>
        <p:txBody>
          <a:bodyPr wrap="none" rtlCol="0">
            <a:spAutoFit/>
          </a:bodyPr>
          <a:lstStyle/>
          <a:p>
            <a:r>
              <a:rPr lang="en-US" b="1">
                <a:solidFill>
                  <a:schemeClr val="tx2"/>
                </a:solidFill>
                <a:latin typeface="Calibri Light" panose="020F0302020204030204" pitchFamily="34" charset="0"/>
                <a:cs typeface="Calibri Light" panose="020F0302020204030204" pitchFamily="34" charset="0"/>
              </a:rPr>
              <a:t>Cleared </a:t>
            </a:r>
            <a:r>
              <a:rPr lang="en-US" b="1" dirty="0">
                <a:solidFill>
                  <a:schemeClr val="tx2"/>
                </a:solidFill>
                <a:latin typeface="Calibri Light" panose="020F0302020204030204" pitchFamily="34" charset="0"/>
                <a:cs typeface="Calibri Light" panose="020F0302020204030204" pitchFamily="34" charset="0"/>
              </a:rPr>
              <a:t>CEACs</a:t>
            </a:r>
          </a:p>
          <a:p>
            <a:pPr algn="ctr"/>
            <a:r>
              <a:rPr lang="en-US">
                <a:solidFill>
                  <a:schemeClr val="tx2"/>
                </a:solidFill>
                <a:latin typeface="Calibri Light" panose="020F0302020204030204" pitchFamily="34" charset="0"/>
                <a:cs typeface="Calibri Light" panose="020F0302020204030204" pitchFamily="34" charset="0"/>
              </a:rPr>
              <a:t>GWh</a:t>
            </a:r>
            <a:endParaRPr lang="en-US" dirty="0">
              <a:solidFill>
                <a:schemeClr val="tx2"/>
              </a:solidFill>
              <a:latin typeface="Calibri Light" panose="020F0302020204030204" pitchFamily="34" charset="0"/>
              <a:cs typeface="Calibri Light" panose="020F0302020204030204" pitchFamily="34" charset="0"/>
            </a:endParaRPr>
          </a:p>
        </p:txBody>
      </p:sp>
      <p:sp>
        <p:nvSpPr>
          <p:cNvPr id="84" name="TextBox 83"/>
          <p:cNvSpPr txBox="1"/>
          <p:nvPr/>
        </p:nvSpPr>
        <p:spPr>
          <a:xfrm>
            <a:off x="1125532" y="2459504"/>
            <a:ext cx="1755417" cy="646331"/>
          </a:xfrm>
          <a:prstGeom prst="rect">
            <a:avLst/>
          </a:prstGeom>
          <a:noFill/>
        </p:spPr>
        <p:txBody>
          <a:bodyPr wrap="none" rtlCol="0">
            <a:spAutoFit/>
          </a:bodyPr>
          <a:lstStyle/>
          <a:p>
            <a:r>
              <a:rPr lang="en-US" b="1" dirty="0">
                <a:solidFill>
                  <a:schemeClr val="tx2"/>
                </a:solidFill>
                <a:latin typeface="Calibri Light" panose="020F0302020204030204" pitchFamily="34" charset="0"/>
                <a:cs typeface="Calibri Light" panose="020F0302020204030204" pitchFamily="34" charset="0"/>
              </a:rPr>
              <a:t>Cleared</a:t>
            </a:r>
            <a:r>
              <a:rPr lang="en-US" b="1">
                <a:solidFill>
                  <a:schemeClr val="tx2"/>
                </a:solidFill>
                <a:latin typeface="Calibri Light" panose="020F0302020204030204" pitchFamily="34" charset="0"/>
                <a:cs typeface="Calibri Light" panose="020F0302020204030204" pitchFamily="34" charset="0"/>
              </a:rPr>
              <a:t> </a:t>
            </a:r>
            <a:r>
              <a:rPr lang="en-US" b="1" dirty="0">
                <a:solidFill>
                  <a:schemeClr val="tx2"/>
                </a:solidFill>
                <a:latin typeface="Calibri Light" panose="020F0302020204030204" pitchFamily="34" charset="0"/>
                <a:cs typeface="Calibri Light" panose="020F0302020204030204" pitchFamily="34" charset="0"/>
              </a:rPr>
              <a:t>Capacity </a:t>
            </a:r>
          </a:p>
          <a:p>
            <a:pPr algn="ctr"/>
            <a:r>
              <a:rPr lang="en-US">
                <a:solidFill>
                  <a:schemeClr val="tx2"/>
                </a:solidFill>
                <a:latin typeface="Calibri Light" panose="020F0302020204030204" pitchFamily="34" charset="0"/>
                <a:cs typeface="Calibri Light" panose="020F0302020204030204" pitchFamily="34" charset="0"/>
              </a:rPr>
              <a:t>UCAP MW</a:t>
            </a:r>
            <a:endParaRPr lang="en-US" dirty="0">
              <a:solidFill>
                <a:schemeClr val="tx2"/>
              </a:solidFill>
              <a:latin typeface="Calibri Light" panose="020F0302020204030204" pitchFamily="34" charset="0"/>
              <a:cs typeface="Calibri Light" panose="020F0302020204030204" pitchFamily="34" charset="0"/>
            </a:endParaRPr>
          </a:p>
        </p:txBody>
      </p:sp>
      <p:sp>
        <p:nvSpPr>
          <p:cNvPr id="87" name="TextBox 86"/>
          <p:cNvSpPr txBox="1"/>
          <p:nvPr/>
        </p:nvSpPr>
        <p:spPr>
          <a:xfrm>
            <a:off x="10153706" y="2459504"/>
            <a:ext cx="1498744" cy="646331"/>
          </a:xfrm>
          <a:prstGeom prst="rect">
            <a:avLst/>
          </a:prstGeom>
          <a:noFill/>
        </p:spPr>
        <p:txBody>
          <a:bodyPr wrap="none" rtlCol="0">
            <a:spAutoFit/>
          </a:bodyPr>
          <a:lstStyle/>
          <a:p>
            <a:r>
              <a:rPr lang="en-US" b="1" dirty="0" smtClean="0">
                <a:solidFill>
                  <a:schemeClr val="tx2"/>
                </a:solidFill>
                <a:latin typeface="Calibri Light" panose="020F0302020204030204" pitchFamily="34" charset="0"/>
                <a:cs typeface="Calibri Light" panose="020F0302020204030204" pitchFamily="34" charset="0"/>
              </a:rPr>
              <a:t>Cleared CEACs</a:t>
            </a:r>
          </a:p>
          <a:p>
            <a:pPr algn="ctr"/>
            <a:r>
              <a:rPr lang="en-US" dirty="0" err="1" smtClean="0">
                <a:solidFill>
                  <a:schemeClr val="tx2"/>
                </a:solidFill>
                <a:latin typeface="Calibri Light" panose="020F0302020204030204" pitchFamily="34" charset="0"/>
                <a:cs typeface="Calibri Light" panose="020F0302020204030204" pitchFamily="34" charset="0"/>
              </a:rPr>
              <a:t>GWh</a:t>
            </a:r>
            <a:endParaRPr lang="en-US" dirty="0">
              <a:solidFill>
                <a:schemeClr val="tx2"/>
              </a:solidFill>
              <a:latin typeface="Calibri Light" panose="020F0302020204030204" pitchFamily="34" charset="0"/>
              <a:cs typeface="Calibri Light" panose="020F0302020204030204" pitchFamily="34" charset="0"/>
            </a:endParaRPr>
          </a:p>
        </p:txBody>
      </p:sp>
      <p:sp>
        <p:nvSpPr>
          <p:cNvPr id="88" name="TextBox 87"/>
          <p:cNvSpPr txBox="1"/>
          <p:nvPr/>
        </p:nvSpPr>
        <p:spPr>
          <a:xfrm>
            <a:off x="7246932" y="2459504"/>
            <a:ext cx="1755417" cy="646331"/>
          </a:xfrm>
          <a:prstGeom prst="rect">
            <a:avLst/>
          </a:prstGeom>
          <a:noFill/>
        </p:spPr>
        <p:txBody>
          <a:bodyPr wrap="none" rtlCol="0">
            <a:spAutoFit/>
          </a:bodyPr>
          <a:lstStyle/>
          <a:p>
            <a:r>
              <a:rPr lang="en-US" b="1" dirty="0" smtClean="0">
                <a:solidFill>
                  <a:schemeClr val="tx2"/>
                </a:solidFill>
                <a:latin typeface="Calibri Light" panose="020F0302020204030204" pitchFamily="34" charset="0"/>
                <a:cs typeface="Calibri Light" panose="020F0302020204030204" pitchFamily="34" charset="0"/>
              </a:rPr>
              <a:t>Cleared Capacity </a:t>
            </a:r>
          </a:p>
          <a:p>
            <a:pPr algn="ctr"/>
            <a:r>
              <a:rPr lang="en-US" dirty="0" smtClean="0">
                <a:solidFill>
                  <a:schemeClr val="tx2"/>
                </a:solidFill>
                <a:latin typeface="Calibri Light" panose="020F0302020204030204" pitchFamily="34" charset="0"/>
                <a:cs typeface="Calibri Light" panose="020F0302020204030204" pitchFamily="34" charset="0"/>
              </a:rPr>
              <a:t>UCAP MW</a:t>
            </a:r>
            <a:endParaRPr lang="en-US" dirty="0">
              <a:solidFill>
                <a:schemeClr val="tx2"/>
              </a:solidFill>
              <a:latin typeface="Calibri Light" panose="020F0302020204030204" pitchFamily="34" charset="0"/>
              <a:cs typeface="Calibri Light" panose="020F0302020204030204" pitchFamily="34" charset="0"/>
            </a:endParaRPr>
          </a:p>
        </p:txBody>
      </p:sp>
      <p:sp>
        <p:nvSpPr>
          <p:cNvPr id="52" name="Rectangle 51"/>
          <p:cNvSpPr/>
          <p:nvPr/>
        </p:nvSpPr>
        <p:spPr>
          <a:xfrm>
            <a:off x="597561" y="1860593"/>
            <a:ext cx="5186027" cy="4025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Traditional Capacity Market</a:t>
            </a:r>
            <a:endParaRPr lang="en-US" sz="2800" dirty="0"/>
          </a:p>
        </p:txBody>
      </p:sp>
      <p:sp>
        <p:nvSpPr>
          <p:cNvPr id="53" name="Rectangle 52"/>
          <p:cNvSpPr/>
          <p:nvPr/>
        </p:nvSpPr>
        <p:spPr>
          <a:xfrm>
            <a:off x="6393189" y="1857145"/>
            <a:ext cx="5342050" cy="4025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Integrated Clean Capacity Market</a:t>
            </a:r>
            <a:endParaRPr lang="en-US" sz="2800" dirty="0"/>
          </a:p>
        </p:txBody>
      </p:sp>
      <p:sp>
        <p:nvSpPr>
          <p:cNvPr id="27" name="Rectangle 26"/>
          <p:cNvSpPr/>
          <p:nvPr/>
        </p:nvSpPr>
        <p:spPr>
          <a:xfrm>
            <a:off x="2425713" y="5068885"/>
            <a:ext cx="944751" cy="249299"/>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solidFill>
                  <a:schemeClr val="accent4">
                    <a:lumMod val="50000"/>
                  </a:schemeClr>
                </a:solidFill>
              </a:rPr>
              <a:t>Gas</a:t>
            </a:r>
          </a:p>
          <a:p>
            <a:endParaRPr lang="en-US" b="1" dirty="0">
              <a:solidFill>
                <a:schemeClr val="accent4">
                  <a:lumMod val="50000"/>
                </a:schemeClr>
              </a:solidFill>
            </a:endParaRPr>
          </a:p>
          <a:p>
            <a:endParaRPr lang="en-US" b="1" dirty="0" smtClean="0">
              <a:solidFill>
                <a:schemeClr val="accent4">
                  <a:lumMod val="50000"/>
                </a:schemeClr>
              </a:solidFill>
            </a:endParaRPr>
          </a:p>
          <a:p>
            <a:r>
              <a:rPr lang="en-US" b="1" dirty="0" smtClean="0">
                <a:solidFill>
                  <a:srgbClr val="292929"/>
                </a:solidFill>
              </a:rPr>
              <a:t>Coal</a:t>
            </a:r>
          </a:p>
        </p:txBody>
      </p:sp>
      <p:sp>
        <p:nvSpPr>
          <p:cNvPr id="29" name="Rectangle 28"/>
          <p:cNvSpPr/>
          <p:nvPr/>
        </p:nvSpPr>
        <p:spPr>
          <a:xfrm>
            <a:off x="2413383" y="3830715"/>
            <a:ext cx="944751" cy="183198"/>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solidFill>
                  <a:srgbClr val="7030A0"/>
                </a:solidFill>
              </a:rPr>
              <a:t>DR</a:t>
            </a:r>
          </a:p>
        </p:txBody>
      </p:sp>
      <p:sp>
        <p:nvSpPr>
          <p:cNvPr id="30" name="Rectangle 29"/>
          <p:cNvSpPr/>
          <p:nvPr/>
        </p:nvSpPr>
        <p:spPr>
          <a:xfrm>
            <a:off x="2416709" y="3586757"/>
            <a:ext cx="944751" cy="183198"/>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solidFill>
                  <a:srgbClr val="AE78D6"/>
                </a:solidFill>
              </a:rPr>
              <a:t>EE</a:t>
            </a:r>
          </a:p>
        </p:txBody>
      </p:sp>
      <p:sp>
        <p:nvSpPr>
          <p:cNvPr id="33" name="Rectangle 32"/>
          <p:cNvSpPr/>
          <p:nvPr/>
        </p:nvSpPr>
        <p:spPr>
          <a:xfrm>
            <a:off x="2311346" y="6374817"/>
            <a:ext cx="7294066" cy="429805"/>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Note: Auction clearing and pricing is model available upon request. </a:t>
            </a:r>
          </a:p>
          <a:p>
            <a:pPr algn="ctr"/>
            <a:r>
              <a:rPr lang="en-US" sz="1600" dirty="0" smtClean="0"/>
              <a:t>Simplified example is not intended to reflect New England.</a:t>
            </a:r>
            <a:endParaRPr lang="en-US" sz="1600" dirty="0"/>
          </a:p>
        </p:txBody>
      </p:sp>
      <p:pic>
        <p:nvPicPr>
          <p:cNvPr id="2" name="Picture 1"/>
          <p:cNvPicPr>
            <a:picLocks noChangeAspect="1"/>
          </p:cNvPicPr>
          <p:nvPr/>
        </p:nvPicPr>
        <p:blipFill>
          <a:blip r:embed="rId2"/>
          <a:stretch>
            <a:fillRect/>
          </a:stretch>
        </p:blipFill>
        <p:spPr>
          <a:xfrm>
            <a:off x="6843895" y="3022705"/>
            <a:ext cx="1640967" cy="3005296"/>
          </a:xfrm>
          <a:prstGeom prst="rect">
            <a:avLst/>
          </a:prstGeom>
        </p:spPr>
      </p:pic>
      <p:pic>
        <p:nvPicPr>
          <p:cNvPr id="6" name="Picture 5"/>
          <p:cNvPicPr>
            <a:picLocks noChangeAspect="1"/>
          </p:cNvPicPr>
          <p:nvPr/>
        </p:nvPicPr>
        <p:blipFill>
          <a:blip r:embed="rId3"/>
          <a:stretch>
            <a:fillRect/>
          </a:stretch>
        </p:blipFill>
        <p:spPr>
          <a:xfrm>
            <a:off x="10036063" y="3040515"/>
            <a:ext cx="1452560" cy="3005296"/>
          </a:xfrm>
          <a:prstGeom prst="rect">
            <a:avLst/>
          </a:prstGeom>
        </p:spPr>
      </p:pic>
      <p:sp>
        <p:nvSpPr>
          <p:cNvPr id="39" name="Rectangle 38"/>
          <p:cNvSpPr/>
          <p:nvPr/>
        </p:nvSpPr>
        <p:spPr>
          <a:xfrm>
            <a:off x="8459647" y="4676179"/>
            <a:ext cx="966817" cy="157999"/>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en-US" sz="1600" b="1" dirty="0">
                <a:solidFill>
                  <a:srgbClr val="A162D0"/>
                </a:solidFill>
              </a:rPr>
              <a:t>EE</a:t>
            </a:r>
          </a:p>
          <a:p>
            <a:r>
              <a:rPr lang="en-US" sz="1600" b="1" dirty="0">
                <a:solidFill>
                  <a:srgbClr val="7030A0"/>
                </a:solidFill>
              </a:rPr>
              <a:t>DR</a:t>
            </a:r>
          </a:p>
          <a:p>
            <a:r>
              <a:rPr lang="en-US" sz="1600" b="1" dirty="0">
                <a:solidFill>
                  <a:srgbClr val="92D050"/>
                </a:solidFill>
              </a:rPr>
              <a:t>Battery</a:t>
            </a:r>
          </a:p>
          <a:p>
            <a:r>
              <a:rPr lang="en-US" sz="1600" b="1" dirty="0" smtClean="0">
                <a:solidFill>
                  <a:srgbClr val="00A490"/>
                </a:solidFill>
              </a:rPr>
              <a:t>Wind</a:t>
            </a:r>
            <a:endParaRPr lang="en-US" sz="1600" b="1" dirty="0">
              <a:solidFill>
                <a:srgbClr val="00A490"/>
              </a:solidFill>
            </a:endParaRPr>
          </a:p>
          <a:p>
            <a:r>
              <a:rPr lang="en-US" sz="1600" b="1" dirty="0">
                <a:solidFill>
                  <a:srgbClr val="EF6C23"/>
                </a:solidFill>
              </a:rPr>
              <a:t>Solar</a:t>
            </a:r>
          </a:p>
          <a:p>
            <a:r>
              <a:rPr lang="en-US" sz="1600" b="1" dirty="0">
                <a:solidFill>
                  <a:schemeClr val="accent1"/>
                </a:solidFill>
              </a:rPr>
              <a:t>Hydro</a:t>
            </a:r>
          </a:p>
          <a:p>
            <a:r>
              <a:rPr lang="en-US" sz="1600" b="1" dirty="0" smtClean="0">
                <a:solidFill>
                  <a:schemeClr val="bg2">
                    <a:lumMod val="50000"/>
                  </a:schemeClr>
                </a:solidFill>
              </a:rPr>
              <a:t>Nuclear</a:t>
            </a:r>
          </a:p>
          <a:p>
            <a:endParaRPr lang="en-US" sz="100" b="1" dirty="0">
              <a:solidFill>
                <a:schemeClr val="bg2">
                  <a:lumMod val="50000"/>
                </a:schemeClr>
              </a:solidFill>
            </a:endParaRPr>
          </a:p>
          <a:p>
            <a:endParaRPr lang="en-US" sz="1600" b="1" dirty="0">
              <a:solidFill>
                <a:schemeClr val="bg2">
                  <a:lumMod val="50000"/>
                </a:schemeClr>
              </a:solidFill>
            </a:endParaRPr>
          </a:p>
          <a:p>
            <a:r>
              <a:rPr lang="en-US" sz="1600" b="1" dirty="0" smtClean="0">
                <a:solidFill>
                  <a:srgbClr val="78512A"/>
                </a:solidFill>
              </a:rPr>
              <a:t>Gas</a:t>
            </a:r>
            <a:endParaRPr lang="en-US" sz="1600" b="1" dirty="0">
              <a:solidFill>
                <a:srgbClr val="78512A"/>
              </a:solidFill>
            </a:endParaRPr>
          </a:p>
          <a:p>
            <a:endParaRPr lang="en-US" sz="1600" b="1" dirty="0">
              <a:solidFill>
                <a:sysClr val="windowText" lastClr="000000"/>
              </a:solidFill>
            </a:endParaRPr>
          </a:p>
        </p:txBody>
      </p:sp>
      <p:cxnSp>
        <p:nvCxnSpPr>
          <p:cNvPr id="10" name="Straight Connector 9"/>
          <p:cNvCxnSpPr/>
          <p:nvPr/>
        </p:nvCxnSpPr>
        <p:spPr>
          <a:xfrm>
            <a:off x="7543800" y="5874026"/>
            <a:ext cx="941062" cy="0"/>
          </a:xfrm>
          <a:prstGeom prst="line">
            <a:avLst/>
          </a:prstGeom>
          <a:ln>
            <a:solidFill>
              <a:schemeClr val="bg2">
                <a:lumMod val="50000"/>
              </a:schemeClr>
            </a:solidFill>
          </a:ln>
          <a:effectLst/>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a:off x="10517744" y="5903843"/>
            <a:ext cx="941062" cy="0"/>
          </a:xfrm>
          <a:prstGeom prst="line">
            <a:avLst/>
          </a:prstGeom>
          <a:ln>
            <a:solidFill>
              <a:schemeClr val="bg2">
                <a:lumMod val="50000"/>
              </a:schemeClr>
            </a:solidFill>
          </a:ln>
          <a:effectLst/>
        </p:spPr>
        <p:style>
          <a:lnRef idx="2">
            <a:schemeClr val="dk1"/>
          </a:lnRef>
          <a:fillRef idx="0">
            <a:schemeClr val="dk1"/>
          </a:fillRef>
          <a:effectRef idx="1">
            <a:schemeClr val="dk1"/>
          </a:effectRef>
          <a:fontRef idx="minor">
            <a:schemeClr val="tx1"/>
          </a:fontRef>
        </p:style>
      </p:cxnSp>
      <p:pic>
        <p:nvPicPr>
          <p:cNvPr id="12" name="Picture 11"/>
          <p:cNvPicPr>
            <a:picLocks noChangeAspect="1"/>
          </p:cNvPicPr>
          <p:nvPr/>
        </p:nvPicPr>
        <p:blipFill>
          <a:blip r:embed="rId4"/>
          <a:stretch>
            <a:fillRect/>
          </a:stretch>
        </p:blipFill>
        <p:spPr>
          <a:xfrm>
            <a:off x="3734363" y="3245902"/>
            <a:ext cx="1331366" cy="2754549"/>
          </a:xfrm>
          <a:prstGeom prst="rect">
            <a:avLst/>
          </a:prstGeom>
        </p:spPr>
      </p:pic>
      <p:pic>
        <p:nvPicPr>
          <p:cNvPr id="13" name="Picture 12"/>
          <p:cNvPicPr>
            <a:picLocks noChangeAspect="1"/>
          </p:cNvPicPr>
          <p:nvPr/>
        </p:nvPicPr>
        <p:blipFill>
          <a:blip r:embed="rId5"/>
          <a:stretch>
            <a:fillRect/>
          </a:stretch>
        </p:blipFill>
        <p:spPr>
          <a:xfrm>
            <a:off x="838352" y="2964802"/>
            <a:ext cx="1657422" cy="3035432"/>
          </a:xfrm>
          <a:prstGeom prst="rect">
            <a:avLst/>
          </a:prstGeom>
        </p:spPr>
      </p:pic>
      <p:cxnSp>
        <p:nvCxnSpPr>
          <p:cNvPr id="48" name="Straight Connector 47"/>
          <p:cNvCxnSpPr/>
          <p:nvPr/>
        </p:nvCxnSpPr>
        <p:spPr>
          <a:xfrm>
            <a:off x="1532709" y="5874026"/>
            <a:ext cx="941062" cy="0"/>
          </a:xfrm>
          <a:prstGeom prst="line">
            <a:avLst/>
          </a:prstGeom>
          <a:ln>
            <a:solidFill>
              <a:schemeClr val="bg2">
                <a:lumMod val="50000"/>
              </a:schemeClr>
            </a:solidFill>
          </a:ln>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4124667" y="5860774"/>
            <a:ext cx="941062" cy="0"/>
          </a:xfrm>
          <a:prstGeom prst="line">
            <a:avLst/>
          </a:prstGeom>
          <a:ln>
            <a:solidFill>
              <a:schemeClr val="bg2">
                <a:lumMod val="50000"/>
              </a:schemeClr>
            </a:solidFill>
          </a:ln>
          <a:effectLst/>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190639" y="3886350"/>
            <a:ext cx="762224" cy="430887"/>
          </a:xfrm>
          <a:prstGeom prst="rect">
            <a:avLst/>
          </a:prstGeom>
          <a:noFill/>
          <a:ln>
            <a:solidFill>
              <a:schemeClr val="bg2">
                <a:lumMod val="75000"/>
              </a:schemeClr>
            </a:solidFill>
          </a:ln>
        </p:spPr>
        <p:txBody>
          <a:bodyPr wrap="square" rtlCol="0">
            <a:spAutoFit/>
          </a:bodyPr>
          <a:lstStyle/>
          <a:p>
            <a:pPr algn="ctr"/>
            <a:r>
              <a:rPr lang="en-US" sz="1050" dirty="0" smtClean="0"/>
              <a:t>No CEACs Procured</a:t>
            </a:r>
            <a:endParaRPr lang="en-US" sz="1050" dirty="0"/>
          </a:p>
        </p:txBody>
      </p:sp>
      <p:sp>
        <p:nvSpPr>
          <p:cNvPr id="26" name="Text Placeholder 1"/>
          <p:cNvSpPr>
            <a:spLocks noGrp="1"/>
          </p:cNvSpPr>
          <p:nvPr>
            <p:ph type="body" sz="quarter" idx="13"/>
          </p:nvPr>
        </p:nvSpPr>
        <p:spPr>
          <a:xfrm>
            <a:off x="619539" y="310091"/>
            <a:ext cx="10972800" cy="569387"/>
          </a:xfrm>
        </p:spPr>
        <p:txBody>
          <a:bodyPr/>
          <a:lstStyle/>
          <a:p>
            <a:r>
              <a:rPr lang="en-US" dirty="0"/>
              <a:t>How it Works</a:t>
            </a:r>
          </a:p>
        </p:txBody>
      </p:sp>
    </p:spTree>
    <p:extLst>
      <p:ext uri="{BB962C8B-B14F-4D97-AF65-F5344CB8AC3E}">
        <p14:creationId xmlns:p14="http://schemas.microsoft.com/office/powerpoint/2010/main" val="35061305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18</a:t>
            </a:fld>
            <a:endParaRPr lang="en-US" dirty="0"/>
          </a:p>
        </p:txBody>
      </p:sp>
      <p:sp>
        <p:nvSpPr>
          <p:cNvPr id="4" name="Text Placeholder 3"/>
          <p:cNvSpPr>
            <a:spLocks noGrp="1"/>
          </p:cNvSpPr>
          <p:nvPr>
            <p:ph type="body" sz="quarter" idx="12"/>
          </p:nvPr>
        </p:nvSpPr>
        <p:spPr/>
        <p:txBody>
          <a:bodyPr/>
          <a:lstStyle/>
          <a:p>
            <a:r>
              <a:rPr lang="en-US" dirty="0" smtClean="0"/>
              <a:t>How Would the ICCM Align with State Policy Goals?</a:t>
            </a:r>
            <a:endParaRPr lang="en-US" dirty="0"/>
          </a:p>
        </p:txBody>
      </p:sp>
    </p:spTree>
    <p:extLst>
      <p:ext uri="{BB962C8B-B14F-4D97-AF65-F5344CB8AC3E}">
        <p14:creationId xmlns:p14="http://schemas.microsoft.com/office/powerpoint/2010/main" val="2394391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69234" y="69287"/>
            <a:ext cx="10972800" cy="569387"/>
          </a:xfrm>
        </p:spPr>
        <p:txBody>
          <a:bodyPr/>
          <a:lstStyle/>
          <a:p>
            <a:r>
              <a:rPr lang="en-US" dirty="0" smtClean="0"/>
              <a:t>State Policies</a:t>
            </a:r>
            <a:endParaRPr lang="en-US" dirty="0"/>
          </a:p>
        </p:txBody>
      </p:sp>
      <p:sp>
        <p:nvSpPr>
          <p:cNvPr id="3" name="Text Placeholder 2"/>
          <p:cNvSpPr>
            <a:spLocks noGrp="1"/>
          </p:cNvSpPr>
          <p:nvPr>
            <p:ph type="body" sz="quarter" idx="12"/>
          </p:nvPr>
        </p:nvSpPr>
        <p:spPr>
          <a:xfrm>
            <a:off x="669234" y="3492653"/>
            <a:ext cx="10972800" cy="3061251"/>
          </a:xfrm>
        </p:spPr>
        <p:txBody>
          <a:bodyPr>
            <a:normAutofit/>
          </a:bodyPr>
          <a:lstStyle/>
          <a:p>
            <a:pPr marL="342900" indent="-342900">
              <a:buFont typeface="Arial" panose="020B0604020202020204" pitchFamily="34" charset="0"/>
              <a:buChar char="•"/>
            </a:pPr>
            <a:r>
              <a:rPr lang="en-US" sz="1400" dirty="0" smtClean="0">
                <a:latin typeface="Calibri "/>
              </a:rPr>
              <a:t>Define eligible resource types</a:t>
            </a:r>
          </a:p>
          <a:p>
            <a:pPr marL="342900" indent="-342900">
              <a:buFont typeface="Arial" panose="020B0604020202020204" pitchFamily="34" charset="0"/>
              <a:buChar char="•"/>
            </a:pPr>
            <a:r>
              <a:rPr lang="en-US" sz="1400" dirty="0" smtClean="0">
                <a:latin typeface="Calibri "/>
              </a:rPr>
              <a:t>Set technology-specific carve-outs</a:t>
            </a:r>
          </a:p>
          <a:p>
            <a:pPr marL="342900" indent="-342900">
              <a:buFont typeface="Arial" panose="020B0604020202020204" pitchFamily="34" charset="0"/>
              <a:buChar char="•"/>
            </a:pPr>
            <a:r>
              <a:rPr lang="en-US" sz="1400" dirty="0" smtClean="0">
                <a:latin typeface="Calibri "/>
              </a:rPr>
              <a:t>Procure attributes through </a:t>
            </a:r>
            <a:r>
              <a:rPr lang="en-US" sz="1400" dirty="0">
                <a:latin typeface="Calibri "/>
              </a:rPr>
              <a:t>state-defined renewable energy credit (RECs), state-defined zero emissions credit (ZECs), or a new resource-neutral regionally-defined clean energy attribute credits (CEACs) </a:t>
            </a:r>
          </a:p>
          <a:p>
            <a:pPr marL="342900" indent="-342900">
              <a:buFont typeface="Arial" panose="020B0604020202020204" pitchFamily="34" charset="0"/>
              <a:buChar char="•"/>
            </a:pPr>
            <a:r>
              <a:rPr lang="en-US" sz="1400" dirty="0" smtClean="0">
                <a:latin typeface="Calibri "/>
              </a:rPr>
              <a:t>Buy as much (or as little) clean energy as they like</a:t>
            </a:r>
          </a:p>
          <a:p>
            <a:pPr marL="342900" indent="-342900">
              <a:buFont typeface="Arial" panose="020B0604020202020204" pitchFamily="34" charset="0"/>
              <a:buChar char="•"/>
            </a:pPr>
            <a:r>
              <a:rPr lang="en-US" sz="1400" dirty="0" smtClean="0">
                <a:latin typeface="Calibri "/>
              </a:rPr>
              <a:t>Continue using other clean energy programs and procurements outside of ICCM</a:t>
            </a:r>
          </a:p>
          <a:p>
            <a:pPr marL="342900" indent="-342900">
              <a:buFont typeface="Arial" panose="020B0604020202020204" pitchFamily="34" charset="0"/>
              <a:buChar char="•"/>
            </a:pPr>
            <a:r>
              <a:rPr lang="en-US" sz="1400" dirty="0" smtClean="0">
                <a:latin typeface="Calibri "/>
              </a:rPr>
              <a:t>Set budget or price caps</a:t>
            </a:r>
          </a:p>
          <a:p>
            <a:pPr marL="342900" indent="-342900">
              <a:buFont typeface="Arial" panose="020B0604020202020204" pitchFamily="34" charset="0"/>
              <a:buChar char="•"/>
            </a:pPr>
            <a:r>
              <a:rPr lang="en-US" sz="1400" dirty="0" smtClean="0">
                <a:latin typeface="Calibri "/>
              </a:rPr>
              <a:t>Express demand as a vertical demand curve, sloping demand curve, or price-quantity pairs</a:t>
            </a:r>
          </a:p>
          <a:p>
            <a:pPr marL="342900" indent="-342900">
              <a:buFont typeface="Arial" panose="020B0604020202020204" pitchFamily="34" charset="0"/>
              <a:buChar char="•"/>
            </a:pPr>
            <a:r>
              <a:rPr lang="en-US" sz="1400" dirty="0" smtClean="0">
                <a:latin typeface="Calibri "/>
              </a:rPr>
              <a:t>Define eligible resource types or state/regional credits</a:t>
            </a:r>
          </a:p>
          <a:p>
            <a:pPr marL="342900" indent="-342900">
              <a:buFont typeface="Arial" panose="020B0604020202020204" pitchFamily="34" charset="0"/>
              <a:buChar char="•"/>
            </a:pPr>
            <a:r>
              <a:rPr lang="en-US" sz="1400" dirty="0" smtClean="0">
                <a:latin typeface="Calibri "/>
              </a:rPr>
              <a:t>Buy as much (or as little) clean energy as they like</a:t>
            </a:r>
          </a:p>
          <a:p>
            <a:pPr marL="342900" indent="-342900">
              <a:buFont typeface="Arial" panose="020B0604020202020204" pitchFamily="34" charset="0"/>
              <a:buChar char="•"/>
            </a:pPr>
            <a:r>
              <a:rPr lang="en-US" sz="1400" dirty="0" smtClean="0">
                <a:latin typeface="Calibri "/>
              </a:rPr>
              <a:t>Self-supply within state mandates</a:t>
            </a:r>
          </a:p>
          <a:p>
            <a:pPr marL="342900" indent="-342900">
              <a:buFont typeface="Arial" panose="020B0604020202020204" pitchFamily="34" charset="0"/>
              <a:buChar char="•"/>
            </a:pPr>
            <a:r>
              <a:rPr lang="en-US" sz="1400" dirty="0" smtClean="0">
                <a:latin typeface="Calibri "/>
              </a:rPr>
              <a:t>Express demand as price-quantity pairs</a:t>
            </a:r>
            <a:endParaRPr lang="en-US" sz="1400" dirty="0">
              <a:latin typeface="Calibri "/>
            </a:endParaRPr>
          </a:p>
          <a:p>
            <a:pPr marL="342900" indent="-342900">
              <a:buFont typeface="Arial" panose="020B0604020202020204" pitchFamily="34" charset="0"/>
              <a:buChar char="•"/>
            </a:pPr>
            <a:endParaRPr lang="en-US" sz="1400" dirty="0"/>
          </a:p>
        </p:txBody>
      </p:sp>
      <p:sp>
        <p:nvSpPr>
          <p:cNvPr id="4" name="Title 3"/>
          <p:cNvSpPr>
            <a:spLocks noGrp="1"/>
          </p:cNvSpPr>
          <p:nvPr>
            <p:ph type="title"/>
          </p:nvPr>
        </p:nvSpPr>
        <p:spPr>
          <a:xfrm>
            <a:off x="609600" y="504742"/>
            <a:ext cx="10972800" cy="1255728"/>
          </a:xfrm>
        </p:spPr>
        <p:txBody>
          <a:bodyPr/>
          <a:lstStyle/>
          <a:p>
            <a:r>
              <a:rPr lang="en-US" dirty="0" smtClean="0"/>
              <a:t>How would States and customers express demand for clean energy?</a:t>
            </a:r>
            <a:endParaRPr lang="en-US" dirty="0"/>
          </a:p>
        </p:txBody>
      </p:sp>
      <p:sp>
        <p:nvSpPr>
          <p:cNvPr id="6" name="Slide Number Placeholder 5"/>
          <p:cNvSpPr>
            <a:spLocks noGrp="1"/>
          </p:cNvSpPr>
          <p:nvPr>
            <p:ph type="sldNum" sz="quarter" idx="15"/>
          </p:nvPr>
        </p:nvSpPr>
        <p:spPr/>
        <p:txBody>
          <a:bodyPr/>
          <a:lstStyle/>
          <a:p>
            <a:r>
              <a:rPr lang="en-US" b="0" smtClean="0"/>
              <a:t>Brattle.com | </a:t>
            </a:r>
            <a:fld id="{590DAB12-68F0-43F3-9CAA-0DFBA7404834}" type="slidenum">
              <a:rPr lang="en-US" smtClean="0"/>
              <a:pPr/>
              <a:t>19</a:t>
            </a:fld>
            <a:endParaRPr lang="en-US" dirty="0"/>
          </a:p>
        </p:txBody>
      </p:sp>
      <p:sp>
        <p:nvSpPr>
          <p:cNvPr id="7" name="Text Placeholder 6"/>
          <p:cNvSpPr>
            <a:spLocks noGrp="1"/>
          </p:cNvSpPr>
          <p:nvPr>
            <p:ph type="body" sz="quarter" idx="16"/>
          </p:nvPr>
        </p:nvSpPr>
        <p:spPr>
          <a:xfrm>
            <a:off x="609599" y="1666374"/>
            <a:ext cx="10972801" cy="1186156"/>
          </a:xfrm>
        </p:spPr>
        <p:txBody>
          <a:bodyPr>
            <a:normAutofit lnSpcReduction="10000"/>
          </a:bodyPr>
          <a:lstStyle/>
          <a:p>
            <a:r>
              <a:rPr lang="en-US" dirty="0" smtClean="0"/>
              <a:t>Customer-first approach offers flexibility to the demand side of the market to define what clean attributes they value and how much</a:t>
            </a:r>
          </a:p>
        </p:txBody>
      </p:sp>
      <p:cxnSp>
        <p:nvCxnSpPr>
          <p:cNvPr id="8" name="Straight Connector 7"/>
          <p:cNvCxnSpPr/>
          <p:nvPr/>
        </p:nvCxnSpPr>
        <p:spPr>
          <a:xfrm flipV="1">
            <a:off x="609599" y="3590577"/>
            <a:ext cx="4992130" cy="5233"/>
          </a:xfrm>
          <a:prstGeom prst="line">
            <a:avLst/>
          </a:prstGeom>
        </p:spPr>
        <p:style>
          <a:lnRef idx="1">
            <a:schemeClr val="accent2"/>
          </a:lnRef>
          <a:fillRef idx="0">
            <a:schemeClr val="accent2"/>
          </a:fillRef>
          <a:effectRef idx="0">
            <a:schemeClr val="accent2"/>
          </a:effectRef>
          <a:fontRef idx="minor">
            <a:schemeClr val="tx1"/>
          </a:fontRef>
        </p:style>
      </p:cxnSp>
      <p:sp>
        <p:nvSpPr>
          <p:cNvPr id="9" name="TextBox 8"/>
          <p:cNvSpPr txBox="1"/>
          <p:nvPr/>
        </p:nvSpPr>
        <p:spPr>
          <a:xfrm>
            <a:off x="510207" y="3084935"/>
            <a:ext cx="5353879" cy="461665"/>
          </a:xfrm>
          <a:prstGeom prst="rect">
            <a:avLst/>
          </a:prstGeom>
          <a:noFill/>
        </p:spPr>
        <p:txBody>
          <a:bodyPr wrap="square" rtlCol="0">
            <a:spAutoFit/>
          </a:bodyPr>
          <a:lstStyle/>
          <a:p>
            <a:r>
              <a:rPr lang="en-US" sz="2400" b="1" dirty="0" smtClean="0">
                <a:solidFill>
                  <a:schemeClr val="tx2">
                    <a:lumMod val="90000"/>
                    <a:lumOff val="10000"/>
                  </a:schemeClr>
                </a:solidFill>
              </a:rPr>
              <a:t>Each State would have options to:</a:t>
            </a:r>
            <a:endParaRPr lang="en-US" sz="2400" b="1" dirty="0">
              <a:solidFill>
                <a:schemeClr val="tx2">
                  <a:lumMod val="90000"/>
                  <a:lumOff val="10000"/>
                </a:schemeClr>
              </a:solidFill>
            </a:endParaRPr>
          </a:p>
        </p:txBody>
      </p:sp>
      <p:cxnSp>
        <p:nvCxnSpPr>
          <p:cNvPr id="10" name="Straight Connector 9"/>
          <p:cNvCxnSpPr/>
          <p:nvPr/>
        </p:nvCxnSpPr>
        <p:spPr>
          <a:xfrm flipV="1">
            <a:off x="6258338" y="3595810"/>
            <a:ext cx="4992130" cy="5233"/>
          </a:xfrm>
          <a:prstGeom prst="line">
            <a:avLst/>
          </a:prstGeom>
        </p:spPr>
        <p:style>
          <a:lnRef idx="1">
            <a:schemeClr val="accent2"/>
          </a:lnRef>
          <a:fillRef idx="0">
            <a:schemeClr val="accent2"/>
          </a:fillRef>
          <a:effectRef idx="0">
            <a:schemeClr val="accent2"/>
          </a:effectRef>
          <a:fontRef idx="minor">
            <a:schemeClr val="tx1"/>
          </a:fontRef>
        </p:style>
      </p:cxnSp>
      <p:sp>
        <p:nvSpPr>
          <p:cNvPr id="11" name="TextBox 10"/>
          <p:cNvSpPr txBox="1"/>
          <p:nvPr/>
        </p:nvSpPr>
        <p:spPr>
          <a:xfrm>
            <a:off x="6192077" y="3084935"/>
            <a:ext cx="5608984" cy="461665"/>
          </a:xfrm>
          <a:prstGeom prst="rect">
            <a:avLst/>
          </a:prstGeom>
          <a:noFill/>
        </p:spPr>
        <p:txBody>
          <a:bodyPr wrap="square" rtlCol="0">
            <a:spAutoFit/>
          </a:bodyPr>
          <a:lstStyle/>
          <a:p>
            <a:r>
              <a:rPr lang="en-US" sz="2400" b="1" dirty="0" smtClean="0">
                <a:solidFill>
                  <a:schemeClr val="tx2">
                    <a:lumMod val="90000"/>
                    <a:lumOff val="10000"/>
                  </a:schemeClr>
                </a:solidFill>
              </a:rPr>
              <a:t>Voluntary buyers would have options to:</a:t>
            </a:r>
            <a:endParaRPr lang="en-US" sz="2400" b="1" dirty="0">
              <a:solidFill>
                <a:schemeClr val="tx2">
                  <a:lumMod val="90000"/>
                  <a:lumOff val="10000"/>
                </a:schemeClr>
              </a:solidFill>
            </a:endParaRPr>
          </a:p>
        </p:txBody>
      </p:sp>
    </p:spTree>
    <p:extLst>
      <p:ext uri="{BB962C8B-B14F-4D97-AF65-F5344CB8AC3E}">
        <p14:creationId xmlns:p14="http://schemas.microsoft.com/office/powerpoint/2010/main" val="33514364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09600" y="-7240"/>
            <a:ext cx="10972800" cy="569387"/>
          </a:xfrm>
        </p:spPr>
        <p:txBody>
          <a:bodyPr/>
          <a:lstStyle/>
          <a:p>
            <a:r>
              <a:rPr lang="en-US" dirty="0" smtClean="0"/>
              <a:t>State Policies</a:t>
            </a:r>
            <a:endParaRPr lang="en-US" dirty="0"/>
          </a:p>
        </p:txBody>
      </p:sp>
      <p:sp>
        <p:nvSpPr>
          <p:cNvPr id="4" name="Title 3"/>
          <p:cNvSpPr>
            <a:spLocks noGrp="1"/>
          </p:cNvSpPr>
          <p:nvPr>
            <p:ph type="title"/>
          </p:nvPr>
        </p:nvSpPr>
        <p:spPr>
          <a:xfrm>
            <a:off x="609600" y="453310"/>
            <a:ext cx="10972800" cy="1255728"/>
          </a:xfrm>
        </p:spPr>
        <p:txBody>
          <a:bodyPr/>
          <a:lstStyle/>
          <a:p>
            <a:r>
              <a:rPr lang="en-US" dirty="0"/>
              <a:t>Indicative demand curve for a </a:t>
            </a:r>
            <a:r>
              <a:rPr lang="en-US" dirty="0" smtClean="0"/>
              <a:t>state with a 70</a:t>
            </a:r>
            <a:r>
              <a:rPr lang="en-US" dirty="0"/>
              <a:t>% clean energy target  </a:t>
            </a:r>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20</a:t>
            </a:fld>
            <a:endParaRPr lang="en-US" dirty="0"/>
          </a:p>
        </p:txBody>
      </p:sp>
      <p:sp>
        <p:nvSpPr>
          <p:cNvPr id="6" name="Rectangle 5"/>
          <p:cNvSpPr/>
          <p:nvPr/>
        </p:nvSpPr>
        <p:spPr>
          <a:xfrm>
            <a:off x="3077298" y="3581819"/>
            <a:ext cx="5449868" cy="1686512"/>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algn="ctr"/>
            <a:r>
              <a:rPr lang="en-US" sz="1600" b="1" dirty="0" smtClean="0">
                <a:solidFill>
                  <a:schemeClr val="accent2">
                    <a:lumMod val="75000"/>
                  </a:schemeClr>
                </a:solidFill>
              </a:rPr>
              <a:t>In-Market Clean Energy Procurements</a:t>
            </a:r>
          </a:p>
          <a:p>
            <a:pPr algn="ctr"/>
            <a:endParaRPr lang="en-US" sz="1600" b="1" i="1" dirty="0">
              <a:solidFill>
                <a:schemeClr val="accent2">
                  <a:lumMod val="75000"/>
                </a:schemeClr>
              </a:solidFill>
            </a:endParaRPr>
          </a:p>
          <a:p>
            <a:pPr algn="ctr"/>
            <a:endParaRPr lang="en-US" sz="1400" b="1" i="1" dirty="0">
              <a:solidFill>
                <a:schemeClr val="accent2">
                  <a:lumMod val="75000"/>
                </a:schemeClr>
              </a:solidFill>
            </a:endParaRPr>
          </a:p>
          <a:p>
            <a:pPr algn="ctr"/>
            <a:r>
              <a:rPr lang="en-US" sz="1400" i="1" dirty="0" smtClean="0">
                <a:solidFill>
                  <a:schemeClr val="accent2">
                    <a:lumMod val="75000"/>
                  </a:schemeClr>
                </a:solidFill>
              </a:rPr>
              <a:t>(50%)</a:t>
            </a:r>
            <a:endParaRPr lang="en-US" sz="1400" i="1" dirty="0">
              <a:solidFill>
                <a:schemeClr val="accent2">
                  <a:lumMod val="75000"/>
                </a:schemeClr>
              </a:solidFill>
            </a:endParaRPr>
          </a:p>
        </p:txBody>
      </p:sp>
      <p:sp>
        <p:nvSpPr>
          <p:cNvPr id="8" name="Rectangle 7"/>
          <p:cNvSpPr/>
          <p:nvPr/>
        </p:nvSpPr>
        <p:spPr>
          <a:xfrm>
            <a:off x="895783" y="3155314"/>
            <a:ext cx="2188457" cy="2113017"/>
          </a:xfrm>
          <a:prstGeom prst="rect">
            <a:avLst/>
          </a:prstGeom>
          <a:pattFill prst="pct20">
            <a:fgClr>
              <a:schemeClr val="bg1">
                <a:lumMod val="85000"/>
              </a:schemeClr>
            </a:fgClr>
            <a:bgClr>
              <a:schemeClr val="bg1"/>
            </a:bgClr>
          </a:pattFill>
          <a:ln w="57150">
            <a:solidFill>
              <a:schemeClr val="bg1">
                <a:lumMod val="85000"/>
              </a:schemeClr>
            </a:solidFill>
          </a:ln>
        </p:spPr>
        <p:style>
          <a:lnRef idx="0">
            <a:scrgbClr r="0" g="0" b="0"/>
          </a:lnRef>
          <a:fillRef idx="0">
            <a:scrgbClr r="0" g="0" b="0"/>
          </a:fillRef>
          <a:effectRef idx="0">
            <a:scrgbClr r="0" g="0" b="0"/>
          </a:effectRef>
          <a:fontRef idx="minor">
            <a:schemeClr val="lt1"/>
          </a:fontRef>
        </p:style>
        <p:txBody>
          <a:bodyPr rtlCol="0" anchor="b"/>
          <a:lstStyle/>
          <a:p>
            <a:pPr algn="ctr"/>
            <a:endParaRPr lang="en-US" sz="1400" dirty="0" smtClean="0">
              <a:solidFill>
                <a:schemeClr val="bg2">
                  <a:lumMod val="50000"/>
                </a:schemeClr>
              </a:solidFill>
            </a:endParaRPr>
          </a:p>
          <a:p>
            <a:pPr algn="ctr"/>
            <a:endParaRPr lang="en-US" sz="1400" dirty="0">
              <a:solidFill>
                <a:schemeClr val="bg2">
                  <a:lumMod val="50000"/>
                </a:schemeClr>
              </a:solidFill>
            </a:endParaRPr>
          </a:p>
          <a:p>
            <a:pPr algn="ctr"/>
            <a:r>
              <a:rPr lang="en-US" sz="1600" b="1" dirty="0" smtClean="0">
                <a:solidFill>
                  <a:schemeClr val="bg2">
                    <a:lumMod val="50000"/>
                  </a:schemeClr>
                </a:solidFill>
              </a:rPr>
              <a:t>Legacy Contracts and Other State Programs Outside of ICCM </a:t>
            </a:r>
            <a:endParaRPr lang="en-US" sz="1600" dirty="0" smtClean="0">
              <a:solidFill>
                <a:schemeClr val="bg2">
                  <a:lumMod val="50000"/>
                </a:schemeClr>
              </a:solidFill>
            </a:endParaRPr>
          </a:p>
          <a:p>
            <a:pPr algn="ctr"/>
            <a:endParaRPr lang="en-US" sz="1400" dirty="0" smtClean="0">
              <a:solidFill>
                <a:schemeClr val="bg2">
                  <a:lumMod val="50000"/>
                </a:schemeClr>
              </a:solidFill>
            </a:endParaRPr>
          </a:p>
          <a:p>
            <a:pPr algn="ctr"/>
            <a:endParaRPr lang="en-US" sz="1400" dirty="0" smtClean="0">
              <a:solidFill>
                <a:schemeClr val="bg2">
                  <a:lumMod val="50000"/>
                </a:schemeClr>
              </a:solidFill>
            </a:endParaRPr>
          </a:p>
          <a:p>
            <a:pPr algn="ctr"/>
            <a:r>
              <a:rPr lang="en-US" sz="1400" i="1" dirty="0" smtClean="0">
                <a:solidFill>
                  <a:schemeClr val="bg2">
                    <a:lumMod val="50000"/>
                  </a:schemeClr>
                </a:solidFill>
              </a:rPr>
              <a:t>(20%)</a:t>
            </a:r>
            <a:endParaRPr lang="en-US" sz="1400" i="1" dirty="0">
              <a:solidFill>
                <a:schemeClr val="bg2">
                  <a:lumMod val="50000"/>
                </a:schemeClr>
              </a:solidFill>
            </a:endParaRPr>
          </a:p>
        </p:txBody>
      </p:sp>
      <p:cxnSp>
        <p:nvCxnSpPr>
          <p:cNvPr id="9" name="Straight Connector 8"/>
          <p:cNvCxnSpPr/>
          <p:nvPr/>
        </p:nvCxnSpPr>
        <p:spPr>
          <a:xfrm>
            <a:off x="863418" y="5274930"/>
            <a:ext cx="11164719" cy="0"/>
          </a:xfrm>
          <a:prstGeom prst="line">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45248" y="5220397"/>
            <a:ext cx="436338" cy="338554"/>
          </a:xfrm>
          <a:prstGeom prst="rect">
            <a:avLst/>
          </a:prstGeom>
          <a:noFill/>
        </p:spPr>
        <p:txBody>
          <a:bodyPr wrap="none" rtlCol="0">
            <a:spAutoFit/>
          </a:bodyPr>
          <a:lstStyle/>
          <a:p>
            <a:pPr algn="ctr"/>
            <a:r>
              <a:rPr lang="en-US" sz="1600" dirty="0" smtClean="0"/>
              <a:t>0%</a:t>
            </a:r>
            <a:endParaRPr lang="en-US" sz="1600" dirty="0"/>
          </a:p>
        </p:txBody>
      </p:sp>
      <p:sp>
        <p:nvSpPr>
          <p:cNvPr id="11" name="TextBox 10"/>
          <p:cNvSpPr txBox="1"/>
          <p:nvPr/>
        </p:nvSpPr>
        <p:spPr>
          <a:xfrm>
            <a:off x="8194603" y="5555638"/>
            <a:ext cx="3869675" cy="861774"/>
          </a:xfrm>
          <a:prstGeom prst="rect">
            <a:avLst/>
          </a:prstGeom>
          <a:noFill/>
        </p:spPr>
        <p:txBody>
          <a:bodyPr wrap="square" rtlCol="0">
            <a:spAutoFit/>
          </a:bodyPr>
          <a:lstStyle/>
          <a:p>
            <a:pPr algn="r"/>
            <a:r>
              <a:rPr lang="en-US" b="1" dirty="0" smtClean="0"/>
              <a:t>Clean Energy Demand, as % of load </a:t>
            </a:r>
            <a:endParaRPr lang="en-US" sz="1600" b="1" i="1" dirty="0"/>
          </a:p>
          <a:p>
            <a:pPr algn="r"/>
            <a:r>
              <a:rPr lang="en-US" sz="1600" i="1" dirty="0" smtClean="0"/>
              <a:t>(Structured to meet 70% mandate, or accelerate to 100% if prices are low)</a:t>
            </a:r>
            <a:endParaRPr lang="en-US" sz="2000" i="1" dirty="0"/>
          </a:p>
        </p:txBody>
      </p:sp>
      <p:sp>
        <p:nvSpPr>
          <p:cNvPr id="12" name="TextBox 11"/>
          <p:cNvSpPr txBox="1"/>
          <p:nvPr/>
        </p:nvSpPr>
        <p:spPr>
          <a:xfrm>
            <a:off x="792540" y="5688177"/>
            <a:ext cx="2210212" cy="830997"/>
          </a:xfrm>
          <a:prstGeom prst="rect">
            <a:avLst/>
          </a:prstGeom>
          <a:noFill/>
        </p:spPr>
        <p:txBody>
          <a:bodyPr wrap="square" rtlCol="0">
            <a:spAutoFit/>
          </a:bodyPr>
          <a:lstStyle/>
          <a:p>
            <a:pPr algn="ctr"/>
            <a:r>
              <a:rPr lang="en-US" sz="1600" dirty="0" smtClean="0">
                <a:solidFill>
                  <a:srgbClr val="000000"/>
                </a:solidFill>
              </a:rPr>
              <a:t>Quantities accounted for but no clean energy payments are awarded</a:t>
            </a:r>
            <a:endParaRPr lang="en-US" sz="1600" dirty="0">
              <a:solidFill>
                <a:srgbClr val="000000"/>
              </a:solidFill>
            </a:endParaRPr>
          </a:p>
        </p:txBody>
      </p:sp>
      <p:cxnSp>
        <p:nvCxnSpPr>
          <p:cNvPr id="13" name="Straight Connector 12"/>
          <p:cNvCxnSpPr/>
          <p:nvPr/>
        </p:nvCxnSpPr>
        <p:spPr>
          <a:xfrm flipV="1">
            <a:off x="863418" y="2226368"/>
            <a:ext cx="0" cy="3055162"/>
          </a:xfrm>
          <a:prstGeom prst="line">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4" name="Left Brace 13"/>
          <p:cNvSpPr/>
          <p:nvPr/>
        </p:nvSpPr>
        <p:spPr>
          <a:xfrm rot="16200000">
            <a:off x="1871248" y="4514464"/>
            <a:ext cx="161486" cy="2177144"/>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p:cNvSpPr txBox="1"/>
          <p:nvPr/>
        </p:nvSpPr>
        <p:spPr>
          <a:xfrm>
            <a:off x="3733116" y="1888886"/>
            <a:ext cx="3543964" cy="400110"/>
          </a:xfrm>
          <a:prstGeom prst="rect">
            <a:avLst/>
          </a:prstGeom>
          <a:noFill/>
        </p:spPr>
        <p:txBody>
          <a:bodyPr wrap="square" rtlCol="0">
            <a:spAutoFit/>
          </a:bodyPr>
          <a:lstStyle/>
          <a:p>
            <a:pPr algn="ctr"/>
            <a:r>
              <a:rPr lang="en-US" sz="2000" b="1" dirty="0" smtClean="0">
                <a:solidFill>
                  <a:schemeClr val="accent1">
                    <a:lumMod val="60000"/>
                    <a:lumOff val="40000"/>
                  </a:schemeClr>
                </a:solidFill>
              </a:rPr>
              <a:t>Clean Energy Demand Curve</a:t>
            </a:r>
            <a:endParaRPr lang="en-US" sz="2000" b="1" dirty="0">
              <a:solidFill>
                <a:schemeClr val="accent1">
                  <a:lumMod val="60000"/>
                  <a:lumOff val="40000"/>
                </a:schemeClr>
              </a:solidFill>
            </a:endParaRPr>
          </a:p>
        </p:txBody>
      </p:sp>
      <p:cxnSp>
        <p:nvCxnSpPr>
          <p:cNvPr id="17" name="Straight Connector 16"/>
          <p:cNvCxnSpPr/>
          <p:nvPr/>
        </p:nvCxnSpPr>
        <p:spPr>
          <a:xfrm flipV="1">
            <a:off x="1960140"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3056862"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153584"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5250306"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6347028"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7443750"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8540472"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9637194"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10733916"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1830637" y="5278279"/>
            <a:ext cx="0" cy="91440"/>
          </a:xfrm>
          <a:prstGeom prst="line">
            <a:avLst/>
          </a:prstGeom>
          <a:ln>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1541328" y="5346176"/>
            <a:ext cx="644728" cy="338554"/>
          </a:xfrm>
          <a:prstGeom prst="rect">
            <a:avLst/>
          </a:prstGeom>
          <a:noFill/>
        </p:spPr>
        <p:txBody>
          <a:bodyPr wrap="none" rtlCol="0">
            <a:spAutoFit/>
          </a:bodyPr>
          <a:lstStyle/>
          <a:p>
            <a:pPr algn="ctr"/>
            <a:r>
              <a:rPr lang="en-US" sz="1600" dirty="0" smtClean="0"/>
              <a:t>100%</a:t>
            </a:r>
            <a:endParaRPr lang="en-US" sz="1600" dirty="0"/>
          </a:p>
        </p:txBody>
      </p:sp>
      <p:sp>
        <p:nvSpPr>
          <p:cNvPr id="28" name="TextBox 27"/>
          <p:cNvSpPr txBox="1"/>
          <p:nvPr/>
        </p:nvSpPr>
        <p:spPr>
          <a:xfrm>
            <a:off x="8227337" y="5333576"/>
            <a:ext cx="540534" cy="338554"/>
          </a:xfrm>
          <a:prstGeom prst="rect">
            <a:avLst/>
          </a:prstGeom>
          <a:noFill/>
        </p:spPr>
        <p:txBody>
          <a:bodyPr wrap="none" rtlCol="0">
            <a:spAutoFit/>
          </a:bodyPr>
          <a:lstStyle/>
          <a:p>
            <a:pPr algn="ctr"/>
            <a:r>
              <a:rPr lang="en-US" sz="1600" dirty="0" smtClean="0"/>
              <a:t>70%</a:t>
            </a:r>
            <a:endParaRPr lang="en-US" sz="1600" dirty="0"/>
          </a:p>
        </p:txBody>
      </p:sp>
      <p:sp>
        <p:nvSpPr>
          <p:cNvPr id="29" name="Oval 28"/>
          <p:cNvSpPr/>
          <p:nvPr/>
        </p:nvSpPr>
        <p:spPr>
          <a:xfrm>
            <a:off x="8450790" y="5215657"/>
            <a:ext cx="149461" cy="14946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cxnSp>
        <p:nvCxnSpPr>
          <p:cNvPr id="30" name="Straight Connector 29"/>
          <p:cNvCxnSpPr/>
          <p:nvPr/>
        </p:nvCxnSpPr>
        <p:spPr>
          <a:xfrm>
            <a:off x="7791601" y="2423364"/>
            <a:ext cx="703162" cy="1187259"/>
          </a:xfrm>
          <a:prstGeom prst="line">
            <a:avLst/>
          </a:prstGeom>
          <a:ln w="57150">
            <a:solidFill>
              <a:schemeClr val="accent1">
                <a:lumMod val="60000"/>
                <a:lumOff val="40000"/>
              </a:schemeClr>
            </a:solidFill>
            <a:prstDash val="solid"/>
            <a:headEnd type="oval" w="med" len="med"/>
            <a:tailEnd type="oval" w="med" len="med"/>
          </a:ln>
        </p:spPr>
        <p:style>
          <a:lnRef idx="1">
            <a:schemeClr val="accent6"/>
          </a:lnRef>
          <a:fillRef idx="0">
            <a:schemeClr val="accent6"/>
          </a:fillRef>
          <a:effectRef idx="0">
            <a:schemeClr val="accent6"/>
          </a:effectRef>
          <a:fontRef idx="minor">
            <a:schemeClr val="tx1"/>
          </a:fontRef>
        </p:style>
      </p:cxnSp>
      <p:cxnSp>
        <p:nvCxnSpPr>
          <p:cNvPr id="31" name="Straight Connector 30"/>
          <p:cNvCxnSpPr/>
          <p:nvPr/>
        </p:nvCxnSpPr>
        <p:spPr>
          <a:xfrm>
            <a:off x="8494763" y="3610623"/>
            <a:ext cx="3335874" cy="1670906"/>
          </a:xfrm>
          <a:prstGeom prst="line">
            <a:avLst/>
          </a:prstGeom>
          <a:ln w="57150">
            <a:solidFill>
              <a:schemeClr val="accent1">
                <a:lumMod val="60000"/>
                <a:lumOff val="40000"/>
              </a:schemeClr>
            </a:solidFill>
            <a:prstDash val="solid"/>
            <a:headEnd type="oval" w="med" len="med"/>
            <a:tailEnd type="oval" w="med" len="med"/>
          </a:ln>
        </p:spPr>
        <p:style>
          <a:lnRef idx="1">
            <a:schemeClr val="accent6"/>
          </a:lnRef>
          <a:fillRef idx="0">
            <a:schemeClr val="accent6"/>
          </a:fillRef>
          <a:effectRef idx="0">
            <a:schemeClr val="accent6"/>
          </a:effectRef>
          <a:fontRef idx="minor">
            <a:schemeClr val="tx1"/>
          </a:fontRef>
        </p:style>
      </p:cxnSp>
      <p:sp>
        <p:nvSpPr>
          <p:cNvPr id="32" name="TextBox 31"/>
          <p:cNvSpPr txBox="1"/>
          <p:nvPr/>
        </p:nvSpPr>
        <p:spPr>
          <a:xfrm>
            <a:off x="6690851" y="2447436"/>
            <a:ext cx="1505798" cy="338554"/>
          </a:xfrm>
          <a:prstGeom prst="rect">
            <a:avLst/>
          </a:prstGeom>
          <a:noFill/>
        </p:spPr>
        <p:txBody>
          <a:bodyPr wrap="square" rtlCol="0">
            <a:spAutoFit/>
          </a:bodyPr>
          <a:lstStyle/>
          <a:p>
            <a:r>
              <a:rPr lang="en-US" sz="1600" i="1" dirty="0" smtClean="0">
                <a:solidFill>
                  <a:schemeClr val="accent1">
                    <a:lumMod val="60000"/>
                    <a:lumOff val="40000"/>
                  </a:schemeClr>
                </a:solidFill>
              </a:rPr>
              <a:t>(price cap)</a:t>
            </a:r>
            <a:endParaRPr lang="en-US" sz="1600" i="1" dirty="0">
              <a:solidFill>
                <a:schemeClr val="accent1">
                  <a:lumMod val="60000"/>
                  <a:lumOff val="40000"/>
                </a:schemeClr>
              </a:solidFill>
            </a:endParaRPr>
          </a:p>
        </p:txBody>
      </p:sp>
      <p:sp>
        <p:nvSpPr>
          <p:cNvPr id="33" name="TextBox 32"/>
          <p:cNvSpPr txBox="1"/>
          <p:nvPr/>
        </p:nvSpPr>
        <p:spPr>
          <a:xfrm>
            <a:off x="8891315" y="3479084"/>
            <a:ext cx="2476250" cy="338554"/>
          </a:xfrm>
          <a:prstGeom prst="rect">
            <a:avLst/>
          </a:prstGeom>
          <a:noFill/>
        </p:spPr>
        <p:txBody>
          <a:bodyPr wrap="square" rtlCol="0">
            <a:spAutoFit/>
          </a:bodyPr>
          <a:lstStyle/>
          <a:p>
            <a:r>
              <a:rPr lang="en-US" sz="1600" i="1" dirty="0" smtClean="0">
                <a:solidFill>
                  <a:schemeClr val="accent1">
                    <a:lumMod val="60000"/>
                    <a:lumOff val="40000"/>
                  </a:schemeClr>
                </a:solidFill>
              </a:rPr>
              <a:t>(price @ “clean net CONE”)</a:t>
            </a:r>
            <a:endParaRPr lang="en-US" sz="1600" i="1" dirty="0">
              <a:solidFill>
                <a:schemeClr val="accent1">
                  <a:lumMod val="60000"/>
                  <a:lumOff val="40000"/>
                </a:schemeClr>
              </a:solidFill>
            </a:endParaRPr>
          </a:p>
        </p:txBody>
      </p:sp>
      <p:cxnSp>
        <p:nvCxnSpPr>
          <p:cNvPr id="34" name="Straight Connector 33"/>
          <p:cNvCxnSpPr/>
          <p:nvPr/>
        </p:nvCxnSpPr>
        <p:spPr>
          <a:xfrm flipV="1">
            <a:off x="880232" y="2423363"/>
            <a:ext cx="2273361" cy="3585"/>
          </a:xfrm>
          <a:prstGeom prst="line">
            <a:avLst/>
          </a:prstGeom>
          <a:ln w="57150">
            <a:solidFill>
              <a:schemeClr val="accent1">
                <a:lumMod val="60000"/>
                <a:lumOff val="40000"/>
              </a:schemeClr>
            </a:solidFill>
            <a:prstDash val="sysDot"/>
            <a:headEnd type="none" w="med" len="med"/>
            <a:tailEnd type="none" w="med" len="med"/>
          </a:ln>
        </p:spPr>
        <p:style>
          <a:lnRef idx="1">
            <a:schemeClr val="accent6"/>
          </a:lnRef>
          <a:fillRef idx="0">
            <a:schemeClr val="accent6"/>
          </a:fillRef>
          <a:effectRef idx="0">
            <a:schemeClr val="accent6"/>
          </a:effectRef>
          <a:fontRef idx="minor">
            <a:schemeClr val="tx1"/>
          </a:fontRef>
        </p:style>
      </p:cxnSp>
      <p:cxnSp>
        <p:nvCxnSpPr>
          <p:cNvPr id="35" name="Straight Connector 34"/>
          <p:cNvCxnSpPr/>
          <p:nvPr/>
        </p:nvCxnSpPr>
        <p:spPr>
          <a:xfrm>
            <a:off x="3084240" y="2423363"/>
            <a:ext cx="4700649" cy="1"/>
          </a:xfrm>
          <a:prstGeom prst="line">
            <a:avLst/>
          </a:prstGeom>
          <a:ln w="57150">
            <a:solidFill>
              <a:schemeClr val="accent1">
                <a:lumMod val="60000"/>
                <a:lumOff val="40000"/>
              </a:schemeClr>
            </a:solidFill>
            <a:prstDash val="solid"/>
            <a:headEnd type="oval" w="med" len="med"/>
            <a:tailEnd type="oval" w="med" len="med"/>
          </a:ln>
        </p:spPr>
        <p:style>
          <a:lnRef idx="1">
            <a:schemeClr val="accent6"/>
          </a:lnRef>
          <a:fillRef idx="0">
            <a:schemeClr val="accent6"/>
          </a:fillRef>
          <a:effectRef idx="0">
            <a:schemeClr val="accent6"/>
          </a:effectRef>
          <a:fontRef idx="minor">
            <a:schemeClr val="tx1"/>
          </a:fontRef>
        </p:style>
      </p:cxnSp>
      <p:sp>
        <p:nvSpPr>
          <p:cNvPr id="36" name="TextBox 35"/>
          <p:cNvSpPr txBox="1"/>
          <p:nvPr/>
        </p:nvSpPr>
        <p:spPr>
          <a:xfrm>
            <a:off x="281535" y="1625781"/>
            <a:ext cx="1990903" cy="646331"/>
          </a:xfrm>
          <a:prstGeom prst="rect">
            <a:avLst/>
          </a:prstGeom>
          <a:noFill/>
        </p:spPr>
        <p:txBody>
          <a:bodyPr wrap="square" rtlCol="0">
            <a:spAutoFit/>
          </a:bodyPr>
          <a:lstStyle/>
          <a:p>
            <a:r>
              <a:rPr lang="en-US" b="1" dirty="0" smtClean="0"/>
              <a:t>Clean Energy Price</a:t>
            </a:r>
          </a:p>
          <a:p>
            <a:r>
              <a:rPr lang="en-US" b="1" dirty="0" smtClean="0"/>
              <a:t>($/MWh)</a:t>
            </a:r>
            <a:endParaRPr lang="en-US" dirty="0"/>
          </a:p>
        </p:txBody>
      </p:sp>
      <p:sp>
        <p:nvSpPr>
          <p:cNvPr id="37" name="Right Arrow 36"/>
          <p:cNvSpPr/>
          <p:nvPr/>
        </p:nvSpPr>
        <p:spPr>
          <a:xfrm>
            <a:off x="7990865" y="1819526"/>
            <a:ext cx="3209295" cy="1696115"/>
          </a:xfrm>
          <a:prstGeom prst="rightArrow">
            <a:avLst>
              <a:gd name="adj1" fmla="val 70193"/>
              <a:gd name="adj2" fmla="val 26123"/>
            </a:avLst>
          </a:prstGeom>
          <a:solidFill>
            <a:srgbClr val="B0B3B6">
              <a:alpha val="34118"/>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dirty="0" smtClean="0">
                <a:solidFill>
                  <a:schemeClr val="bg2">
                    <a:lumMod val="50000"/>
                  </a:schemeClr>
                </a:solidFill>
              </a:rPr>
              <a:t>Demand curve decarbonizes faster &amp; cheaper by buying more clean energy when prices are low</a:t>
            </a:r>
            <a:endParaRPr lang="en-US" dirty="0">
              <a:solidFill>
                <a:schemeClr val="bg2">
                  <a:lumMod val="50000"/>
                </a:schemeClr>
              </a:solidFill>
            </a:endParaRPr>
          </a:p>
        </p:txBody>
      </p:sp>
    </p:spTree>
    <p:extLst>
      <p:ext uri="{BB962C8B-B14F-4D97-AF65-F5344CB8AC3E}">
        <p14:creationId xmlns:p14="http://schemas.microsoft.com/office/powerpoint/2010/main" val="3941619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456987"/>
            <a:ext cx="10972800" cy="1255728"/>
          </a:xfrm>
        </p:spPr>
        <p:txBody>
          <a:bodyPr/>
          <a:lstStyle/>
          <a:p>
            <a:r>
              <a:rPr lang="en-US" dirty="0" smtClean="0"/>
              <a:t>How could the ICCM guide the clean energy transition reliably and affordably?</a:t>
            </a:r>
            <a:endParaRPr lang="en-US" dirty="0"/>
          </a:p>
        </p:txBody>
      </p:sp>
      <p:sp>
        <p:nvSpPr>
          <p:cNvPr id="5" name="Slide Number Placeholder 4"/>
          <p:cNvSpPr>
            <a:spLocks noGrp="1"/>
          </p:cNvSpPr>
          <p:nvPr>
            <p:ph type="sldNum" sz="quarter" idx="15"/>
          </p:nvPr>
        </p:nvSpPr>
        <p:spPr/>
        <p:txBody>
          <a:bodyPr/>
          <a:lstStyle/>
          <a:p>
            <a:r>
              <a:rPr lang="en-US" b="0" dirty="0" smtClean="0"/>
              <a:t>Brattle.com | </a:t>
            </a:r>
            <a:fld id="{590DAB12-68F0-43F3-9CAA-0DFBA7404834}" type="slidenum">
              <a:rPr lang="en-US" smtClean="0"/>
              <a:pPr/>
              <a:t>21</a:t>
            </a:fld>
            <a:endParaRPr lang="en-US" dirty="0"/>
          </a:p>
        </p:txBody>
      </p:sp>
      <p:sp>
        <p:nvSpPr>
          <p:cNvPr id="10" name="Text Placeholder 2"/>
          <p:cNvSpPr txBox="1">
            <a:spLocks/>
          </p:cNvSpPr>
          <p:nvPr/>
        </p:nvSpPr>
        <p:spPr>
          <a:xfrm>
            <a:off x="609600" y="1712715"/>
            <a:ext cx="11213332" cy="821763"/>
          </a:xfrm>
          <a:prstGeom prst="rect">
            <a:avLst/>
          </a:prstGeom>
          <a:solidFill>
            <a:schemeClr val="accent2">
              <a:alpha val="9000"/>
            </a:schemeClr>
          </a:solidFill>
        </p:spPr>
        <p:txBody>
          <a:bodyPr vert="horz" lIns="0" tIns="0" rIns="0" bIns="0" rtlCol="0" anchor="ctr">
            <a:noAutofit/>
          </a:bodyPr>
          <a:lstStyle>
            <a:lvl1pPr marL="0" indent="0" algn="l" defTabSz="457200" rtl="0" eaLnBrk="1" latinLnBrk="0" hangingPunct="1">
              <a:spcBef>
                <a:spcPts val="900"/>
              </a:spcBef>
              <a:buClr>
                <a:schemeClr val="accent2"/>
              </a:buClr>
              <a:buSzPct val="90000"/>
              <a:buFont typeface="Wingdings 2" panose="05020102010507070707" pitchFamily="18" charset="2"/>
              <a:buNone/>
              <a:defRPr sz="2400" kern="1200">
                <a:solidFill>
                  <a:schemeClr val="tx1"/>
                </a:solidFill>
                <a:latin typeface="Calibri Light" panose="020F0302020204030204" pitchFamily="34" charset="0"/>
                <a:ea typeface="+mn-ea"/>
                <a:cs typeface="Calibri Light" panose="020F0302020204030204" pitchFamily="34" charset="0"/>
              </a:defRPr>
            </a:lvl1pPr>
            <a:lvl2pPr marL="280988" indent="-280988" algn="l" defTabSz="457200" rtl="0" eaLnBrk="1" latinLnBrk="0" hangingPunct="1">
              <a:spcBef>
                <a:spcPts val="900"/>
              </a:spcBef>
              <a:buClr>
                <a:schemeClr val="accent2"/>
              </a:buClr>
              <a:buSzPct val="90000"/>
              <a:buFont typeface="Wingdings 2" panose="05020102010507070707" pitchFamily="18" charset="2"/>
              <a:buChar char=""/>
              <a:tabLst/>
              <a:defRPr sz="2000" kern="1200">
                <a:solidFill>
                  <a:schemeClr val="tx1"/>
                </a:solidFill>
                <a:latin typeface="Calibri Light" panose="020F0302020204030204" pitchFamily="34" charset="0"/>
                <a:ea typeface="+mn-ea"/>
                <a:cs typeface="Calibri Light" panose="020F0302020204030204" pitchFamily="34" charset="0"/>
              </a:defRPr>
            </a:lvl2pPr>
            <a:lvl3pPr marL="573088" indent="-292100" algn="l" defTabSz="457200" rtl="0" eaLnBrk="1" latinLnBrk="0" hangingPunct="1">
              <a:lnSpc>
                <a:spcPct val="100000"/>
              </a:lnSpc>
              <a:spcBef>
                <a:spcPts val="600"/>
              </a:spcBef>
              <a:buClr>
                <a:schemeClr val="tx1">
                  <a:lumMod val="50000"/>
                  <a:lumOff val="50000"/>
                </a:schemeClr>
              </a:buClr>
              <a:buSzPct val="70000"/>
              <a:buFont typeface="Wingdings 3" panose="05040102010807070707" pitchFamily="18" charset="2"/>
              <a:buChar char=""/>
              <a:defRPr sz="2000" kern="1200" baseline="0">
                <a:solidFill>
                  <a:schemeClr val="tx1"/>
                </a:solidFill>
                <a:latin typeface="Calibri Light" panose="020F0302020204030204" pitchFamily="34" charset="0"/>
                <a:ea typeface="+mn-ea"/>
                <a:cs typeface="Calibri Light" panose="020F0302020204030204" pitchFamily="34" charset="0"/>
              </a:defRPr>
            </a:lvl3pPr>
            <a:lvl4pPr marL="854075" indent="-280988" algn="l" defTabSz="457200" rtl="0" eaLnBrk="1" latinLnBrk="0" hangingPunct="1">
              <a:lnSpc>
                <a:spcPct val="100000"/>
              </a:lnSpc>
              <a:spcBef>
                <a:spcPts val="600"/>
              </a:spcBef>
              <a:buClr>
                <a:schemeClr val="accent2"/>
              </a:buClr>
              <a:buSzPct val="100000"/>
              <a:buFont typeface="Calibri" panose="020F0502020204030204" pitchFamily="34" charset="0"/>
              <a:buChar char="―"/>
              <a:defRPr sz="1600" b="0" i="0" kern="1200" cap="none" spc="0" baseline="0">
                <a:solidFill>
                  <a:schemeClr val="tx1"/>
                </a:solidFill>
                <a:latin typeface="+mn-lt"/>
                <a:ea typeface="+mn-ea"/>
                <a:cs typeface="+mn-cs"/>
              </a:defRPr>
            </a:lvl4pPr>
            <a:lvl5pPr marL="0" indent="0" algn="l" defTabSz="457200" rtl="0" eaLnBrk="1" latinLnBrk="0" hangingPunct="1">
              <a:spcBef>
                <a:spcPts val="1700"/>
              </a:spcBef>
              <a:buClr>
                <a:schemeClr val="tx1">
                  <a:lumMod val="50000"/>
                  <a:lumOff val="50000"/>
                </a:schemeClr>
              </a:buClr>
              <a:buFont typeface="+mj-lt"/>
              <a:buNone/>
              <a:defRPr sz="1600" b="1" i="0" kern="1200" cap="all" spc="100" baseline="0">
                <a:solidFill>
                  <a:schemeClr val="accent2"/>
                </a:solidFill>
                <a:latin typeface="+mn-lt"/>
                <a:ea typeface="+mn-ea"/>
                <a:cs typeface="+mn-cs"/>
              </a:defRPr>
            </a:lvl5pPr>
            <a:lvl6pPr marL="573088" indent="-292100" algn="l" defTabSz="457200" rtl="0" eaLnBrk="1" latinLnBrk="0" hangingPunct="1">
              <a:spcBef>
                <a:spcPts val="600"/>
              </a:spcBef>
              <a:buClr>
                <a:schemeClr val="tx1">
                  <a:lumMod val="50000"/>
                  <a:lumOff val="50000"/>
                </a:schemeClr>
              </a:buClr>
              <a:buFont typeface="+mj-lt"/>
              <a:buAutoNum type="arabicPeriod"/>
              <a:defRPr sz="1600" kern="1200" baseline="0">
                <a:solidFill>
                  <a:schemeClr val="tx1"/>
                </a:solidFill>
                <a:latin typeface="+mn-lt"/>
                <a:ea typeface="+mn-ea"/>
                <a:cs typeface="+mn-cs"/>
              </a:defRPr>
            </a:lvl6pPr>
            <a:lvl7pPr marL="803275" indent="-230188" algn="l" defTabSz="457200" rtl="0" eaLnBrk="1" latinLnBrk="0" hangingPunct="1">
              <a:spcBef>
                <a:spcPts val="400"/>
              </a:spcBef>
              <a:buClr>
                <a:schemeClr val="accent2"/>
              </a:buClr>
              <a:buFont typeface="+mj-lt"/>
              <a:buAutoNum type="alphaLcPeriod"/>
              <a:defRPr sz="1300" kern="1200" baseline="0">
                <a:solidFill>
                  <a:schemeClr val="tx1"/>
                </a:solidFill>
                <a:latin typeface="+mn-lt"/>
                <a:ea typeface="+mn-ea"/>
                <a:cs typeface="+mn-cs"/>
              </a:defRPr>
            </a:lvl7pPr>
            <a:lvl8pPr marL="280988" indent="-280988" algn="l" defTabSz="457200" rtl="0" eaLnBrk="1" latinLnBrk="0" hangingPunct="1">
              <a:spcBef>
                <a:spcPts val="1700"/>
              </a:spcBef>
              <a:buClr>
                <a:schemeClr val="accent2"/>
              </a:buClr>
              <a:buSzPct val="150000"/>
              <a:buFont typeface="Calibri" panose="020F0502020204030204" pitchFamily="34" charset="0"/>
              <a:buChar char="‟"/>
              <a:defRPr sz="2000" i="1" kern="1200" baseline="0">
                <a:solidFill>
                  <a:schemeClr val="tx1"/>
                </a:solidFill>
                <a:latin typeface="Calibri Light" panose="020F0302020204030204" pitchFamily="34" charset="0"/>
                <a:ea typeface="+mn-ea"/>
                <a:cs typeface="Calibri Light" panose="020F0302020204030204" pitchFamily="34" charset="0"/>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063">
              <a:spcBef>
                <a:spcPts val="0"/>
              </a:spcBef>
            </a:pPr>
            <a:r>
              <a:rPr lang="en-US" sz="2800" dirty="0" smtClean="0">
                <a:solidFill>
                  <a:schemeClr val="tx1">
                    <a:lumMod val="90000"/>
                    <a:lumOff val="10000"/>
                  </a:schemeClr>
                </a:solidFill>
                <a:latin typeface="Calibri" panose="020F0502020204030204" pitchFamily="34" charset="0"/>
                <a:cs typeface="Calibri" panose="020F0502020204030204" pitchFamily="34" charset="0"/>
              </a:rPr>
              <a:t>State mandates for clean energy would increase over time, driving a least-cost pathway to a cleaner grid</a:t>
            </a:r>
            <a:endParaRPr lang="en-US" sz="2800" dirty="0">
              <a:solidFill>
                <a:schemeClr val="tx1">
                  <a:lumMod val="90000"/>
                  <a:lumOff val="10000"/>
                </a:schemeClr>
              </a:solidFill>
              <a:latin typeface="Calibri" panose="020F0502020204030204" pitchFamily="34" charset="0"/>
              <a:cs typeface="Calibri" panose="020F0502020204030204" pitchFamily="34" charset="0"/>
            </a:endParaRPr>
          </a:p>
        </p:txBody>
      </p:sp>
      <p:sp>
        <p:nvSpPr>
          <p:cNvPr id="44" name="Rectangle 43"/>
          <p:cNvSpPr/>
          <p:nvPr/>
        </p:nvSpPr>
        <p:spPr>
          <a:xfrm>
            <a:off x="2311346" y="6234603"/>
            <a:ext cx="7294066" cy="429805"/>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Note: Illustrative auction clearing and pricing model used to develop this example is available upon request. Simplified example is not intended to reflect New England.</a:t>
            </a:r>
            <a:endParaRPr lang="en-US" sz="1600" dirty="0"/>
          </a:p>
        </p:txBody>
      </p:sp>
      <p:pic>
        <p:nvPicPr>
          <p:cNvPr id="39" name="Picture 38"/>
          <p:cNvPicPr>
            <a:picLocks noChangeAspect="1"/>
          </p:cNvPicPr>
          <p:nvPr/>
        </p:nvPicPr>
        <p:blipFill>
          <a:blip r:embed="rId2"/>
          <a:stretch>
            <a:fillRect/>
          </a:stretch>
        </p:blipFill>
        <p:spPr>
          <a:xfrm>
            <a:off x="667029" y="2628770"/>
            <a:ext cx="10915371" cy="3206941"/>
          </a:xfrm>
          <a:prstGeom prst="rect">
            <a:avLst/>
          </a:prstGeom>
        </p:spPr>
      </p:pic>
      <p:sp>
        <p:nvSpPr>
          <p:cNvPr id="7" name="Text Placeholder 1"/>
          <p:cNvSpPr>
            <a:spLocks noGrp="1"/>
          </p:cNvSpPr>
          <p:nvPr>
            <p:ph type="body" sz="quarter" idx="13"/>
          </p:nvPr>
        </p:nvSpPr>
        <p:spPr>
          <a:xfrm>
            <a:off x="638314" y="-64950"/>
            <a:ext cx="10972800" cy="569387"/>
          </a:xfrm>
        </p:spPr>
        <p:txBody>
          <a:bodyPr/>
          <a:lstStyle/>
          <a:p>
            <a:r>
              <a:rPr lang="en-US" dirty="0"/>
              <a:t>State </a:t>
            </a:r>
            <a:r>
              <a:rPr lang="en-US" dirty="0" smtClean="0"/>
              <a:t>policies</a:t>
            </a:r>
            <a:endParaRPr lang="en-US" dirty="0"/>
          </a:p>
        </p:txBody>
      </p:sp>
    </p:spTree>
    <p:extLst>
      <p:ext uri="{BB962C8B-B14F-4D97-AF65-F5344CB8AC3E}">
        <p14:creationId xmlns:p14="http://schemas.microsoft.com/office/powerpoint/2010/main" val="22567524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22</a:t>
            </a:fld>
            <a:endParaRPr lang="en-US" dirty="0"/>
          </a:p>
        </p:txBody>
      </p:sp>
      <p:sp>
        <p:nvSpPr>
          <p:cNvPr id="4" name="Text Placeholder 3"/>
          <p:cNvSpPr>
            <a:spLocks noGrp="1"/>
          </p:cNvSpPr>
          <p:nvPr>
            <p:ph type="body" sz="quarter" idx="12"/>
          </p:nvPr>
        </p:nvSpPr>
        <p:spPr/>
        <p:txBody>
          <a:bodyPr/>
          <a:lstStyle/>
          <a:p>
            <a:r>
              <a:rPr lang="en-US" dirty="0" smtClean="0"/>
              <a:t>Alignment with State Principles</a:t>
            </a:r>
            <a:endParaRPr lang="en-US" dirty="0"/>
          </a:p>
        </p:txBody>
      </p:sp>
    </p:spTree>
    <p:extLst>
      <p:ext uri="{BB962C8B-B14F-4D97-AF65-F5344CB8AC3E}">
        <p14:creationId xmlns:p14="http://schemas.microsoft.com/office/powerpoint/2010/main" val="2429984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609600" y="-100093"/>
            <a:ext cx="10972800" cy="569387"/>
          </a:xfrm>
        </p:spPr>
        <p:txBody>
          <a:bodyPr/>
          <a:lstStyle/>
          <a:p>
            <a:r>
              <a:rPr lang="en-US" dirty="0"/>
              <a:t>State </a:t>
            </a:r>
            <a:r>
              <a:rPr lang="en-US" dirty="0" smtClean="0"/>
              <a:t>Principles</a:t>
            </a:r>
            <a:endParaRPr lang="en-US" dirty="0"/>
          </a:p>
        </p:txBody>
      </p:sp>
      <p:sp>
        <p:nvSpPr>
          <p:cNvPr id="3" name="Text Placeholder 2"/>
          <p:cNvSpPr>
            <a:spLocks noGrp="1"/>
          </p:cNvSpPr>
          <p:nvPr>
            <p:ph type="body" sz="quarter" idx="12"/>
          </p:nvPr>
        </p:nvSpPr>
        <p:spPr>
          <a:xfrm>
            <a:off x="609600" y="1600200"/>
            <a:ext cx="10972800" cy="556591"/>
          </a:xfrm>
        </p:spPr>
        <p:txBody>
          <a:bodyPr>
            <a:normAutofit fontScale="62500" lnSpcReduction="20000"/>
          </a:bodyPr>
          <a:lstStyle/>
          <a:p>
            <a:endParaRPr lang="en-US" dirty="0"/>
          </a:p>
        </p:txBody>
      </p:sp>
      <p:sp>
        <p:nvSpPr>
          <p:cNvPr id="4" name="Title 3"/>
          <p:cNvSpPr>
            <a:spLocks noGrp="1"/>
          </p:cNvSpPr>
          <p:nvPr>
            <p:ph type="title"/>
          </p:nvPr>
        </p:nvSpPr>
        <p:spPr>
          <a:xfrm>
            <a:off x="609600" y="344473"/>
            <a:ext cx="10972800" cy="1255728"/>
          </a:xfrm>
        </p:spPr>
        <p:txBody>
          <a:bodyPr/>
          <a:lstStyle/>
          <a:p>
            <a:r>
              <a:rPr lang="en-US" dirty="0" smtClean="0"/>
              <a:t>How does an ICCM align with the five principles in the States’ Vision Statement?</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23</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94208392"/>
              </p:ext>
            </p:extLst>
          </p:nvPr>
        </p:nvGraphicFramePr>
        <p:xfrm>
          <a:off x="561561" y="1800576"/>
          <a:ext cx="11068878" cy="4211320"/>
        </p:xfrm>
        <a:graphic>
          <a:graphicData uri="http://schemas.openxmlformats.org/drawingml/2006/table">
            <a:tbl>
              <a:tblPr firstRow="1" bandRow="1">
                <a:tableStyleId>{F2DE63D5-997A-4646-A377-4702673A728D}</a:tableStyleId>
              </a:tblPr>
              <a:tblGrid>
                <a:gridCol w="4746241">
                  <a:extLst>
                    <a:ext uri="{9D8B030D-6E8A-4147-A177-3AD203B41FA5}">
                      <a16:colId xmlns:a16="http://schemas.microsoft.com/office/drawing/2014/main" val="3585062424"/>
                    </a:ext>
                  </a:extLst>
                </a:gridCol>
                <a:gridCol w="6322637">
                  <a:extLst>
                    <a:ext uri="{9D8B030D-6E8A-4147-A177-3AD203B41FA5}">
                      <a16:colId xmlns:a16="http://schemas.microsoft.com/office/drawing/2014/main" val="1957563035"/>
                    </a:ext>
                  </a:extLst>
                </a:gridCol>
              </a:tblGrid>
              <a:tr h="0">
                <a:tc>
                  <a:txBody>
                    <a:bodyPr/>
                    <a:lstStyle/>
                    <a:p>
                      <a:pPr algn="ctr"/>
                      <a:r>
                        <a:rPr lang="en-US" dirty="0" smtClean="0"/>
                        <a:t>State Principle</a:t>
                      </a:r>
                      <a:endParaRPr lang="en-US" dirty="0"/>
                    </a:p>
                  </a:txBody>
                  <a:tcPr/>
                </a:tc>
                <a:tc>
                  <a:txBody>
                    <a:bodyPr/>
                    <a:lstStyle/>
                    <a:p>
                      <a:pPr algn="ctr"/>
                      <a:r>
                        <a:rPr lang="en-US" dirty="0" smtClean="0"/>
                        <a:t>Aligned with State Principles?</a:t>
                      </a:r>
                      <a:endParaRPr lang="en-US" dirty="0"/>
                    </a:p>
                  </a:txBody>
                  <a:tcPr/>
                </a:tc>
                <a:extLst>
                  <a:ext uri="{0D108BD9-81ED-4DB2-BD59-A6C34878D82A}">
                    <a16:rowId xmlns:a16="http://schemas.microsoft.com/office/drawing/2014/main" val="315651830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dirty="0" smtClean="0"/>
                        <a:t>1. </a:t>
                      </a:r>
                      <a:r>
                        <a:rPr lang="en-US" sz="1700" b="0" i="0" kern="1200" dirty="0" smtClean="0">
                          <a:solidFill>
                            <a:schemeClr val="tx1"/>
                          </a:solidFill>
                          <a:effectLst/>
                          <a:latin typeface="+mn-lt"/>
                          <a:ea typeface="+mn-ea"/>
                          <a:cs typeface="+mn-cs"/>
                        </a:rPr>
                        <a:t>Meet States’ </a:t>
                      </a:r>
                      <a:r>
                        <a:rPr lang="en-US" sz="1700" b="0" i="0" kern="1200" dirty="0" err="1" smtClean="0">
                          <a:solidFill>
                            <a:schemeClr val="tx1"/>
                          </a:solidFill>
                          <a:effectLst/>
                          <a:latin typeface="+mn-lt"/>
                          <a:ea typeface="+mn-ea"/>
                          <a:cs typeface="+mn-cs"/>
                        </a:rPr>
                        <a:t>decarbonization</a:t>
                      </a:r>
                      <a:r>
                        <a:rPr lang="en-US" sz="1700" b="0" i="0" kern="1200" dirty="0" smtClean="0">
                          <a:solidFill>
                            <a:schemeClr val="tx1"/>
                          </a:solidFill>
                          <a:effectLst/>
                          <a:latin typeface="+mn-lt"/>
                          <a:ea typeface="+mn-ea"/>
                          <a:cs typeface="+mn-cs"/>
                        </a:rPr>
                        <a:t> mandates and maintain resource adequacy at the lowest cost by using market-based mechanisms</a:t>
                      </a:r>
                    </a:p>
                  </a:txBody>
                  <a:tcPr/>
                </a:tc>
                <a:tc>
                  <a:txBody>
                    <a:bodyPr/>
                    <a:lstStyle/>
                    <a:p>
                      <a:pPr marL="285750" marR="0" lvl="0" indent="-22542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1" baseline="0" dirty="0" smtClean="0">
                          <a:solidFill>
                            <a:srgbClr val="80C535"/>
                          </a:solidFill>
                        </a:rPr>
                        <a:t>Yes: </a:t>
                      </a:r>
                      <a:r>
                        <a:rPr lang="en-US" sz="1700" b="1" dirty="0" smtClean="0">
                          <a:solidFill>
                            <a:srgbClr val="80C535"/>
                          </a:solidFill>
                        </a:rPr>
                        <a:t>Achieves state clean electricity mandates</a:t>
                      </a:r>
                      <a:endParaRPr lang="en-US" sz="1700" baseline="0" dirty="0" smtClean="0">
                        <a:solidFill>
                          <a:srgbClr val="80C535"/>
                        </a:solidFill>
                      </a:endParaRPr>
                    </a:p>
                    <a:p>
                      <a:pPr marL="285750" indent="-225425">
                        <a:buFont typeface="Arial" panose="020B0604020202020204" pitchFamily="34" charset="0"/>
                        <a:buChar char="•"/>
                      </a:pPr>
                      <a:r>
                        <a:rPr lang="en-US" sz="1700" b="1" baseline="0" dirty="0" smtClean="0">
                          <a:solidFill>
                            <a:srgbClr val="80C535"/>
                          </a:solidFill>
                        </a:rPr>
                        <a:t>Yes: Maintains resource adequacy</a:t>
                      </a:r>
                    </a:p>
                    <a:p>
                      <a:pPr marL="285750" indent="-225425">
                        <a:buFont typeface="Arial" panose="020B0604020202020204" pitchFamily="34" charset="0"/>
                        <a:buChar char="•"/>
                      </a:pPr>
                      <a:r>
                        <a:rPr lang="en-US" sz="1700" b="1" dirty="0" smtClean="0">
                          <a:solidFill>
                            <a:srgbClr val="80C535"/>
                          </a:solidFill>
                        </a:rPr>
                        <a:t>Yes: Market</a:t>
                      </a:r>
                      <a:r>
                        <a:rPr lang="en-US" sz="1700" b="1" baseline="0" dirty="0" smtClean="0">
                          <a:solidFill>
                            <a:srgbClr val="80C535"/>
                          </a:solidFill>
                        </a:rPr>
                        <a:t>-based</a:t>
                      </a:r>
                      <a:endParaRPr lang="en-US" sz="1700" b="1" dirty="0">
                        <a:solidFill>
                          <a:srgbClr val="80C535"/>
                        </a:solidFill>
                      </a:endParaRPr>
                    </a:p>
                  </a:txBody>
                  <a:tcPr/>
                </a:tc>
                <a:extLst>
                  <a:ext uri="{0D108BD9-81ED-4DB2-BD59-A6C34878D82A}">
                    <a16:rowId xmlns:a16="http://schemas.microsoft.com/office/drawing/2014/main" val="1324873364"/>
                  </a:ext>
                </a:extLst>
              </a:tr>
              <a:tr h="370840">
                <a:tc>
                  <a:txBody>
                    <a:bodyPr/>
                    <a:lstStyle/>
                    <a:p>
                      <a:r>
                        <a:rPr lang="en-US" sz="1700" b="0" i="0" kern="1200" dirty="0" smtClean="0">
                          <a:solidFill>
                            <a:schemeClr val="tx1"/>
                          </a:solidFill>
                          <a:effectLst/>
                          <a:latin typeface="+mn-lt"/>
                          <a:ea typeface="+mn-ea"/>
                          <a:cs typeface="+mn-cs"/>
                        </a:rPr>
                        <a:t>2. Establish effective mechanisms that accommodate existing and future long-term contracts for clean energy resources executed pursuant to state law</a:t>
                      </a:r>
                      <a:endParaRPr lang="en-US" sz="1700" dirty="0"/>
                    </a:p>
                  </a:txBody>
                  <a:tcPr/>
                </a:tc>
                <a:tc>
                  <a:txBody>
                    <a:bodyPr/>
                    <a:lstStyle/>
                    <a:p>
                      <a:pPr marL="285750" indent="-225425">
                        <a:buFont typeface="Arial" panose="020B0604020202020204" pitchFamily="34" charset="0"/>
                        <a:buChar char="•"/>
                      </a:pPr>
                      <a:r>
                        <a:rPr lang="en-US" sz="1700" b="1" dirty="0" smtClean="0">
                          <a:solidFill>
                            <a:srgbClr val="92D050"/>
                          </a:solidFill>
                        </a:rPr>
                        <a:t>Yes</a:t>
                      </a:r>
                      <a:endParaRPr lang="en-US" sz="1700" b="1" dirty="0">
                        <a:solidFill>
                          <a:srgbClr val="92D050"/>
                        </a:solidFill>
                      </a:endParaRPr>
                    </a:p>
                  </a:txBody>
                  <a:tcPr/>
                </a:tc>
                <a:extLst>
                  <a:ext uri="{0D108BD9-81ED-4DB2-BD59-A6C34878D82A}">
                    <a16:rowId xmlns:a16="http://schemas.microsoft.com/office/drawing/2014/main" val="2259732024"/>
                  </a:ext>
                </a:extLst>
              </a:tr>
              <a:tr h="370840">
                <a:tc>
                  <a:txBody>
                    <a:bodyPr/>
                    <a:lstStyle/>
                    <a:p>
                      <a:r>
                        <a:rPr lang="en-US" sz="1700" dirty="0" smtClean="0"/>
                        <a:t>3.</a:t>
                      </a:r>
                      <a:r>
                        <a:rPr lang="en-US" sz="1700" baseline="0" dirty="0" smtClean="0"/>
                        <a:t> </a:t>
                      </a:r>
                      <a:r>
                        <a:rPr lang="en-US" sz="1700" b="0" i="0" kern="1200" dirty="0" smtClean="0">
                          <a:solidFill>
                            <a:schemeClr val="tx1"/>
                          </a:solidFill>
                          <a:effectLst/>
                          <a:latin typeface="+mn-lt"/>
                          <a:ea typeface="+mn-ea"/>
                          <a:cs typeface="+mn-cs"/>
                        </a:rPr>
                        <a:t>Integrate distribution-level resources effectively and efficiently</a:t>
                      </a:r>
                      <a:endParaRPr lang="en-US" sz="1700" dirty="0"/>
                    </a:p>
                  </a:txBody>
                  <a:tcPr/>
                </a:tc>
                <a:tc>
                  <a:txBody>
                    <a:bodyPr/>
                    <a:lstStyle/>
                    <a:p>
                      <a:pPr marL="285750" indent="-225425" algn="l" defTabSz="457200" rtl="0" eaLnBrk="1" latinLnBrk="0" hangingPunct="1">
                        <a:buFont typeface="Arial" panose="020B0604020202020204" pitchFamily="34" charset="0"/>
                        <a:buChar char="•"/>
                      </a:pPr>
                      <a:r>
                        <a:rPr lang="en-US" sz="1700" b="1" kern="1200" dirty="0" smtClean="0">
                          <a:solidFill>
                            <a:srgbClr val="92D050"/>
                          </a:solidFill>
                          <a:latin typeface="+mn-lt"/>
                          <a:ea typeface="+mn-ea"/>
                          <a:cs typeface="+mn-cs"/>
                        </a:rPr>
                        <a:t>Yes, </a:t>
                      </a:r>
                      <a:r>
                        <a:rPr lang="en-US" sz="1700" b="0" kern="1200" dirty="0" smtClean="0">
                          <a:solidFill>
                            <a:srgbClr val="92D050"/>
                          </a:solidFill>
                          <a:latin typeface="+mn-lt"/>
                          <a:ea typeface="+mn-ea"/>
                          <a:cs typeface="+mn-cs"/>
                        </a:rPr>
                        <a:t>if done well</a:t>
                      </a:r>
                      <a:endParaRPr lang="en-US" sz="1700" b="0" kern="1200" dirty="0">
                        <a:solidFill>
                          <a:srgbClr val="92D050"/>
                        </a:solidFill>
                        <a:latin typeface="+mn-lt"/>
                        <a:ea typeface="+mn-ea"/>
                        <a:cs typeface="+mn-cs"/>
                      </a:endParaRPr>
                    </a:p>
                  </a:txBody>
                  <a:tcPr/>
                </a:tc>
                <a:extLst>
                  <a:ext uri="{0D108BD9-81ED-4DB2-BD59-A6C34878D82A}">
                    <a16:rowId xmlns:a16="http://schemas.microsoft.com/office/drawing/2014/main" val="351133317"/>
                  </a:ext>
                </a:extLst>
              </a:tr>
              <a:tr h="370840">
                <a:tc>
                  <a:txBody>
                    <a:bodyPr/>
                    <a:lstStyle/>
                    <a:p>
                      <a:r>
                        <a:rPr lang="en-US" sz="1700" dirty="0" smtClean="0"/>
                        <a:t>4. </a:t>
                      </a:r>
                      <a:r>
                        <a:rPr lang="en-US" sz="1700" b="0" i="0" kern="1200" dirty="0" smtClean="0">
                          <a:solidFill>
                            <a:schemeClr val="tx1"/>
                          </a:solidFill>
                          <a:effectLst/>
                          <a:latin typeface="+mn-lt"/>
                          <a:ea typeface="+mn-ea"/>
                          <a:cs typeface="+mn-cs"/>
                        </a:rPr>
                        <a:t>Allow interested buyers and sellers to participate</a:t>
                      </a:r>
                      <a:endParaRPr lang="en-US" sz="1700" dirty="0"/>
                    </a:p>
                  </a:txBody>
                  <a:tcPr/>
                </a:tc>
                <a:tc>
                  <a:txBody>
                    <a:bodyPr/>
                    <a:lstStyle/>
                    <a:p>
                      <a:pPr marL="285750" indent="-225425" algn="l" defTabSz="457200" rtl="0" eaLnBrk="1" latinLnBrk="0" hangingPunct="1">
                        <a:buFont typeface="Arial" panose="020B0604020202020204" pitchFamily="34" charset="0"/>
                        <a:buChar char="•"/>
                      </a:pPr>
                      <a:r>
                        <a:rPr lang="en-US" sz="1700" b="1" kern="1200" dirty="0" smtClean="0">
                          <a:solidFill>
                            <a:srgbClr val="92D050"/>
                          </a:solidFill>
                          <a:latin typeface="+mn-lt"/>
                          <a:ea typeface="+mn-ea"/>
                          <a:cs typeface="+mn-cs"/>
                        </a:rPr>
                        <a:t>Yes</a:t>
                      </a:r>
                      <a:endParaRPr lang="en-US" sz="1700" b="1" kern="1200" dirty="0">
                        <a:solidFill>
                          <a:srgbClr val="92D050"/>
                        </a:solidFill>
                        <a:latin typeface="+mn-lt"/>
                        <a:ea typeface="+mn-ea"/>
                        <a:cs typeface="+mn-cs"/>
                      </a:endParaRPr>
                    </a:p>
                  </a:txBody>
                  <a:tcPr/>
                </a:tc>
                <a:extLst>
                  <a:ext uri="{0D108BD9-81ED-4DB2-BD59-A6C34878D82A}">
                    <a16:rowId xmlns:a16="http://schemas.microsoft.com/office/drawing/2014/main" val="365114653"/>
                  </a:ext>
                </a:extLst>
              </a:tr>
              <a:tr h="370840">
                <a:tc>
                  <a:txBody>
                    <a:bodyPr/>
                    <a:lstStyle/>
                    <a:p>
                      <a:r>
                        <a:rPr lang="en-US" sz="1700" dirty="0" smtClean="0"/>
                        <a:t>5. </a:t>
                      </a:r>
                      <a:r>
                        <a:rPr lang="en-US" sz="1700" b="0" i="0" kern="1200" dirty="0" smtClean="0">
                          <a:solidFill>
                            <a:schemeClr val="tx1"/>
                          </a:solidFill>
                          <a:effectLst/>
                          <a:latin typeface="+mn-lt"/>
                          <a:ea typeface="+mn-ea"/>
                          <a:cs typeface="+mn-cs"/>
                        </a:rPr>
                        <a:t>Provide for an appropriate level of state involvement in market design and implementation</a:t>
                      </a:r>
                      <a:endParaRPr lang="en-US" sz="1700" dirty="0"/>
                    </a:p>
                  </a:txBody>
                  <a:tcPr/>
                </a:tc>
                <a:tc>
                  <a:txBody>
                    <a:bodyPr/>
                    <a:lstStyle/>
                    <a:p>
                      <a:pPr marL="285750" indent="-225425">
                        <a:buFont typeface="Arial" panose="020B0604020202020204" pitchFamily="34" charset="0"/>
                        <a:buChar char="•"/>
                      </a:pPr>
                      <a:r>
                        <a:rPr lang="en-US" sz="1700" b="1" dirty="0" smtClean="0">
                          <a:solidFill>
                            <a:srgbClr val="80C535"/>
                          </a:solidFill>
                        </a:rPr>
                        <a:t>Yes: States set their own demand </a:t>
                      </a:r>
                      <a:r>
                        <a:rPr lang="en-US" sz="1700" b="0" dirty="0" smtClean="0">
                          <a:solidFill>
                            <a:srgbClr val="80C535"/>
                          </a:solidFill>
                        </a:rPr>
                        <a:t>for clean energy procurement</a:t>
                      </a:r>
                    </a:p>
                    <a:p>
                      <a:pPr marL="285750" indent="-225425">
                        <a:buFont typeface="Arial" panose="020B0604020202020204" pitchFamily="34" charset="0"/>
                        <a:buChar char="•"/>
                      </a:pPr>
                      <a:r>
                        <a:rPr lang="en-US" sz="1700" b="1" dirty="0" smtClean="0">
                          <a:solidFill>
                            <a:schemeClr val="accent4"/>
                          </a:solidFill>
                        </a:rPr>
                        <a:t>Maybe:</a:t>
                      </a:r>
                      <a:r>
                        <a:rPr lang="en-US" sz="1700" b="1" baseline="0" dirty="0" smtClean="0">
                          <a:solidFill>
                            <a:schemeClr val="accent4"/>
                          </a:solidFill>
                        </a:rPr>
                        <a:t> Design, implementation, and rules change processes are not yet determined</a:t>
                      </a:r>
                      <a:endParaRPr lang="en-US" sz="1700" b="1" dirty="0">
                        <a:solidFill>
                          <a:schemeClr val="accent4"/>
                        </a:solidFill>
                      </a:endParaRPr>
                    </a:p>
                  </a:txBody>
                  <a:tcPr/>
                </a:tc>
                <a:extLst>
                  <a:ext uri="{0D108BD9-81ED-4DB2-BD59-A6C34878D82A}">
                    <a16:rowId xmlns:a16="http://schemas.microsoft.com/office/drawing/2014/main" val="1982908200"/>
                  </a:ext>
                </a:extLst>
              </a:tr>
            </a:tbl>
          </a:graphicData>
        </a:graphic>
      </p:graphicFrame>
    </p:spTree>
    <p:extLst>
      <p:ext uri="{BB962C8B-B14F-4D97-AF65-F5344CB8AC3E}">
        <p14:creationId xmlns:p14="http://schemas.microsoft.com/office/powerpoint/2010/main" val="11386006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Contact Information </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24</a:t>
            </a:fld>
            <a:endParaRPr lang="en-US" dirty="0"/>
          </a:p>
        </p:txBody>
      </p:sp>
      <p:pic>
        <p:nvPicPr>
          <p:cNvPr id="21" name="Picture 20"/>
          <p:cNvPicPr>
            <a:picLocks noChangeAspect="1"/>
          </p:cNvPicPr>
          <p:nvPr/>
        </p:nvPicPr>
        <p:blipFill>
          <a:blip r:embed="rId3"/>
          <a:stretch>
            <a:fillRect/>
          </a:stretch>
        </p:blipFill>
        <p:spPr>
          <a:xfrm>
            <a:off x="357805" y="1711773"/>
            <a:ext cx="2641897" cy="2629788"/>
          </a:xfrm>
          <a:prstGeom prst="rect">
            <a:avLst/>
          </a:prstGeom>
          <a:effectLst>
            <a:outerShdw blurRad="50800" dist="38100" dir="2700000" algn="tl" rotWithShape="0">
              <a:prstClr val="black">
                <a:alpha val="40000"/>
              </a:prstClr>
            </a:outerShdw>
          </a:effectLst>
        </p:spPr>
      </p:pic>
      <p:graphicFrame>
        <p:nvGraphicFramePr>
          <p:cNvPr id="25" name="Table 24"/>
          <p:cNvGraphicFramePr>
            <a:graphicFrameLocks noGrp="1"/>
          </p:cNvGraphicFramePr>
          <p:nvPr>
            <p:extLst>
              <p:ext uri="{D42A27DB-BD31-4B8C-83A1-F6EECF244321}">
                <p14:modId xmlns:p14="http://schemas.microsoft.com/office/powerpoint/2010/main" val="2428586180"/>
              </p:ext>
            </p:extLst>
          </p:nvPr>
        </p:nvGraphicFramePr>
        <p:xfrm>
          <a:off x="357805" y="4341561"/>
          <a:ext cx="11396872" cy="1258888"/>
        </p:xfrm>
        <a:graphic>
          <a:graphicData uri="http://schemas.openxmlformats.org/drawingml/2006/table">
            <a:tbl>
              <a:tblPr firstRow="1" bandRow="1">
                <a:tableStyleId>{5C22544A-7EE6-4342-B048-85BDC9FD1C3A}</a:tableStyleId>
              </a:tblPr>
              <a:tblGrid>
                <a:gridCol w="2849218">
                  <a:extLst>
                    <a:ext uri="{9D8B030D-6E8A-4147-A177-3AD203B41FA5}">
                      <a16:colId xmlns:a16="http://schemas.microsoft.com/office/drawing/2014/main" val="2486319250"/>
                    </a:ext>
                  </a:extLst>
                </a:gridCol>
                <a:gridCol w="2849218">
                  <a:extLst>
                    <a:ext uri="{9D8B030D-6E8A-4147-A177-3AD203B41FA5}">
                      <a16:colId xmlns:a16="http://schemas.microsoft.com/office/drawing/2014/main" val="132268719"/>
                    </a:ext>
                  </a:extLst>
                </a:gridCol>
                <a:gridCol w="2849218">
                  <a:extLst>
                    <a:ext uri="{9D8B030D-6E8A-4147-A177-3AD203B41FA5}">
                      <a16:colId xmlns:a16="http://schemas.microsoft.com/office/drawing/2014/main" val="1733818215"/>
                    </a:ext>
                  </a:extLst>
                </a:gridCol>
                <a:gridCol w="2849218">
                  <a:extLst>
                    <a:ext uri="{9D8B030D-6E8A-4147-A177-3AD203B41FA5}">
                      <a16:colId xmlns:a16="http://schemas.microsoft.com/office/drawing/2014/main" val="952369497"/>
                    </a:ext>
                  </a:extLst>
                </a:gridCol>
              </a:tblGrid>
              <a:tr h="1119560">
                <a:tc>
                  <a:txBody>
                    <a:bodyPr/>
                    <a:lstStyle/>
                    <a:p>
                      <a:pPr marL="0" marR="0" lvl="0" indent="0" algn="ctr" defTabSz="257168"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smtClean="0">
                          <a:ln>
                            <a:noFill/>
                          </a:ln>
                          <a:solidFill>
                            <a:schemeClr val="accent2"/>
                          </a:solidFill>
                          <a:effectLst/>
                          <a:uLnTx/>
                          <a:uFillTx/>
                          <a:latin typeface="Century Gothic"/>
                          <a:ea typeface="+mn-ea"/>
                        </a:rPr>
                        <a:t>Kathleen Spees</a:t>
                      </a:r>
                    </a:p>
                    <a:p>
                      <a:pPr marL="893" marR="0" lvl="1" indent="0" algn="ctr" defTabSz="257168" rtl="0" eaLnBrk="1" fontAlgn="auto" latinLnBrk="0" hangingPunct="1">
                        <a:lnSpc>
                          <a:spcPct val="80000"/>
                        </a:lnSpc>
                        <a:spcBef>
                          <a:spcPts val="600"/>
                        </a:spcBef>
                        <a:spcAft>
                          <a:spcPts val="0"/>
                        </a:spcAft>
                        <a:buClr>
                          <a:srgbClr val="7FB9C2"/>
                        </a:buClr>
                        <a:buSzPct val="130000"/>
                        <a:buFont typeface="Lucida Grande"/>
                        <a:buNone/>
                        <a:tabLst/>
                        <a:defRPr/>
                      </a:pPr>
                      <a:r>
                        <a:rPr kumimoji="0" lang="en-US" sz="1200" b="0" i="0" u="none" strike="noStrike" kern="1200" cap="none" spc="0" normalizeH="0" baseline="0" noProof="0" smtClean="0">
                          <a:ln>
                            <a:noFill/>
                          </a:ln>
                          <a:solidFill>
                            <a:srgbClr val="000000"/>
                          </a:solidFill>
                          <a:effectLst/>
                          <a:uLnTx/>
                          <a:uFillTx/>
                          <a:latin typeface="+mn-lt"/>
                          <a:ea typeface="+mn-ea"/>
                          <a:cs typeface="+mn-cs"/>
                        </a:rPr>
                        <a:t>Principal, Washington DC</a:t>
                      </a:r>
                    </a:p>
                    <a:p>
                      <a:pPr marL="893" marR="0" lvl="1" indent="0" algn="ctr" defTabSz="257168" rtl="0" eaLnBrk="1" fontAlgn="auto" latinLnBrk="0" hangingPunct="1">
                        <a:lnSpc>
                          <a:spcPct val="80000"/>
                        </a:lnSpc>
                        <a:spcBef>
                          <a:spcPts val="113"/>
                        </a:spcBef>
                        <a:spcAft>
                          <a:spcPts val="0"/>
                        </a:spcAft>
                        <a:buClr>
                          <a:srgbClr val="7FB9C2"/>
                        </a:buClr>
                        <a:buSzPct val="130000"/>
                        <a:buFont typeface="Lucida Grande"/>
                        <a:buNone/>
                        <a:tabLst/>
                        <a:defRPr/>
                      </a:pPr>
                      <a:endParaRPr kumimoji="0" lang="en-US" sz="788" b="0" i="0" u="none" strike="noStrike" kern="1200" cap="none" spc="0" normalizeH="0" baseline="0" noProof="0" smtClean="0">
                        <a:ln>
                          <a:noFill/>
                        </a:ln>
                        <a:solidFill>
                          <a:srgbClr val="000000"/>
                        </a:solidFill>
                        <a:effectLst/>
                        <a:uLnTx/>
                        <a:uFillTx/>
                        <a:latin typeface="+mn-lt"/>
                        <a:ea typeface="+mn-ea"/>
                        <a:cs typeface="+mn-cs"/>
                      </a:endParaRPr>
                    </a:p>
                    <a:p>
                      <a:pPr marL="893" marR="0" lvl="1" indent="0" algn="ctr" defTabSz="257168" rtl="0" eaLnBrk="1" fontAlgn="auto" latinLnBrk="0" hangingPunct="1">
                        <a:lnSpc>
                          <a:spcPct val="80000"/>
                        </a:lnSpc>
                        <a:spcBef>
                          <a:spcPts val="113"/>
                        </a:spcBef>
                        <a:spcAft>
                          <a:spcPts val="0"/>
                        </a:spcAft>
                        <a:buClr>
                          <a:srgbClr val="7FB9C2"/>
                        </a:buClr>
                        <a:buSzPct val="130000"/>
                        <a:buFont typeface="Lucida Grande"/>
                        <a:buNone/>
                        <a:tabLst/>
                        <a:defRPr/>
                      </a:pPr>
                      <a:r>
                        <a:rPr kumimoji="0" lang="en-US" sz="1200" b="0" i="0" u="none" strike="noStrike" kern="1200" cap="none" spc="0" normalizeH="0" baseline="0" noProof="0" smtClean="0">
                          <a:ln>
                            <a:noFill/>
                          </a:ln>
                          <a:solidFill>
                            <a:srgbClr val="000000"/>
                          </a:solidFill>
                          <a:effectLst/>
                          <a:uLnTx/>
                          <a:uFillTx/>
                          <a:latin typeface="+mn-lt"/>
                          <a:ea typeface="+mn-ea"/>
                          <a:cs typeface="+mn-cs"/>
                        </a:rPr>
                        <a:t>+1.202.419.3390</a:t>
                      </a:r>
                    </a:p>
                    <a:p>
                      <a:pPr marL="893" marR="0" lvl="1" indent="0" algn="ctr" defTabSz="257168" rtl="0" eaLnBrk="1" fontAlgn="auto" latinLnBrk="0" hangingPunct="1">
                        <a:lnSpc>
                          <a:spcPct val="80000"/>
                        </a:lnSpc>
                        <a:spcBef>
                          <a:spcPts val="113"/>
                        </a:spcBef>
                        <a:spcAft>
                          <a:spcPts val="0"/>
                        </a:spcAft>
                        <a:buClr>
                          <a:srgbClr val="7FB9C2"/>
                        </a:buClr>
                        <a:buSzPct val="130000"/>
                        <a:buFont typeface="Lucida Grande"/>
                        <a:buNone/>
                        <a:tabLst/>
                        <a:defRPr/>
                      </a:pPr>
                      <a:r>
                        <a:rPr kumimoji="0" lang="en-US" sz="1200" b="0" i="0" u="none" strike="noStrike" kern="1200" cap="none" spc="0" normalizeH="0" baseline="0" noProof="0" smtClean="0">
                          <a:ln>
                            <a:noFill/>
                          </a:ln>
                          <a:solidFill>
                            <a:srgbClr val="000000"/>
                          </a:solidFill>
                          <a:effectLst/>
                          <a:uLnTx/>
                          <a:uFillTx/>
                          <a:latin typeface="+mn-lt"/>
                          <a:ea typeface="+mn-ea"/>
                          <a:cs typeface="+mn-cs"/>
                          <a:hlinkClick r:id="rId4"/>
                        </a:rPr>
                        <a:t>Kathleen.Spees@brattle.com</a:t>
                      </a:r>
                      <a:r>
                        <a:rPr kumimoji="0" lang="en-US" sz="1200" b="0" i="0" u="none" strike="noStrike" kern="1200" cap="none" spc="0" normalizeH="0" baseline="0" noProof="0" smtClean="0">
                          <a:ln>
                            <a:noFill/>
                          </a:ln>
                          <a:solidFill>
                            <a:srgbClr val="000000"/>
                          </a:solidFill>
                          <a:effectLst/>
                          <a:uLnTx/>
                          <a:uFillTx/>
                          <a:latin typeface="+mn-lt"/>
                          <a:ea typeface="+mn-ea"/>
                          <a:cs typeface="+mn-cs"/>
                        </a:rPr>
                        <a:t> </a:t>
                      </a:r>
                    </a:p>
                    <a:p>
                      <a:pPr algn="ctr"/>
                      <a:endParaRPr lang="en-US" dirty="0"/>
                    </a:p>
                  </a:txBody>
                  <a:tcPr>
                    <a:noFill/>
                  </a:tcPr>
                </a:tc>
                <a:tc>
                  <a:txBody>
                    <a:bodyPr/>
                    <a:lstStyle/>
                    <a:p>
                      <a:pPr marL="0" marR="0" lvl="0" indent="0" algn="ctr" defTabSz="257168"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txBody>
                  <a:tcPr>
                    <a:noFill/>
                  </a:tcPr>
                </a:tc>
                <a:tc>
                  <a:txBody>
                    <a:bodyPr/>
                    <a:lstStyle/>
                    <a:p>
                      <a:pPr marL="0" marR="0" lvl="0" indent="0" algn="ctr" defTabSz="257168"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txBody>
                  <a:tcPr>
                    <a:noFill/>
                  </a:tcPr>
                </a:tc>
                <a:tc>
                  <a:txBody>
                    <a:bodyPr/>
                    <a:lstStyle/>
                    <a:p>
                      <a:pPr marL="0" marR="0" lvl="0" indent="0" algn="ctr" defTabSz="257168"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txBody>
                  <a:tcPr>
                    <a:noFill/>
                  </a:tcPr>
                </a:tc>
                <a:extLst>
                  <a:ext uri="{0D108BD9-81ED-4DB2-BD59-A6C34878D82A}">
                    <a16:rowId xmlns:a16="http://schemas.microsoft.com/office/drawing/2014/main" val="1456985119"/>
                  </a:ext>
                </a:extLst>
              </a:tr>
            </a:tbl>
          </a:graphicData>
        </a:graphic>
      </p:graphicFrame>
      <p:sp>
        <p:nvSpPr>
          <p:cNvPr id="14" name="Content Placeholder 8"/>
          <p:cNvSpPr txBox="1">
            <a:spLocks/>
          </p:cNvSpPr>
          <p:nvPr/>
        </p:nvSpPr>
        <p:spPr>
          <a:xfrm>
            <a:off x="3377590" y="1711772"/>
            <a:ext cx="8204810" cy="4226911"/>
          </a:xfrm>
          <a:prstGeom prst="rect">
            <a:avLst/>
          </a:prstGeom>
        </p:spPr>
        <p:txBody>
          <a:bodyPr>
            <a:noAutofit/>
          </a:bodyPr>
          <a:lstStyle>
            <a:lvl1pPr marL="0" indent="0" algn="l" defTabSz="457200" rtl="0" eaLnBrk="1" latinLnBrk="0" hangingPunct="1">
              <a:spcBef>
                <a:spcPts val="900"/>
              </a:spcBef>
              <a:buClr>
                <a:schemeClr val="accent2"/>
              </a:buClr>
              <a:buSzPct val="90000"/>
              <a:buFont typeface="Wingdings 2" panose="05020102010507070707" pitchFamily="18" charset="2"/>
              <a:buNone/>
              <a:defRPr sz="2400" kern="1200">
                <a:solidFill>
                  <a:schemeClr val="tx1"/>
                </a:solidFill>
                <a:latin typeface="Calibri Light" panose="020F0302020204030204" pitchFamily="34" charset="0"/>
                <a:ea typeface="+mn-ea"/>
                <a:cs typeface="Calibri Light" panose="020F0302020204030204" pitchFamily="34" charset="0"/>
              </a:defRPr>
            </a:lvl1pPr>
            <a:lvl2pPr marL="280988" indent="-280988" algn="l" defTabSz="457200" rtl="0" eaLnBrk="1" latinLnBrk="0" hangingPunct="1">
              <a:spcBef>
                <a:spcPts val="900"/>
              </a:spcBef>
              <a:buClr>
                <a:schemeClr val="accent2"/>
              </a:buClr>
              <a:buSzPct val="90000"/>
              <a:buFont typeface="Wingdings 2" panose="05020102010507070707" pitchFamily="18" charset="2"/>
              <a:buChar char=""/>
              <a:tabLst/>
              <a:defRPr sz="2000" kern="1200">
                <a:solidFill>
                  <a:schemeClr val="tx1"/>
                </a:solidFill>
                <a:latin typeface="Calibri Light" panose="020F0302020204030204" pitchFamily="34" charset="0"/>
                <a:ea typeface="+mn-ea"/>
                <a:cs typeface="Calibri Light" panose="020F0302020204030204" pitchFamily="34" charset="0"/>
              </a:defRPr>
            </a:lvl2pPr>
            <a:lvl3pPr marL="573088" indent="-292100" algn="l" defTabSz="457200" rtl="0" eaLnBrk="1" latinLnBrk="0" hangingPunct="1">
              <a:lnSpc>
                <a:spcPct val="100000"/>
              </a:lnSpc>
              <a:spcBef>
                <a:spcPts val="600"/>
              </a:spcBef>
              <a:buClr>
                <a:schemeClr val="tx1">
                  <a:lumMod val="50000"/>
                  <a:lumOff val="50000"/>
                </a:schemeClr>
              </a:buClr>
              <a:buSzPct val="70000"/>
              <a:buFont typeface="Wingdings 3" panose="05040102010807070707" pitchFamily="18" charset="2"/>
              <a:buChar char=""/>
              <a:defRPr sz="2000" kern="1200" baseline="0">
                <a:solidFill>
                  <a:schemeClr val="tx1"/>
                </a:solidFill>
                <a:latin typeface="Calibri Light" panose="020F0302020204030204" pitchFamily="34" charset="0"/>
                <a:ea typeface="+mn-ea"/>
                <a:cs typeface="Calibri Light" panose="020F0302020204030204" pitchFamily="34" charset="0"/>
              </a:defRPr>
            </a:lvl3pPr>
            <a:lvl4pPr marL="854075" indent="-280988" algn="l" defTabSz="457200" rtl="0" eaLnBrk="1" latinLnBrk="0" hangingPunct="1">
              <a:lnSpc>
                <a:spcPct val="100000"/>
              </a:lnSpc>
              <a:spcBef>
                <a:spcPts val="600"/>
              </a:spcBef>
              <a:buClr>
                <a:schemeClr val="accent2"/>
              </a:buClr>
              <a:buSzPct val="100000"/>
              <a:buFont typeface="Calibri" panose="020F0502020204030204" pitchFamily="34" charset="0"/>
              <a:buChar char="―"/>
              <a:defRPr sz="1600" b="0" i="0" kern="1200" cap="none" spc="0" baseline="0">
                <a:solidFill>
                  <a:schemeClr val="tx1"/>
                </a:solidFill>
                <a:latin typeface="+mn-lt"/>
                <a:ea typeface="+mn-ea"/>
                <a:cs typeface="+mn-cs"/>
              </a:defRPr>
            </a:lvl4pPr>
            <a:lvl5pPr marL="0" indent="0" algn="l" defTabSz="457200" rtl="0" eaLnBrk="1" latinLnBrk="0" hangingPunct="1">
              <a:spcBef>
                <a:spcPts val="1700"/>
              </a:spcBef>
              <a:buClr>
                <a:schemeClr val="tx1">
                  <a:lumMod val="50000"/>
                  <a:lumOff val="50000"/>
                </a:schemeClr>
              </a:buClr>
              <a:buFont typeface="+mj-lt"/>
              <a:buNone/>
              <a:defRPr sz="1600" b="1" i="0" kern="1200" cap="all" spc="100" baseline="0">
                <a:solidFill>
                  <a:schemeClr val="accent2"/>
                </a:solidFill>
                <a:latin typeface="+mn-lt"/>
                <a:ea typeface="+mn-ea"/>
                <a:cs typeface="+mn-cs"/>
              </a:defRPr>
            </a:lvl5pPr>
            <a:lvl6pPr marL="573088" indent="-292100" algn="l" defTabSz="457200" rtl="0" eaLnBrk="1" latinLnBrk="0" hangingPunct="1">
              <a:spcBef>
                <a:spcPts val="600"/>
              </a:spcBef>
              <a:buClr>
                <a:schemeClr val="tx1">
                  <a:lumMod val="50000"/>
                  <a:lumOff val="50000"/>
                </a:schemeClr>
              </a:buClr>
              <a:buFont typeface="+mj-lt"/>
              <a:buAutoNum type="arabicPeriod"/>
              <a:defRPr sz="1600" kern="1200" baseline="0">
                <a:solidFill>
                  <a:schemeClr val="tx1"/>
                </a:solidFill>
                <a:latin typeface="+mn-lt"/>
                <a:ea typeface="+mn-ea"/>
                <a:cs typeface="+mn-cs"/>
              </a:defRPr>
            </a:lvl6pPr>
            <a:lvl7pPr marL="803275" indent="-230188" algn="l" defTabSz="457200" rtl="0" eaLnBrk="1" latinLnBrk="0" hangingPunct="1">
              <a:spcBef>
                <a:spcPts val="400"/>
              </a:spcBef>
              <a:buClr>
                <a:schemeClr val="accent2"/>
              </a:buClr>
              <a:buFont typeface="+mj-lt"/>
              <a:buAutoNum type="alphaLcPeriod"/>
              <a:defRPr sz="1300" kern="1200" baseline="0">
                <a:solidFill>
                  <a:schemeClr val="tx1"/>
                </a:solidFill>
                <a:latin typeface="+mn-lt"/>
                <a:ea typeface="+mn-ea"/>
                <a:cs typeface="+mn-cs"/>
              </a:defRPr>
            </a:lvl7pPr>
            <a:lvl8pPr marL="280988" indent="-280988" algn="l" defTabSz="457200" rtl="0" eaLnBrk="1" latinLnBrk="0" hangingPunct="1">
              <a:spcBef>
                <a:spcPts val="1700"/>
              </a:spcBef>
              <a:buClr>
                <a:schemeClr val="accent2"/>
              </a:buClr>
              <a:buSzPct val="150000"/>
              <a:buFont typeface="Calibri" panose="020F0502020204030204" pitchFamily="34" charset="0"/>
              <a:buChar char="‟"/>
              <a:defRPr sz="2000" i="1" kern="1200" baseline="0">
                <a:solidFill>
                  <a:schemeClr val="tx1"/>
                </a:solidFill>
                <a:latin typeface="Calibri Light" panose="020F0302020204030204" pitchFamily="34" charset="0"/>
                <a:ea typeface="+mn-ea"/>
                <a:cs typeface="Calibri Light" panose="020F0302020204030204" pitchFamily="34" charset="0"/>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US" sz="1800" b="1" dirty="0" smtClean="0">
                <a:solidFill>
                  <a:schemeClr val="accent2"/>
                </a:solidFill>
              </a:rPr>
              <a:t>Dr. Kathleen Spees is a principal at The Brattle Group with expertise in wholesale electricity markets design and environmental policy analysis. </a:t>
            </a:r>
          </a:p>
          <a:p>
            <a:pPr marL="0" lvl="2" indent="0" algn="just">
              <a:lnSpc>
                <a:spcPct val="90000"/>
              </a:lnSpc>
              <a:spcBef>
                <a:spcPts val="1200"/>
              </a:spcBef>
              <a:buNone/>
            </a:pPr>
            <a:r>
              <a:rPr lang="en-US" sz="1600" dirty="0" smtClean="0">
                <a:solidFill>
                  <a:schemeClr val="tx1">
                    <a:lumMod val="85000"/>
                    <a:lumOff val="15000"/>
                  </a:schemeClr>
                </a:solidFill>
              </a:rPr>
              <a:t>Dr. Kathleen Spees is a Principal at The Brattle Group with expertise in designing and analyzing wholesale electric markets and carbon policies.  Dr. Spees has worked with market operators, transmission system operators, and regulators in more than a dozen jurisdictions globally to improve their market designs for capacity investments, scarcity and surplus event pricing, ancillary services, wind integration, and market seams.  She has worked with U.S. and international regulators to design and evaluate policy alternatives for achieving resource adequacy, storage integration, carbon reduction, and other policy goals.  For private clients, Dr. Spees provides strategic guidance, expert testimony, and analytical support in the context of regulatory proceedings, business decisions, investment due diligence, and litigation.  Her work spans matters of carbon policy, environmental regulations, demand response, virtual trading, transmission rights, ancillary services, plant retirements, merchant transmission, renewables integration, hedging, and storage.</a:t>
            </a:r>
          </a:p>
          <a:p>
            <a:pPr marL="0" lvl="2" indent="0" algn="just">
              <a:lnSpc>
                <a:spcPct val="90000"/>
              </a:lnSpc>
              <a:spcBef>
                <a:spcPts val="1200"/>
              </a:spcBef>
              <a:buNone/>
            </a:pPr>
            <a:r>
              <a:rPr lang="en-US" sz="1600" dirty="0" smtClean="0">
                <a:solidFill>
                  <a:schemeClr val="tx1">
                    <a:lumMod val="85000"/>
                    <a:lumOff val="15000"/>
                  </a:schemeClr>
                </a:solidFill>
              </a:rPr>
              <a:t>Dr. Spees earned her PhD in Engineering and Public Policy within the Carnegie Mellon Electricity Industry Center and her MS in Electrical and Computer Engineering from Carnegie Mellon University. She earned her BS in Physics and Mechanical Engineering from Iowa State University.</a:t>
            </a:r>
            <a:endParaRPr lang="en-US" sz="1600" dirty="0">
              <a:solidFill>
                <a:schemeClr val="tx1">
                  <a:lumMod val="85000"/>
                  <a:lumOff val="15000"/>
                </a:schemeClr>
              </a:solidFill>
            </a:endParaRPr>
          </a:p>
        </p:txBody>
      </p:sp>
    </p:spTree>
    <p:extLst>
      <p:ext uri="{BB962C8B-B14F-4D97-AF65-F5344CB8AC3E}">
        <p14:creationId xmlns:p14="http://schemas.microsoft.com/office/powerpoint/2010/main" val="36780259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en-US" b="0" smtClean="0"/>
              <a:t>Brattle.com | </a:t>
            </a:r>
            <a:fld id="{590DAB12-68F0-43F3-9CAA-0DFBA7404834}" type="slidenum">
              <a:rPr lang="en-US" smtClean="0"/>
              <a:pPr/>
              <a:t>25</a:t>
            </a:fld>
            <a:endParaRPr lang="en-US" dirty="0"/>
          </a:p>
        </p:txBody>
      </p:sp>
      <p:sp>
        <p:nvSpPr>
          <p:cNvPr id="4" name="Text Placeholder 3"/>
          <p:cNvSpPr>
            <a:spLocks noGrp="1"/>
          </p:cNvSpPr>
          <p:nvPr>
            <p:ph type="body" sz="quarter" idx="12"/>
          </p:nvPr>
        </p:nvSpPr>
        <p:spPr/>
        <p:txBody>
          <a:bodyPr/>
          <a:lstStyle/>
          <a:p>
            <a:r>
              <a:rPr lang="en-US" dirty="0" smtClean="0"/>
              <a:t>Appendices</a:t>
            </a:r>
            <a:endParaRPr lang="en-US" dirty="0"/>
          </a:p>
        </p:txBody>
      </p:sp>
    </p:spTree>
    <p:extLst>
      <p:ext uri="{BB962C8B-B14F-4D97-AF65-F5344CB8AC3E}">
        <p14:creationId xmlns:p14="http://schemas.microsoft.com/office/powerpoint/2010/main" val="3519609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5"/>
          </p:nvPr>
        </p:nvSpPr>
        <p:spPr>
          <a:xfrm>
            <a:off x="10328925" y="6449506"/>
            <a:ext cx="1584290" cy="338554"/>
          </a:xfrm>
        </p:spPr>
        <p:txBody>
          <a:bodyPr/>
          <a:lstStyle/>
          <a:p>
            <a:r>
              <a:rPr lang="en-US" b="0" smtClean="0"/>
              <a:t>Brattle.com | </a:t>
            </a:r>
            <a:fld id="{590DAB12-68F0-43F3-9CAA-0DFBA7404834}" type="slidenum">
              <a:rPr lang="en-US" smtClean="0"/>
              <a:pPr/>
              <a:t>26</a:t>
            </a:fld>
            <a:endParaRPr lang="en-US" dirty="0"/>
          </a:p>
        </p:txBody>
      </p:sp>
      <p:sp>
        <p:nvSpPr>
          <p:cNvPr id="4" name="Title 3"/>
          <p:cNvSpPr>
            <a:spLocks noGrp="1"/>
          </p:cNvSpPr>
          <p:nvPr>
            <p:ph type="title"/>
          </p:nvPr>
        </p:nvSpPr>
        <p:spPr/>
        <p:txBody>
          <a:bodyPr/>
          <a:lstStyle/>
          <a:p>
            <a:r>
              <a:rPr lang="en-US" dirty="0" smtClean="0"/>
              <a:t>ICCM Key </a:t>
            </a:r>
            <a:r>
              <a:rPr lang="en-US" dirty="0"/>
              <a:t>D</a:t>
            </a:r>
            <a:r>
              <a:rPr lang="en-US" dirty="0" smtClean="0"/>
              <a:t>esign </a:t>
            </a:r>
            <a:r>
              <a:rPr lang="en-US" dirty="0"/>
              <a:t>E</a:t>
            </a:r>
            <a:r>
              <a:rPr lang="en-US" dirty="0" smtClean="0"/>
              <a:t>lements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703146707"/>
              </p:ext>
            </p:extLst>
          </p:nvPr>
        </p:nvGraphicFramePr>
        <p:xfrm>
          <a:off x="161938" y="1600201"/>
          <a:ext cx="11751277" cy="4881880"/>
        </p:xfrm>
        <a:graphic>
          <a:graphicData uri="http://schemas.openxmlformats.org/drawingml/2006/table">
            <a:tbl>
              <a:tblPr firstRow="1" bandRow="1">
                <a:tableStyleId>{F2DE63D5-997A-4646-A377-4702673A728D}</a:tableStyleId>
              </a:tblPr>
              <a:tblGrid>
                <a:gridCol w="2261287">
                  <a:extLst>
                    <a:ext uri="{9D8B030D-6E8A-4147-A177-3AD203B41FA5}">
                      <a16:colId xmlns:a16="http://schemas.microsoft.com/office/drawing/2014/main" val="2682210319"/>
                    </a:ext>
                  </a:extLst>
                </a:gridCol>
                <a:gridCol w="4549075">
                  <a:extLst>
                    <a:ext uri="{9D8B030D-6E8A-4147-A177-3AD203B41FA5}">
                      <a16:colId xmlns:a16="http://schemas.microsoft.com/office/drawing/2014/main" val="3727899952"/>
                    </a:ext>
                  </a:extLst>
                </a:gridCol>
                <a:gridCol w="4940915">
                  <a:extLst>
                    <a:ext uri="{9D8B030D-6E8A-4147-A177-3AD203B41FA5}">
                      <a16:colId xmlns:a16="http://schemas.microsoft.com/office/drawing/2014/main" val="3535425664"/>
                    </a:ext>
                  </a:extLst>
                </a:gridCol>
              </a:tblGrid>
              <a:tr h="370840">
                <a:tc>
                  <a:txBody>
                    <a:bodyPr/>
                    <a:lstStyle/>
                    <a:p>
                      <a:pPr algn="ctr"/>
                      <a:r>
                        <a:rPr lang="en-US" dirty="0" smtClean="0"/>
                        <a:t>Design Element</a:t>
                      </a:r>
                      <a:endParaRPr lang="en-US" dirty="0"/>
                    </a:p>
                  </a:txBody>
                  <a:tcPr/>
                </a:tc>
                <a:tc>
                  <a:txBody>
                    <a:bodyPr/>
                    <a:lstStyle/>
                    <a:p>
                      <a:pPr algn="ctr"/>
                      <a:r>
                        <a:rPr lang="en-US" dirty="0" smtClean="0"/>
                        <a:t>Resource Adequacy Objectives </a:t>
                      </a:r>
                      <a:endParaRPr lang="en-US" dirty="0"/>
                    </a:p>
                  </a:txBody>
                  <a:tcPr/>
                </a:tc>
                <a:tc>
                  <a:txBody>
                    <a:bodyPr/>
                    <a:lstStyle/>
                    <a:p>
                      <a:pPr algn="ctr"/>
                      <a:r>
                        <a:rPr lang="en-US" dirty="0" smtClean="0"/>
                        <a:t>Clean Electricity</a:t>
                      </a:r>
                      <a:r>
                        <a:rPr lang="en-US" baseline="0" dirty="0" smtClean="0"/>
                        <a:t> Objectives</a:t>
                      </a:r>
                      <a:endParaRPr lang="en-US" dirty="0"/>
                    </a:p>
                  </a:txBody>
                  <a:tcPr/>
                </a:tc>
                <a:extLst>
                  <a:ext uri="{0D108BD9-81ED-4DB2-BD59-A6C34878D82A}">
                    <a16:rowId xmlns:a16="http://schemas.microsoft.com/office/drawing/2014/main" val="1598236942"/>
                  </a:ext>
                </a:extLst>
              </a:tr>
              <a:tr h="370840">
                <a:tc>
                  <a:txBody>
                    <a:bodyPr/>
                    <a:lstStyle/>
                    <a:p>
                      <a:r>
                        <a:rPr lang="en-US" b="1" dirty="0" smtClean="0"/>
                        <a:t>Who Sets Demand?</a:t>
                      </a:r>
                      <a:endParaRPr lang="en-US" b="1" dirty="0"/>
                    </a:p>
                  </a:txBody>
                  <a:tcPr>
                    <a:solidFill>
                      <a:schemeClr val="accent3">
                        <a:lumMod val="20000"/>
                        <a:lumOff val="80000"/>
                      </a:schemeClr>
                    </a:solidFill>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b="0" kern="1200" dirty="0" smtClean="0">
                          <a:solidFill>
                            <a:schemeClr val="tx1"/>
                          </a:solidFill>
                          <a:latin typeface="+mn-lt"/>
                          <a:ea typeface="+mn-ea"/>
                          <a:cs typeface="+mn-cs"/>
                        </a:rPr>
                        <a:t>RTO</a:t>
                      </a:r>
                      <a:endParaRPr lang="en-US" sz="1400" b="0" kern="1200" dirty="0">
                        <a:solidFill>
                          <a:schemeClr val="tx1"/>
                        </a:solidFill>
                        <a:latin typeface="+mn-lt"/>
                        <a:ea typeface="+mn-ea"/>
                        <a:cs typeface="+mn-cs"/>
                      </a:endParaRPr>
                    </a:p>
                  </a:txBody>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b="0" u="none" kern="1200" dirty="0" smtClean="0">
                          <a:solidFill>
                            <a:schemeClr val="tx1"/>
                          </a:solidFill>
                          <a:latin typeface="+mn-lt"/>
                          <a:ea typeface="+mn-ea"/>
                          <a:cs typeface="+mn-cs"/>
                        </a:rPr>
                        <a:t>State policymakers</a:t>
                      </a:r>
                    </a:p>
                    <a:p>
                      <a:pPr marL="223838" indent="-223838" algn="l" defTabSz="457200" rtl="0" eaLnBrk="1" latinLnBrk="0" hangingPunct="1">
                        <a:buClr>
                          <a:schemeClr val="accent3"/>
                        </a:buClr>
                        <a:buFont typeface="Arial" panose="020B0604020202020204" pitchFamily="34" charset="0"/>
                        <a:buChar char="•"/>
                      </a:pPr>
                      <a:r>
                        <a:rPr lang="en-US" sz="1400" b="0" u="none" kern="1200" dirty="0" smtClean="0">
                          <a:solidFill>
                            <a:schemeClr val="tx1"/>
                          </a:solidFill>
                          <a:latin typeface="+mn-lt"/>
                          <a:ea typeface="+mn-ea"/>
                          <a:cs typeface="+mn-cs"/>
                        </a:rPr>
                        <a:t>Voluntary buyers </a:t>
                      </a:r>
                      <a:r>
                        <a:rPr lang="en-US" sz="1400" b="0" kern="1200" dirty="0" smtClean="0">
                          <a:solidFill>
                            <a:schemeClr val="tx1"/>
                          </a:solidFill>
                          <a:latin typeface="+mn-lt"/>
                          <a:ea typeface="+mn-ea"/>
                          <a:cs typeface="+mn-cs"/>
                        </a:rPr>
                        <a:t>(retailers, companies)</a:t>
                      </a:r>
                      <a:endParaRPr lang="en-US" sz="1400" b="0" kern="1200" dirty="0">
                        <a:solidFill>
                          <a:schemeClr val="tx1"/>
                        </a:solidFill>
                        <a:latin typeface="+mn-lt"/>
                        <a:ea typeface="+mn-ea"/>
                        <a:cs typeface="+mn-cs"/>
                      </a:endParaRPr>
                    </a:p>
                  </a:txBody>
                  <a:tcPr/>
                </a:tc>
                <a:extLst>
                  <a:ext uri="{0D108BD9-81ED-4DB2-BD59-A6C34878D82A}">
                    <a16:rowId xmlns:a16="http://schemas.microsoft.com/office/drawing/2014/main" val="1188239038"/>
                  </a:ext>
                </a:extLst>
              </a:tr>
              <a:tr h="370840">
                <a:tc>
                  <a:txBody>
                    <a:bodyPr/>
                    <a:lstStyle/>
                    <a:p>
                      <a:r>
                        <a:rPr lang="en-US" b="1" dirty="0" smtClean="0"/>
                        <a:t>Product Definition</a:t>
                      </a:r>
                      <a:endParaRPr lang="en-US" b="1" dirty="0"/>
                    </a:p>
                  </a:txBody>
                  <a:tcPr>
                    <a:solidFill>
                      <a:schemeClr val="accent3">
                        <a:lumMod val="20000"/>
                        <a:lumOff val="80000"/>
                      </a:schemeClr>
                    </a:solidFill>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Unforced capacity (UCAP</a:t>
                      </a:r>
                      <a:r>
                        <a:rPr lang="en-US" sz="1400" kern="1200" baseline="0" dirty="0" smtClean="0">
                          <a:solidFill>
                            <a:schemeClr val="tx1"/>
                          </a:solidFill>
                          <a:latin typeface="+mn-lt"/>
                          <a:ea typeface="+mn-ea"/>
                          <a:cs typeface="+mn-cs"/>
                        </a:rPr>
                        <a:t> MW)</a:t>
                      </a:r>
                    </a:p>
                    <a:p>
                      <a:pPr marL="223838" indent="-223838" algn="l" defTabSz="457200" rtl="0" eaLnBrk="1" latinLnBrk="0" hangingPunct="1">
                        <a:buClr>
                          <a:schemeClr val="accent3"/>
                        </a:buClr>
                        <a:buFont typeface="Arial" panose="020B0604020202020204" pitchFamily="34" charset="0"/>
                        <a:buChar char="•"/>
                      </a:pPr>
                      <a:r>
                        <a:rPr lang="en-US" sz="1400" kern="1200" baseline="0" dirty="0" smtClean="0">
                          <a:solidFill>
                            <a:schemeClr val="tx1"/>
                          </a:solidFill>
                          <a:latin typeface="+mn-lt"/>
                          <a:ea typeface="+mn-ea"/>
                          <a:cs typeface="+mn-cs"/>
                        </a:rPr>
                        <a:t>Keep locational specificity (as today)</a:t>
                      </a:r>
                    </a:p>
                    <a:p>
                      <a:pPr marL="223838" indent="-223838" algn="l" defTabSz="457200" rtl="0" eaLnBrk="1" latinLnBrk="0" hangingPunct="1">
                        <a:buClr>
                          <a:schemeClr val="accent3"/>
                        </a:buClr>
                        <a:buFont typeface="Arial" panose="020B0604020202020204" pitchFamily="34" charset="0"/>
                        <a:buChar char="•"/>
                      </a:pPr>
                      <a:r>
                        <a:rPr lang="en-US" sz="1400" i="0" u="none" kern="1200" baseline="0" dirty="0" smtClean="0">
                          <a:solidFill>
                            <a:schemeClr val="tx1"/>
                          </a:solidFill>
                          <a:latin typeface="+mn-lt"/>
                          <a:ea typeface="+mn-ea"/>
                          <a:cs typeface="+mn-cs"/>
                        </a:rPr>
                        <a:t>Accurate accounting of capacity needs and values of resource types</a:t>
                      </a:r>
                    </a:p>
                  </a:txBody>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Clean energy</a:t>
                      </a:r>
                      <a:r>
                        <a:rPr lang="en-US" sz="1400" kern="1200" baseline="0" dirty="0" smtClean="0">
                          <a:solidFill>
                            <a:schemeClr val="tx1"/>
                          </a:solidFill>
                          <a:latin typeface="+mn-lt"/>
                          <a:ea typeface="+mn-ea"/>
                          <a:cs typeface="+mn-cs"/>
                        </a:rPr>
                        <a:t> attribute credit (CEAC)</a:t>
                      </a:r>
                    </a:p>
                    <a:p>
                      <a:pPr marL="223838" indent="-223838" algn="l" defTabSz="457200" rtl="0" eaLnBrk="1" latinLnBrk="0" hangingPunct="1">
                        <a:buClr>
                          <a:schemeClr val="accent3"/>
                        </a:buClr>
                        <a:buFont typeface="Arial" panose="020B0604020202020204" pitchFamily="34" charset="0"/>
                        <a:buChar char="•"/>
                      </a:pPr>
                      <a:r>
                        <a:rPr lang="en-US" sz="1400" kern="1200" baseline="0" dirty="0" smtClean="0">
                          <a:solidFill>
                            <a:schemeClr val="tx1"/>
                          </a:solidFill>
                          <a:latin typeface="+mn-lt"/>
                          <a:ea typeface="+mn-ea"/>
                          <a:cs typeface="+mn-cs"/>
                        </a:rPr>
                        <a:t>State-policy-differentiated CEACs to meet carve outs</a:t>
                      </a:r>
                    </a:p>
                    <a:p>
                      <a:pPr marL="223838" indent="-223838" algn="l" defTabSz="457200" rtl="0" eaLnBrk="1" latinLnBrk="0" hangingPunct="1">
                        <a:buClr>
                          <a:schemeClr val="accent3"/>
                        </a:buClr>
                        <a:buFont typeface="Arial" panose="020B0604020202020204" pitchFamily="34" charset="0"/>
                        <a:buChar char="•"/>
                      </a:pPr>
                      <a:r>
                        <a:rPr lang="en-US" sz="1400" i="1" u="sng" kern="1200" baseline="0" dirty="0" smtClean="0">
                          <a:solidFill>
                            <a:schemeClr val="tx1"/>
                          </a:solidFill>
                          <a:latin typeface="+mn-lt"/>
                          <a:ea typeface="+mn-ea"/>
                          <a:cs typeface="+mn-cs"/>
                        </a:rPr>
                        <a:t>Consider</a:t>
                      </a:r>
                      <a:r>
                        <a:rPr lang="en-US" sz="1400" kern="1200" baseline="0" dirty="0" smtClean="0">
                          <a:solidFill>
                            <a:schemeClr val="tx1"/>
                          </a:solidFill>
                          <a:latin typeface="+mn-lt"/>
                          <a:ea typeface="+mn-ea"/>
                          <a:cs typeface="+mn-cs"/>
                        </a:rPr>
                        <a:t>: CEAC accreditation tied to carbon abatement value</a:t>
                      </a:r>
                      <a:endParaRPr lang="en-US" sz="1400" kern="1200" dirty="0">
                        <a:solidFill>
                          <a:schemeClr val="tx1"/>
                        </a:solidFill>
                        <a:latin typeface="+mn-lt"/>
                        <a:ea typeface="+mn-ea"/>
                        <a:cs typeface="+mn-cs"/>
                      </a:endParaRPr>
                    </a:p>
                  </a:txBody>
                  <a:tcPr/>
                </a:tc>
                <a:extLst>
                  <a:ext uri="{0D108BD9-81ED-4DB2-BD59-A6C34878D82A}">
                    <a16:rowId xmlns:a16="http://schemas.microsoft.com/office/drawing/2014/main" val="1663810309"/>
                  </a:ext>
                </a:extLst>
              </a:tr>
              <a:tr h="370840">
                <a:tc>
                  <a:txBody>
                    <a:bodyPr/>
                    <a:lstStyle/>
                    <a:p>
                      <a:r>
                        <a:rPr lang="en-US" b="1" dirty="0" smtClean="0"/>
                        <a:t>Supply Eligibility</a:t>
                      </a:r>
                      <a:r>
                        <a:rPr lang="en-US" b="1" baseline="0" dirty="0" smtClean="0"/>
                        <a:t> </a:t>
                      </a:r>
                      <a:endParaRPr lang="en-US" b="1" dirty="0"/>
                    </a:p>
                  </a:txBody>
                  <a:tcPr>
                    <a:solidFill>
                      <a:schemeClr val="accent3">
                        <a:lumMod val="20000"/>
                        <a:lumOff val="80000"/>
                      </a:schemeClr>
                    </a:solidFill>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All clean and fossil resources are eligible</a:t>
                      </a:r>
                    </a:p>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ELCC-based accounting</a:t>
                      </a:r>
                      <a:r>
                        <a:rPr lang="en-US" sz="1400" kern="1200" baseline="0" dirty="0" smtClean="0">
                          <a:solidFill>
                            <a:schemeClr val="tx1"/>
                          </a:solidFill>
                          <a:latin typeface="+mn-lt"/>
                          <a:ea typeface="+mn-ea"/>
                          <a:cs typeface="+mn-cs"/>
                        </a:rPr>
                        <a:t> for resource-neutral capacity values (by location, season, and flexibility)</a:t>
                      </a:r>
                      <a:endParaRPr lang="en-US" sz="1400" kern="1200" dirty="0">
                        <a:solidFill>
                          <a:schemeClr val="tx1"/>
                        </a:solidFill>
                        <a:latin typeface="+mn-lt"/>
                        <a:ea typeface="+mn-ea"/>
                        <a:cs typeface="+mn-cs"/>
                      </a:endParaRPr>
                    </a:p>
                  </a:txBody>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Renewable resources across </a:t>
                      </a:r>
                      <a:r>
                        <a:rPr lang="en-US" sz="1400" kern="1200" dirty="0" smtClean="0">
                          <a:solidFill>
                            <a:schemeClr val="tx1"/>
                          </a:solidFill>
                          <a:latin typeface="+mn-lt"/>
                          <a:ea typeface="+mn-ea"/>
                          <a:cs typeface="+mn-cs"/>
                        </a:rPr>
                        <a:t>New England </a:t>
                      </a:r>
                      <a:endParaRPr lang="en-US" sz="1400" kern="1200" dirty="0" smtClean="0">
                        <a:solidFill>
                          <a:schemeClr val="tx1"/>
                        </a:solidFill>
                        <a:latin typeface="+mn-lt"/>
                        <a:ea typeface="+mn-ea"/>
                        <a:cs typeface="+mn-cs"/>
                      </a:endParaRPr>
                    </a:p>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Each state determines eligibility for their own in-state nuclear </a:t>
                      </a:r>
                    </a:p>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Each state can specify eligible technologies (but aim to limit cross-state differences to maximize competition)</a:t>
                      </a:r>
                    </a:p>
                  </a:txBody>
                  <a:tcPr/>
                </a:tc>
                <a:extLst>
                  <a:ext uri="{0D108BD9-81ED-4DB2-BD59-A6C34878D82A}">
                    <a16:rowId xmlns:a16="http://schemas.microsoft.com/office/drawing/2014/main" val="3958357952"/>
                  </a:ext>
                </a:extLst>
              </a:tr>
              <a:tr h="370840">
                <a:tc>
                  <a:txBody>
                    <a:bodyPr/>
                    <a:lstStyle/>
                    <a:p>
                      <a:r>
                        <a:rPr lang="en-US" b="1" dirty="0" smtClean="0"/>
                        <a:t>Quantity to Procure</a:t>
                      </a:r>
                      <a:endParaRPr lang="en-US" b="1" dirty="0"/>
                    </a:p>
                  </a:txBody>
                  <a:tcPr>
                    <a:solidFill>
                      <a:schemeClr val="accent3">
                        <a:lumMod val="20000"/>
                        <a:lumOff val="80000"/>
                      </a:schemeClr>
                    </a:solidFill>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Quantity</a:t>
                      </a:r>
                      <a:r>
                        <a:rPr lang="en-US" sz="1400" kern="1200" baseline="0" dirty="0" smtClean="0">
                          <a:solidFill>
                            <a:schemeClr val="tx1"/>
                          </a:solidFill>
                          <a:latin typeface="+mn-lt"/>
                          <a:ea typeface="+mn-ea"/>
                          <a:cs typeface="+mn-cs"/>
                        </a:rPr>
                        <a:t> needed to support 1-in-10</a:t>
                      </a:r>
                    </a:p>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Based on advanced reliability</a:t>
                      </a:r>
                      <a:r>
                        <a:rPr lang="en-US" sz="1400" kern="1200" baseline="0" dirty="0" smtClean="0">
                          <a:solidFill>
                            <a:schemeClr val="tx1"/>
                          </a:solidFill>
                          <a:latin typeface="+mn-lt"/>
                          <a:ea typeface="+mn-ea"/>
                          <a:cs typeface="+mn-cs"/>
                        </a:rPr>
                        <a:t> modeling that considers emerging flexibility needs in the clean grid</a:t>
                      </a:r>
                    </a:p>
                    <a:p>
                      <a:pPr marL="223838" indent="-223838" algn="l" defTabSz="457200" rtl="0" eaLnBrk="1" latinLnBrk="0" hangingPunct="1">
                        <a:buClr>
                          <a:schemeClr val="accent3"/>
                        </a:buClr>
                        <a:buFont typeface="Arial" panose="020B0604020202020204" pitchFamily="34" charset="0"/>
                        <a:buChar char="•"/>
                      </a:pPr>
                      <a:r>
                        <a:rPr lang="en-US" sz="1400" i="1" u="sng" kern="1200" baseline="0" dirty="0" smtClean="0">
                          <a:solidFill>
                            <a:schemeClr val="tx1"/>
                          </a:solidFill>
                          <a:latin typeface="+mn-lt"/>
                          <a:ea typeface="+mn-ea"/>
                          <a:cs typeface="+mn-cs"/>
                        </a:rPr>
                        <a:t>Consider</a:t>
                      </a:r>
                      <a:r>
                        <a:rPr lang="en-US" sz="1400" kern="1200" baseline="0" dirty="0" smtClean="0">
                          <a:solidFill>
                            <a:schemeClr val="tx1"/>
                          </a:solidFill>
                          <a:latin typeface="+mn-lt"/>
                          <a:ea typeface="+mn-ea"/>
                          <a:cs typeface="+mn-cs"/>
                        </a:rPr>
                        <a:t>: State option to impose a maximum on the share of capacity procured from fossil plants</a:t>
                      </a:r>
                    </a:p>
                  </a:txBody>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States</a:t>
                      </a:r>
                      <a:r>
                        <a:rPr lang="en-US" sz="1400" kern="1200" baseline="0" dirty="0" smtClean="0">
                          <a:solidFill>
                            <a:schemeClr val="tx1"/>
                          </a:solidFill>
                          <a:latin typeface="+mn-lt"/>
                          <a:ea typeface="+mn-ea"/>
                          <a:cs typeface="+mn-cs"/>
                        </a:rPr>
                        <a:t> and customers decide the quantity needed</a:t>
                      </a:r>
                    </a:p>
                    <a:p>
                      <a:pPr marL="223838" indent="-223838" algn="l" defTabSz="457200" rtl="0" eaLnBrk="1" latinLnBrk="0" hangingPunct="1">
                        <a:buClr>
                          <a:schemeClr val="accent3"/>
                        </a:buClr>
                        <a:buFont typeface="Arial" panose="020B0604020202020204" pitchFamily="34" charset="0"/>
                        <a:buChar char="•"/>
                      </a:pPr>
                      <a:r>
                        <a:rPr lang="en-US" sz="1400" kern="1200" baseline="0" dirty="0" smtClean="0">
                          <a:solidFill>
                            <a:schemeClr val="tx1"/>
                          </a:solidFill>
                          <a:latin typeface="+mn-lt"/>
                          <a:ea typeface="+mn-ea"/>
                          <a:cs typeface="+mn-cs"/>
                        </a:rPr>
                        <a:t>Pre-existing contracts enabled as self-supply</a:t>
                      </a:r>
                    </a:p>
                    <a:p>
                      <a:pPr marL="223838" indent="-223838" algn="l" defTabSz="457200" rtl="0" eaLnBrk="1" latinLnBrk="0" hangingPunct="1">
                        <a:buClr>
                          <a:schemeClr val="accent3"/>
                        </a:buClr>
                        <a:buFont typeface="Arial" panose="020B0604020202020204" pitchFamily="34" charset="0"/>
                        <a:buChar char="•"/>
                      </a:pPr>
                      <a:r>
                        <a:rPr lang="en-US" sz="1400" kern="1200" baseline="0" dirty="0" smtClean="0">
                          <a:solidFill>
                            <a:schemeClr val="tx1"/>
                          </a:solidFill>
                          <a:latin typeface="+mn-lt"/>
                          <a:ea typeface="+mn-ea"/>
                          <a:cs typeface="+mn-cs"/>
                        </a:rPr>
                        <a:t>In vertically integrated or other Fixed Resource Requirement states, the resource mix is approved by the state and not subject to ICCM</a:t>
                      </a:r>
                    </a:p>
                  </a:txBody>
                  <a:tcPr/>
                </a:tc>
                <a:extLst>
                  <a:ext uri="{0D108BD9-81ED-4DB2-BD59-A6C34878D82A}">
                    <a16:rowId xmlns:a16="http://schemas.microsoft.com/office/drawing/2014/main" val="4102135476"/>
                  </a:ext>
                </a:extLst>
              </a:tr>
              <a:tr h="0">
                <a:tc>
                  <a:txBody>
                    <a:bodyPr/>
                    <a:lstStyle/>
                    <a:p>
                      <a:r>
                        <a:rPr lang="en-US" b="1" dirty="0" smtClean="0"/>
                        <a:t>Willingness to Pay for Each</a:t>
                      </a:r>
                      <a:r>
                        <a:rPr lang="en-US" b="1" baseline="0" dirty="0" smtClean="0"/>
                        <a:t> Product</a:t>
                      </a:r>
                      <a:endParaRPr lang="en-US" b="1" dirty="0"/>
                    </a:p>
                  </a:txBody>
                  <a:tcPr>
                    <a:solidFill>
                      <a:schemeClr val="accent3">
                        <a:lumMod val="20000"/>
                        <a:lumOff val="80000"/>
                      </a:schemeClr>
                    </a:solidFill>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Sloping demand curves for each system-wide and locational capacity requirement</a:t>
                      </a:r>
                    </a:p>
                    <a:p>
                      <a:pPr marL="223838" indent="-223838" algn="l" defTabSz="457200" rtl="0" eaLnBrk="1" latinLnBrk="0" hangingPunct="1">
                        <a:buClr>
                          <a:schemeClr val="accent3"/>
                        </a:buClr>
                        <a:buFont typeface="Arial" panose="020B0604020202020204" pitchFamily="34" charset="0"/>
                        <a:buChar char="•"/>
                      </a:pPr>
                      <a:r>
                        <a:rPr lang="en-US" sz="1400" u="sng" kern="1200" dirty="0" smtClean="0">
                          <a:solidFill>
                            <a:schemeClr val="tx1"/>
                          </a:solidFill>
                          <a:latin typeface="+mn-lt"/>
                          <a:ea typeface="+mn-ea"/>
                          <a:cs typeface="+mn-cs"/>
                        </a:rPr>
                        <a:t>Consider</a:t>
                      </a:r>
                      <a:r>
                        <a:rPr lang="en-US" sz="1400" kern="1200" dirty="0" smtClean="0">
                          <a:solidFill>
                            <a:schemeClr val="tx1"/>
                          </a:solidFill>
                          <a:latin typeface="+mn-lt"/>
                          <a:ea typeface="+mn-ea"/>
                          <a:cs typeface="+mn-cs"/>
                        </a:rPr>
                        <a:t>: Separate demand curves for summer/winter needs and “flexible” capacity needs </a:t>
                      </a:r>
                    </a:p>
                  </a:txBody>
                  <a:tcPr/>
                </a:tc>
                <a:tc>
                  <a:txBody>
                    <a:bodyPr/>
                    <a:lstStyle/>
                    <a:p>
                      <a:pPr marL="223838" indent="-223838" algn="l" defTabSz="457200" rtl="0" eaLnBrk="1" latinLnBrk="0" hangingPunct="1">
                        <a:buClr>
                          <a:schemeClr val="accent3"/>
                        </a:buClr>
                        <a:buFont typeface="Arial" panose="020B0604020202020204" pitchFamily="34" charset="0"/>
                        <a:buChar char="•"/>
                      </a:pPr>
                      <a:r>
                        <a:rPr lang="en-US" sz="1400" kern="1200" dirty="0" smtClean="0">
                          <a:solidFill>
                            <a:schemeClr val="tx1"/>
                          </a:solidFill>
                          <a:latin typeface="+mn-lt"/>
                          <a:ea typeface="+mn-ea"/>
                          <a:cs typeface="+mn-cs"/>
                        </a:rPr>
                        <a:t>States submit sloping demand curves</a:t>
                      </a:r>
                      <a:r>
                        <a:rPr lang="en-US" sz="1400" kern="1200" baseline="0" dirty="0" smtClean="0">
                          <a:solidFill>
                            <a:schemeClr val="tx1"/>
                          </a:solidFill>
                          <a:latin typeface="+mn-lt"/>
                          <a:ea typeface="+mn-ea"/>
                          <a:cs typeface="+mn-cs"/>
                        </a:rPr>
                        <a:t> for state-mandated clean energy demand</a:t>
                      </a:r>
                    </a:p>
                    <a:p>
                      <a:pPr marL="223838" indent="-223838" algn="l" defTabSz="457200" rtl="0" eaLnBrk="1" latinLnBrk="0" hangingPunct="1">
                        <a:buClr>
                          <a:schemeClr val="accent3"/>
                        </a:buClr>
                        <a:buFont typeface="Arial" panose="020B0604020202020204" pitchFamily="34" charset="0"/>
                        <a:buChar char="•"/>
                      </a:pPr>
                      <a:r>
                        <a:rPr lang="en-US" sz="1400" kern="1200" baseline="0" dirty="0" smtClean="0">
                          <a:solidFill>
                            <a:schemeClr val="tx1"/>
                          </a:solidFill>
                          <a:latin typeface="+mn-lt"/>
                          <a:ea typeface="+mn-ea"/>
                          <a:cs typeface="+mn-cs"/>
                        </a:rPr>
                        <a:t>Voluntary buyers can submit price-quantity pairs to exceed state mandates</a:t>
                      </a:r>
                      <a:endParaRPr lang="en-US" sz="1400" kern="1200" dirty="0">
                        <a:solidFill>
                          <a:schemeClr val="tx1"/>
                        </a:solidFill>
                        <a:latin typeface="+mn-lt"/>
                        <a:ea typeface="+mn-ea"/>
                        <a:cs typeface="+mn-cs"/>
                      </a:endParaRPr>
                    </a:p>
                  </a:txBody>
                  <a:tcPr/>
                </a:tc>
                <a:extLst>
                  <a:ext uri="{0D108BD9-81ED-4DB2-BD59-A6C34878D82A}">
                    <a16:rowId xmlns:a16="http://schemas.microsoft.com/office/drawing/2014/main" val="1375502607"/>
                  </a:ext>
                </a:extLst>
              </a:tr>
            </a:tbl>
          </a:graphicData>
        </a:graphic>
      </p:graphicFrame>
      <p:sp>
        <p:nvSpPr>
          <p:cNvPr id="7" name="Text Placeholder 1"/>
          <p:cNvSpPr>
            <a:spLocks noGrp="1"/>
          </p:cNvSpPr>
          <p:nvPr>
            <p:ph type="body" sz="quarter" idx="13"/>
          </p:nvPr>
        </p:nvSpPr>
        <p:spPr>
          <a:xfrm>
            <a:off x="609600" y="287534"/>
            <a:ext cx="10972800" cy="569387"/>
          </a:xfrm>
        </p:spPr>
        <p:txBody>
          <a:bodyPr/>
          <a:lstStyle/>
          <a:p>
            <a:r>
              <a:rPr lang="en-US" dirty="0" smtClean="0"/>
              <a:t>ICCM</a:t>
            </a:r>
            <a:endParaRPr lang="en-US" dirty="0"/>
          </a:p>
        </p:txBody>
      </p:sp>
    </p:spTree>
    <p:extLst>
      <p:ext uri="{BB962C8B-B14F-4D97-AF65-F5344CB8AC3E}">
        <p14:creationId xmlns:p14="http://schemas.microsoft.com/office/powerpoint/2010/main" val="3072888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p:cNvPicPr>
            <a:picLocks noChangeAspect="1"/>
          </p:cNvPicPr>
          <p:nvPr/>
        </p:nvPicPr>
        <p:blipFill>
          <a:blip r:embed="rId2"/>
          <a:stretch>
            <a:fillRect/>
          </a:stretch>
        </p:blipFill>
        <p:spPr>
          <a:xfrm>
            <a:off x="6249448" y="2766376"/>
            <a:ext cx="5162331" cy="3756072"/>
          </a:xfrm>
          <a:prstGeom prst="rect">
            <a:avLst/>
          </a:prstGeom>
        </p:spPr>
      </p:pic>
      <p:pic>
        <p:nvPicPr>
          <p:cNvPr id="45" name="Picture 44"/>
          <p:cNvPicPr>
            <a:picLocks noChangeAspect="1"/>
          </p:cNvPicPr>
          <p:nvPr/>
        </p:nvPicPr>
        <p:blipFill>
          <a:blip r:embed="rId3"/>
          <a:stretch>
            <a:fillRect/>
          </a:stretch>
        </p:blipFill>
        <p:spPr>
          <a:xfrm>
            <a:off x="625921" y="2709165"/>
            <a:ext cx="5123899" cy="3695636"/>
          </a:xfrm>
          <a:prstGeom prst="rect">
            <a:avLst/>
          </a:prstGeom>
        </p:spPr>
      </p:pic>
      <p:sp>
        <p:nvSpPr>
          <p:cNvPr id="4" name="Title 3"/>
          <p:cNvSpPr>
            <a:spLocks noGrp="1"/>
          </p:cNvSpPr>
          <p:nvPr>
            <p:ph type="title"/>
          </p:nvPr>
        </p:nvSpPr>
        <p:spPr/>
        <p:txBody>
          <a:bodyPr/>
          <a:lstStyle/>
          <a:p>
            <a:r>
              <a:rPr lang="en-US" dirty="0" smtClean="0"/>
              <a:t>How are prices set?</a:t>
            </a:r>
            <a:endParaRPr lang="en-US" dirty="0"/>
          </a:p>
        </p:txBody>
      </p:sp>
      <p:sp>
        <p:nvSpPr>
          <p:cNvPr id="5" name="Slide Number Placeholder 4"/>
          <p:cNvSpPr>
            <a:spLocks noGrp="1"/>
          </p:cNvSpPr>
          <p:nvPr>
            <p:ph type="sldNum" sz="quarter" idx="15"/>
          </p:nvPr>
        </p:nvSpPr>
        <p:spPr/>
        <p:txBody>
          <a:bodyPr/>
          <a:lstStyle/>
          <a:p>
            <a:r>
              <a:rPr lang="en-US" b="0" smtClean="0"/>
              <a:t>Brattle.com | </a:t>
            </a:r>
            <a:fld id="{590DAB12-68F0-43F3-9CAA-0DFBA7404834}" type="slidenum">
              <a:rPr lang="en-US" smtClean="0"/>
              <a:pPr/>
              <a:t>27</a:t>
            </a:fld>
            <a:endParaRPr lang="en-US" dirty="0"/>
          </a:p>
        </p:txBody>
      </p:sp>
      <p:sp>
        <p:nvSpPr>
          <p:cNvPr id="50" name="Text Placeholder 2"/>
          <p:cNvSpPr>
            <a:spLocks noGrp="1"/>
          </p:cNvSpPr>
          <p:nvPr>
            <p:ph type="body" sz="quarter" idx="12"/>
          </p:nvPr>
        </p:nvSpPr>
        <p:spPr>
          <a:xfrm>
            <a:off x="609597" y="1671285"/>
            <a:ext cx="10863471" cy="534072"/>
          </a:xfrm>
          <a:solidFill>
            <a:schemeClr val="accent2">
              <a:alpha val="9000"/>
            </a:schemeClr>
          </a:solidFill>
        </p:spPr>
        <p:txBody>
          <a:bodyPr tIns="0" bIns="0" anchor="ctr">
            <a:noAutofit/>
          </a:bodyPr>
          <a:lstStyle/>
          <a:p>
            <a:pPr>
              <a:spcBef>
                <a:spcPts val="0"/>
              </a:spcBef>
            </a:pPr>
            <a:r>
              <a:rPr lang="en-US" sz="2800" dirty="0">
                <a:solidFill>
                  <a:schemeClr val="tx1">
                    <a:lumMod val="90000"/>
                    <a:lumOff val="10000"/>
                  </a:schemeClr>
                </a:solidFill>
                <a:latin typeface="Calibri" panose="020F0502020204030204" pitchFamily="34" charset="0"/>
                <a:cs typeface="Calibri" panose="020F0502020204030204" pitchFamily="34" charset="0"/>
              </a:rPr>
              <a:t>   </a:t>
            </a:r>
            <a:r>
              <a:rPr lang="en-US" sz="2800" dirty="0" smtClean="0">
                <a:solidFill>
                  <a:schemeClr val="tx1">
                    <a:lumMod val="90000"/>
                    <a:lumOff val="10000"/>
                  </a:schemeClr>
                </a:solidFill>
                <a:latin typeface="Calibri" panose="020F0502020204030204" pitchFamily="34" charset="0"/>
                <a:cs typeface="Calibri" panose="020F0502020204030204" pitchFamily="34" charset="0"/>
              </a:rPr>
              <a:t>Co-optimized price formation reflects marginal cost of each product.</a:t>
            </a:r>
          </a:p>
        </p:txBody>
      </p:sp>
      <p:sp>
        <p:nvSpPr>
          <p:cNvPr id="7" name="Text Placeholder 1"/>
          <p:cNvSpPr>
            <a:spLocks noGrp="1"/>
          </p:cNvSpPr>
          <p:nvPr>
            <p:ph type="body" sz="quarter" idx="13"/>
          </p:nvPr>
        </p:nvSpPr>
        <p:spPr>
          <a:xfrm>
            <a:off x="629478" y="310091"/>
            <a:ext cx="10972800" cy="569387"/>
          </a:xfrm>
        </p:spPr>
        <p:txBody>
          <a:bodyPr/>
          <a:lstStyle/>
          <a:p>
            <a:r>
              <a:rPr lang="en-US" dirty="0" smtClean="0"/>
              <a:t>ICCM</a:t>
            </a:r>
            <a:endParaRPr lang="en-US" dirty="0"/>
          </a:p>
        </p:txBody>
      </p:sp>
      <p:sp>
        <p:nvSpPr>
          <p:cNvPr id="12" name="TextBox 11"/>
          <p:cNvSpPr txBox="1"/>
          <p:nvPr/>
        </p:nvSpPr>
        <p:spPr>
          <a:xfrm>
            <a:off x="668065" y="2468111"/>
            <a:ext cx="5185719" cy="300608"/>
          </a:xfrm>
          <a:prstGeom prst="rect">
            <a:avLst/>
          </a:prstGeom>
          <a:solidFill>
            <a:schemeClr val="tx2"/>
          </a:solidFill>
        </p:spPr>
        <p:txBody>
          <a:bodyPr wrap="square" rtlCol="0" anchor="ctr">
            <a:spAutoFit/>
          </a:bodyPr>
          <a:lstStyle/>
          <a:p>
            <a:pPr algn="ctr"/>
            <a:r>
              <a:rPr lang="en-US" sz="2000" b="1" dirty="0" smtClean="0">
                <a:solidFill>
                  <a:schemeClr val="bg1"/>
                </a:solidFill>
              </a:rPr>
              <a:t>Capacity Clearing</a:t>
            </a:r>
            <a:endParaRPr lang="en-US" sz="2000" b="1" dirty="0">
              <a:solidFill>
                <a:schemeClr val="bg1"/>
              </a:solidFill>
            </a:endParaRPr>
          </a:p>
        </p:txBody>
      </p:sp>
      <p:sp>
        <p:nvSpPr>
          <p:cNvPr id="15" name="TextBox 14"/>
          <p:cNvSpPr txBox="1"/>
          <p:nvPr/>
        </p:nvSpPr>
        <p:spPr>
          <a:xfrm>
            <a:off x="6287349" y="2459077"/>
            <a:ext cx="5185719" cy="300608"/>
          </a:xfrm>
          <a:prstGeom prst="rect">
            <a:avLst/>
          </a:prstGeom>
          <a:solidFill>
            <a:schemeClr val="tx2"/>
          </a:solidFill>
        </p:spPr>
        <p:txBody>
          <a:bodyPr wrap="square" rtlCol="0" anchor="ctr">
            <a:spAutoFit/>
          </a:bodyPr>
          <a:lstStyle/>
          <a:p>
            <a:pPr algn="ctr"/>
            <a:r>
              <a:rPr lang="en-US" sz="2000" b="1" dirty="0" smtClean="0">
                <a:solidFill>
                  <a:schemeClr val="bg1"/>
                </a:solidFill>
              </a:rPr>
              <a:t>Clean Energy Clearing</a:t>
            </a:r>
            <a:endParaRPr lang="en-US" sz="2000" b="1" dirty="0">
              <a:solidFill>
                <a:schemeClr val="bg1"/>
              </a:solidFill>
            </a:endParaRPr>
          </a:p>
        </p:txBody>
      </p:sp>
      <p:sp>
        <p:nvSpPr>
          <p:cNvPr id="3" name="TextBox 2"/>
          <p:cNvSpPr txBox="1"/>
          <p:nvPr/>
        </p:nvSpPr>
        <p:spPr>
          <a:xfrm>
            <a:off x="7128610" y="3510543"/>
            <a:ext cx="2390038" cy="1046440"/>
          </a:xfrm>
          <a:prstGeom prst="rect">
            <a:avLst/>
          </a:prstGeom>
          <a:noFill/>
        </p:spPr>
        <p:txBody>
          <a:bodyPr wrap="square" rtlCol="0">
            <a:spAutoFit/>
          </a:bodyPr>
          <a:lstStyle/>
          <a:p>
            <a:pPr algn="r"/>
            <a:r>
              <a:rPr lang="en-US" sz="1600" b="1" dirty="0" smtClean="0">
                <a:solidFill>
                  <a:schemeClr val="bg2">
                    <a:lumMod val="65000"/>
                  </a:schemeClr>
                </a:solidFill>
              </a:rPr>
              <a:t>Clean Energy Offer Prices</a:t>
            </a:r>
            <a:endParaRPr lang="en-US" sz="1600" b="1" dirty="0">
              <a:solidFill>
                <a:schemeClr val="bg2">
                  <a:lumMod val="65000"/>
                </a:schemeClr>
              </a:solidFill>
            </a:endParaRPr>
          </a:p>
          <a:p>
            <a:pPr algn="r"/>
            <a:r>
              <a:rPr lang="en-US" sz="1400" dirty="0">
                <a:solidFill>
                  <a:schemeClr val="bg2">
                    <a:lumMod val="65000"/>
                  </a:schemeClr>
                </a:solidFill>
              </a:rPr>
              <a:t>(If resources earned no capacity revenues)</a:t>
            </a:r>
          </a:p>
          <a:p>
            <a:pPr algn="r"/>
            <a:endParaRPr lang="en-US" b="1" dirty="0">
              <a:solidFill>
                <a:srgbClr val="A162D0"/>
              </a:solidFill>
            </a:endParaRPr>
          </a:p>
        </p:txBody>
      </p:sp>
      <p:cxnSp>
        <p:nvCxnSpPr>
          <p:cNvPr id="13" name="Straight Arrow Connector 12"/>
          <p:cNvCxnSpPr/>
          <p:nvPr/>
        </p:nvCxnSpPr>
        <p:spPr>
          <a:xfrm>
            <a:off x="8592474" y="4811818"/>
            <a:ext cx="238139" cy="270621"/>
          </a:xfrm>
          <a:prstGeom prst="straightConnector1">
            <a:avLst/>
          </a:prstGeom>
          <a:ln>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606622" y="5217750"/>
            <a:ext cx="2616486" cy="470697"/>
          </a:xfrm>
          <a:prstGeom prst="rect">
            <a:avLst/>
          </a:prstGeom>
          <a:solidFill>
            <a:schemeClr val="bg1">
              <a:alpha val="85000"/>
            </a:schemeClr>
          </a:solidFill>
        </p:spPr>
        <p:txBody>
          <a:bodyPr wrap="none" lIns="45720" rIns="45720" rtlCol="0" anchor="ctr" anchorCtr="0">
            <a:noAutofit/>
          </a:bodyPr>
          <a:lstStyle/>
          <a:p>
            <a:r>
              <a:rPr lang="en-US" sz="1600" b="1" dirty="0" smtClean="0">
                <a:solidFill>
                  <a:schemeClr val="accent2"/>
                </a:solidFill>
              </a:rPr>
              <a:t>Clean Energy Offer Prices</a:t>
            </a:r>
            <a:endParaRPr lang="en-US" sz="1600" b="1" dirty="0">
              <a:solidFill>
                <a:schemeClr val="accent2"/>
              </a:solidFill>
            </a:endParaRPr>
          </a:p>
          <a:p>
            <a:r>
              <a:rPr lang="en-US" sz="1400" dirty="0" smtClean="0">
                <a:solidFill>
                  <a:schemeClr val="accent2"/>
                </a:solidFill>
              </a:rPr>
              <a:t>(Accounting for capacity revenues)</a:t>
            </a:r>
          </a:p>
        </p:txBody>
      </p:sp>
      <p:sp>
        <p:nvSpPr>
          <p:cNvPr id="22" name="TextBox 21"/>
          <p:cNvSpPr txBox="1"/>
          <p:nvPr/>
        </p:nvSpPr>
        <p:spPr>
          <a:xfrm>
            <a:off x="2422500" y="6146752"/>
            <a:ext cx="2252868" cy="353943"/>
          </a:xfrm>
          <a:prstGeom prst="rect">
            <a:avLst/>
          </a:prstGeom>
          <a:solidFill>
            <a:schemeClr val="bg1"/>
          </a:solidFill>
        </p:spPr>
        <p:txBody>
          <a:bodyPr wrap="square" rtlCol="0">
            <a:spAutoFit/>
          </a:bodyPr>
          <a:lstStyle/>
          <a:p>
            <a:r>
              <a:rPr lang="en-US" sz="1700" b="1" dirty="0" smtClean="0"/>
              <a:t>Capacity (UCAP MW)</a:t>
            </a:r>
            <a:endParaRPr lang="en-US" sz="1700" b="1" dirty="0"/>
          </a:p>
        </p:txBody>
      </p:sp>
      <p:sp>
        <p:nvSpPr>
          <p:cNvPr id="23" name="TextBox 22"/>
          <p:cNvSpPr txBox="1"/>
          <p:nvPr/>
        </p:nvSpPr>
        <p:spPr>
          <a:xfrm>
            <a:off x="10206682" y="4483578"/>
            <a:ext cx="2252868" cy="584775"/>
          </a:xfrm>
          <a:prstGeom prst="rect">
            <a:avLst/>
          </a:prstGeom>
          <a:noFill/>
        </p:spPr>
        <p:txBody>
          <a:bodyPr wrap="square" rtlCol="0">
            <a:spAutoFit/>
          </a:bodyPr>
          <a:lstStyle/>
          <a:p>
            <a:r>
              <a:rPr lang="en-US" sz="1600" b="1" dirty="0" smtClean="0">
                <a:solidFill>
                  <a:schemeClr val="accent5"/>
                </a:solidFill>
              </a:rPr>
              <a:t>Clean Energy </a:t>
            </a:r>
          </a:p>
          <a:p>
            <a:r>
              <a:rPr lang="en-US" sz="1600" b="1" dirty="0" smtClean="0">
                <a:solidFill>
                  <a:schemeClr val="accent5"/>
                </a:solidFill>
              </a:rPr>
              <a:t>Attribute Price</a:t>
            </a:r>
            <a:endParaRPr lang="en-US" sz="1600" b="1" dirty="0">
              <a:solidFill>
                <a:schemeClr val="accent5"/>
              </a:solidFill>
            </a:endParaRPr>
          </a:p>
        </p:txBody>
      </p:sp>
      <p:sp>
        <p:nvSpPr>
          <p:cNvPr id="67" name="TextBox 66"/>
          <p:cNvSpPr txBox="1"/>
          <p:nvPr/>
        </p:nvSpPr>
        <p:spPr>
          <a:xfrm>
            <a:off x="1430452" y="3845818"/>
            <a:ext cx="2737994" cy="1046440"/>
          </a:xfrm>
          <a:prstGeom prst="rect">
            <a:avLst/>
          </a:prstGeom>
          <a:noFill/>
        </p:spPr>
        <p:txBody>
          <a:bodyPr wrap="square" rtlCol="0">
            <a:spAutoFit/>
          </a:bodyPr>
          <a:lstStyle/>
          <a:p>
            <a:pPr algn="ctr"/>
            <a:r>
              <a:rPr lang="en-US" sz="1600" b="1" dirty="0" smtClean="0">
                <a:solidFill>
                  <a:schemeClr val="bg2">
                    <a:lumMod val="65000"/>
                  </a:schemeClr>
                </a:solidFill>
              </a:rPr>
              <a:t>Capacity Offer Prices</a:t>
            </a:r>
            <a:endParaRPr lang="en-US" sz="1600" b="1" dirty="0">
              <a:solidFill>
                <a:schemeClr val="bg2">
                  <a:lumMod val="65000"/>
                </a:schemeClr>
              </a:solidFill>
            </a:endParaRPr>
          </a:p>
          <a:p>
            <a:pPr algn="ctr"/>
            <a:r>
              <a:rPr lang="en-US" sz="1400" dirty="0">
                <a:solidFill>
                  <a:schemeClr val="bg2">
                    <a:lumMod val="65000"/>
                  </a:schemeClr>
                </a:solidFill>
              </a:rPr>
              <a:t>(If resources earned no </a:t>
            </a:r>
            <a:r>
              <a:rPr lang="en-US" sz="1400" dirty="0" smtClean="0">
                <a:solidFill>
                  <a:schemeClr val="bg2">
                    <a:lumMod val="65000"/>
                  </a:schemeClr>
                </a:solidFill>
              </a:rPr>
              <a:t>clean energy </a:t>
            </a:r>
            <a:r>
              <a:rPr lang="en-US" sz="1400" dirty="0">
                <a:solidFill>
                  <a:schemeClr val="bg2">
                    <a:lumMod val="65000"/>
                  </a:schemeClr>
                </a:solidFill>
              </a:rPr>
              <a:t>revenues)</a:t>
            </a:r>
          </a:p>
          <a:p>
            <a:pPr algn="ctr"/>
            <a:endParaRPr lang="en-US" b="1" dirty="0">
              <a:solidFill>
                <a:srgbClr val="A162D0"/>
              </a:solidFill>
            </a:endParaRPr>
          </a:p>
        </p:txBody>
      </p:sp>
      <p:sp>
        <p:nvSpPr>
          <p:cNvPr id="46" name="TextBox 45"/>
          <p:cNvSpPr txBox="1"/>
          <p:nvPr/>
        </p:nvSpPr>
        <p:spPr>
          <a:xfrm>
            <a:off x="1944986" y="5010334"/>
            <a:ext cx="1950653" cy="1046440"/>
          </a:xfrm>
          <a:prstGeom prst="rect">
            <a:avLst/>
          </a:prstGeom>
          <a:noFill/>
        </p:spPr>
        <p:txBody>
          <a:bodyPr wrap="square" rtlCol="0">
            <a:spAutoFit/>
          </a:bodyPr>
          <a:lstStyle/>
          <a:p>
            <a:pPr algn="ctr"/>
            <a:r>
              <a:rPr lang="en-US" sz="1600" b="1" dirty="0" smtClean="0">
                <a:solidFill>
                  <a:schemeClr val="accent2"/>
                </a:solidFill>
              </a:rPr>
              <a:t>Capacity Offer Prices</a:t>
            </a:r>
            <a:endParaRPr lang="en-US" sz="1600" b="1" dirty="0">
              <a:solidFill>
                <a:schemeClr val="accent2"/>
              </a:solidFill>
            </a:endParaRPr>
          </a:p>
          <a:p>
            <a:pPr algn="ctr"/>
            <a:r>
              <a:rPr lang="en-US" sz="1400" dirty="0" smtClean="0">
                <a:solidFill>
                  <a:schemeClr val="accent2"/>
                </a:solidFill>
              </a:rPr>
              <a:t>(Accounting for clean attribute revenues)</a:t>
            </a:r>
            <a:endParaRPr lang="en-US" sz="1400" dirty="0">
              <a:solidFill>
                <a:schemeClr val="accent2"/>
              </a:solidFill>
            </a:endParaRPr>
          </a:p>
          <a:p>
            <a:pPr algn="ctr"/>
            <a:endParaRPr lang="en-US" b="1" dirty="0">
              <a:solidFill>
                <a:schemeClr val="accent2"/>
              </a:solidFill>
            </a:endParaRPr>
          </a:p>
        </p:txBody>
      </p:sp>
      <p:cxnSp>
        <p:nvCxnSpPr>
          <p:cNvPr id="47" name="Straight Arrow Connector 46"/>
          <p:cNvCxnSpPr/>
          <p:nvPr/>
        </p:nvCxnSpPr>
        <p:spPr>
          <a:xfrm>
            <a:off x="3512478" y="4751968"/>
            <a:ext cx="435143" cy="390320"/>
          </a:xfrm>
          <a:prstGeom prst="straightConnector1">
            <a:avLst/>
          </a:prstGeom>
          <a:ln>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84" name="Rectangle 83"/>
          <p:cNvSpPr/>
          <p:nvPr/>
        </p:nvSpPr>
        <p:spPr>
          <a:xfrm>
            <a:off x="197709" y="6596590"/>
            <a:ext cx="10008974" cy="208670"/>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Note: Simplified example. Not intended to reflect New England.  Simplified clearing model available upon request.</a:t>
            </a:r>
            <a:endParaRPr lang="en-US" sz="1600" dirty="0"/>
          </a:p>
        </p:txBody>
      </p:sp>
    </p:spTree>
    <p:extLst>
      <p:ext uri="{BB962C8B-B14F-4D97-AF65-F5344CB8AC3E}">
        <p14:creationId xmlns:p14="http://schemas.microsoft.com/office/powerpoint/2010/main" val="991385231"/>
      </p:ext>
    </p:extLst>
  </p:cSld>
  <p:clrMapOvr>
    <a:masterClrMapping/>
  </p:clrMapOvr>
</p:sld>
</file>

<file path=ppt/theme/theme1.xml><?xml version="1.0" encoding="utf-8"?>
<a:theme xmlns:a="http://schemas.openxmlformats.org/drawingml/2006/main" name="Interior Slides">
  <a:themeElements>
    <a:clrScheme name="Custom 6">
      <a:dk1>
        <a:srgbClr val="1B232B"/>
      </a:dk1>
      <a:lt1>
        <a:srgbClr val="FFFFFF"/>
      </a:lt1>
      <a:dk2>
        <a:srgbClr val="002B54"/>
      </a:dk2>
      <a:lt2>
        <a:srgbClr val="FFFFFF"/>
      </a:lt2>
      <a:accent1>
        <a:srgbClr val="16486D"/>
      </a:accent1>
      <a:accent2>
        <a:srgbClr val="2297AA"/>
      </a:accent2>
      <a:accent3>
        <a:srgbClr val="37BA95"/>
      </a:accent3>
      <a:accent4>
        <a:srgbClr val="F3BD48"/>
      </a:accent4>
      <a:accent5>
        <a:srgbClr val="FF6D33"/>
      </a:accent5>
      <a:accent6>
        <a:srgbClr val="CD3E71"/>
      </a:accent6>
      <a:hlink>
        <a:srgbClr val="2297AA"/>
      </a:hlink>
      <a:folHlink>
        <a:srgbClr val="CD3E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Brand-Presentation.potx" id="{1E705DF6-5128-467C-B4DF-4CC5CF4FED67}" vid="{30044D0E-7212-4944-BD9D-D5B77DD5DBF8}"/>
    </a:ext>
  </a:extLst>
</a:theme>
</file>

<file path=ppt/theme/theme2.xml><?xml version="1.0" encoding="utf-8"?>
<a:theme xmlns:a="http://schemas.openxmlformats.org/drawingml/2006/main" name="White Cover">
  <a:themeElements>
    <a:clrScheme name="Brattle 2015">
      <a:dk1>
        <a:srgbClr val="000000"/>
      </a:dk1>
      <a:lt1>
        <a:srgbClr val="FFFFFF"/>
      </a:lt1>
      <a:dk2>
        <a:srgbClr val="FFFFFF"/>
      </a:dk2>
      <a:lt2>
        <a:srgbClr val="00467F"/>
      </a:lt2>
      <a:accent1>
        <a:srgbClr val="002B54"/>
      </a:accent1>
      <a:accent2>
        <a:srgbClr val="7FB9C2"/>
      </a:accent2>
      <a:accent3>
        <a:srgbClr val="6A7277"/>
      </a:accent3>
      <a:accent4>
        <a:srgbClr val="EF4623"/>
      </a:accent4>
      <a:accent5>
        <a:srgbClr val="00467F"/>
      </a:accent5>
      <a:accent6>
        <a:srgbClr val="CCCDC3"/>
      </a:accent6>
      <a:hlink>
        <a:srgbClr val="7FB9C2"/>
      </a:hlink>
      <a:folHlink>
        <a:srgbClr val="00467F"/>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nterior Slides">
  <a:themeElements>
    <a:clrScheme name="Brattle 2015">
      <a:dk1>
        <a:srgbClr val="000000"/>
      </a:dk1>
      <a:lt1>
        <a:srgbClr val="FFFFFF"/>
      </a:lt1>
      <a:dk2>
        <a:srgbClr val="FFFFFF"/>
      </a:dk2>
      <a:lt2>
        <a:srgbClr val="00467F"/>
      </a:lt2>
      <a:accent1>
        <a:srgbClr val="002B54"/>
      </a:accent1>
      <a:accent2>
        <a:srgbClr val="7FB9C2"/>
      </a:accent2>
      <a:accent3>
        <a:srgbClr val="6A7277"/>
      </a:accent3>
      <a:accent4>
        <a:srgbClr val="EF4623"/>
      </a:accent4>
      <a:accent5>
        <a:srgbClr val="00467F"/>
      </a:accent5>
      <a:accent6>
        <a:srgbClr val="CCCDC3"/>
      </a:accent6>
      <a:hlink>
        <a:srgbClr val="7FB9C2"/>
      </a:hlink>
      <a:folHlink>
        <a:srgbClr val="0046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EE464CFB33FC43A15D98F84B2BCFE8" ma:contentTypeVersion="12" ma:contentTypeDescription="Create a new document." ma:contentTypeScope="" ma:versionID="ed2669baa5d26c2895ec7da9eb3491de">
  <xsd:schema xmlns:xsd="http://www.w3.org/2001/XMLSchema" xmlns:xs="http://www.w3.org/2001/XMLSchema" xmlns:p="http://schemas.microsoft.com/office/2006/metadata/properties" xmlns:ns1="http://schemas.microsoft.com/sharepoint/v3" xmlns:ns2="92309ddc-3b1e-489e-97ba-af20c2443f26" xmlns:ns3="324d871f-e630-4893-b434-dc7f8fc3089b" targetNamespace="http://schemas.microsoft.com/office/2006/metadata/properties" ma:root="true" ma:fieldsID="72dd1b24ac3c9b017711affff7939a40" ns1:_="" ns2:_="" ns3:_="">
    <xsd:import namespace="http://schemas.microsoft.com/sharepoint/v3"/>
    <xsd:import namespace="92309ddc-3b1e-489e-97ba-af20c2443f26"/>
    <xsd:import namespace="324d871f-e630-4893-b434-dc7f8fc3089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09ddc-3b1e-489e-97ba-af20c2443f2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4d871f-e630-4893-b434-dc7f8fc3089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AF310D-EC1D-4694-82BA-63C23FD606C4}">
  <ds:schemaRefs>
    <ds:schemaRef ds:uri="http://purl.org/dc/elements/1.1/"/>
    <ds:schemaRef ds:uri="http://schemas.microsoft.com/office/2006/metadata/properties"/>
    <ds:schemaRef ds:uri="http://schemas.microsoft.com/sharepoint/v3"/>
    <ds:schemaRef ds:uri="6fa77199-34ed-4585-a419-0ab55bbca786"/>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DA0FFF96-B860-406A-BC4B-DC36C98EFB61}"/>
</file>

<file path=customXml/itemProps3.xml><?xml version="1.0" encoding="utf-8"?>
<ds:datastoreItem xmlns:ds="http://schemas.openxmlformats.org/officeDocument/2006/customXml" ds:itemID="{8E6284EF-4E72-449C-B3A9-8DCFF4AA16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New-Brand-Presentation</Template>
  <TotalTime>31513</TotalTime>
  <Words>2354</Words>
  <Application>Microsoft Office PowerPoint</Application>
  <PresentationFormat>Widescreen</PresentationFormat>
  <Paragraphs>354</Paragraphs>
  <Slides>27</Slides>
  <Notes>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27</vt:i4>
      </vt:variant>
    </vt:vector>
  </HeadingPairs>
  <TitlesOfParts>
    <vt:vector size="40" baseType="lpstr">
      <vt:lpstr>Arial</vt:lpstr>
      <vt:lpstr>Calibri</vt:lpstr>
      <vt:lpstr>Calibri </vt:lpstr>
      <vt:lpstr>Calibri Light</vt:lpstr>
      <vt:lpstr>Century Gothic</vt:lpstr>
      <vt:lpstr>Lucida Grande</vt:lpstr>
      <vt:lpstr>Times New Roman</vt:lpstr>
      <vt:lpstr>Wingdings</vt:lpstr>
      <vt:lpstr>Wingdings 2</vt:lpstr>
      <vt:lpstr>Wingdings 3</vt:lpstr>
      <vt:lpstr>Interior Slides</vt:lpstr>
      <vt:lpstr>White Cover</vt:lpstr>
      <vt:lpstr>1_Interior Slides</vt:lpstr>
      <vt:lpstr>PowerPoint Presentation</vt:lpstr>
      <vt:lpstr>What is an “Energy Only” Market?</vt:lpstr>
      <vt:lpstr>PowerPoint Presentation</vt:lpstr>
      <vt:lpstr>There are several ways to achieve resource adequacy:</vt:lpstr>
      <vt:lpstr>Energy-only and capacity markets both use competitive prices to attract new supply investments </vt:lpstr>
      <vt:lpstr>An energy-only markets tend to produce somewhat lower reserve margins (and lower costs) than capacity markets</vt:lpstr>
      <vt:lpstr>Energy-only market relies on enhanced “scarcity pricing” during short-supply events </vt:lpstr>
      <vt:lpstr>PowerPoint Presentation</vt:lpstr>
      <vt:lpstr>How are state policies accounted for and supported?</vt:lpstr>
      <vt:lpstr>PowerPoint Presentation</vt:lpstr>
      <vt:lpstr>How does an energy-only market align with the five principles in the States’ Vision Statement?</vt:lpstr>
      <vt:lpstr>PowerPoint Presentation</vt:lpstr>
      <vt:lpstr>What is the “Integrated Clean Capacity Market”?</vt:lpstr>
      <vt:lpstr>PowerPoint Presentation</vt:lpstr>
      <vt:lpstr>How would the ICCM work?</vt:lpstr>
      <vt:lpstr>The ICCM would meet capacity and clean energy needs at the lowest combined cost </vt:lpstr>
      <vt:lpstr>What resources clear?</vt:lpstr>
      <vt:lpstr>PowerPoint Presentation</vt:lpstr>
      <vt:lpstr>How would States and customers express demand for clean energy?</vt:lpstr>
      <vt:lpstr>Indicative demand curve for a state with a 70% clean energy target  </vt:lpstr>
      <vt:lpstr>How could the ICCM guide the clean energy transition reliably and affordably?</vt:lpstr>
      <vt:lpstr>PowerPoint Presentation</vt:lpstr>
      <vt:lpstr>How does an ICCM align with the five principles in the States’ Vision Statement?</vt:lpstr>
      <vt:lpstr>Contact Information </vt:lpstr>
      <vt:lpstr>PowerPoint Presentation</vt:lpstr>
      <vt:lpstr>ICCM Key Design Elements</vt:lpstr>
      <vt:lpstr>How are prices set?</vt:lpstr>
    </vt:vector>
  </TitlesOfParts>
  <Company>The Brattle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Farias, Brenda</dc:creator>
  <cp:lastModifiedBy>Spees, Kathleen</cp:lastModifiedBy>
  <cp:revision>1393</cp:revision>
  <dcterms:created xsi:type="dcterms:W3CDTF">2020-05-26T23:01:43Z</dcterms:created>
  <dcterms:modified xsi:type="dcterms:W3CDTF">2021-01-25T21:50:35Z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0x01010081EE464CFB33FC43A15D98F84B2BCFE8</vt:lpwstr>
  </property>
</Properties>
</file>