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1"/>
  </p:notesMasterIdLst>
  <p:sldIdLst>
    <p:sldId id="256" r:id="rId2"/>
    <p:sldId id="268" r:id="rId3"/>
    <p:sldId id="269" r:id="rId4"/>
    <p:sldId id="273" r:id="rId5"/>
    <p:sldId id="275" r:id="rId6"/>
    <p:sldId id="274" r:id="rId7"/>
    <p:sldId id="257" r:id="rId8"/>
    <p:sldId id="272" r:id="rId9"/>
    <p:sldId id="266" r:id="rId10"/>
  </p:sldIdLst>
  <p:sldSz cx="9144000" cy="5143500" type="screen16x9"/>
  <p:notesSz cx="6858000" cy="9144000"/>
  <p:embeddedFontLst>
    <p:embeddedFont>
      <p:font typeface="Lato" panose="020F0502020204030203" pitchFamily="34" charset="0"/>
      <p:regular r:id="rId12"/>
      <p:italic r:id="rId13"/>
      <p:boldItalic r:id="rId14"/>
    </p:embeddedFont>
    <p:embeddedFont>
      <p:font typeface="Lato Black" panose="020F0502020204030203" pitchFamily="34" charset="0"/>
      <p:bold r:id="rId15"/>
      <p:boldItalic r:id="rId16"/>
    </p:embeddedFont>
    <p:embeddedFont>
      <p:font typeface="Merriweather" panose="000005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025" autoAdjust="0"/>
  </p:normalViewPr>
  <p:slideViewPr>
    <p:cSldViewPr snapToGrid="0">
      <p:cViewPr>
        <p:scale>
          <a:sx n="66" d="100"/>
          <a:sy n="66" d="100"/>
        </p:scale>
        <p:origin x="1506" y="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25621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3074ae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3074ae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aseline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9657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2400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4cbbc1d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4cbbc1d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c3074ae3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c3074ae3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22"/>
          <p:cNvCxnSpPr/>
          <p:nvPr/>
        </p:nvCxnSpPr>
        <p:spPr>
          <a:xfrm>
            <a:off x="-7056" y="5118861"/>
            <a:ext cx="9158100" cy="0"/>
          </a:xfrm>
          <a:prstGeom prst="straightConnector1">
            <a:avLst/>
          </a:prstGeom>
          <a:noFill/>
          <a:ln w="76200" cap="flat" cmpd="sng">
            <a:solidFill>
              <a:srgbClr val="00B5E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OPTION 1">
  <p:cSld name="TITLE_2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3"/>
          <p:cNvSpPr txBox="1"/>
          <p:nvPr/>
        </p:nvSpPr>
        <p:spPr>
          <a:xfrm>
            <a:off x="194417" y="4893390"/>
            <a:ext cx="36957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ato"/>
                <a:ea typeface="Lato"/>
                <a:cs typeface="Lato"/>
                <a:sym typeface="Lato"/>
              </a:rPr>
              <a:t>Presentation Title  | Proprietary &amp; Confidential |  Page </a:t>
            </a:r>
            <a:fld id="{00000000-1234-1234-1234-123412341234}" type="slidenum">
              <a:rPr lang="en" sz="800">
                <a:latin typeface="Lato"/>
                <a:ea typeface="Lato"/>
                <a:cs typeface="Lato"/>
                <a:sym typeface="Lato"/>
              </a:rPr>
              <a:t>‹#›</a:t>
            </a:fld>
            <a:endParaRPr sz="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- OPTION 2">
  <p:cSld name="CUSTOM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24"/>
          <p:cNvCxnSpPr/>
          <p:nvPr/>
        </p:nvCxnSpPr>
        <p:spPr>
          <a:xfrm>
            <a:off x="-7056" y="5116033"/>
            <a:ext cx="9158100" cy="0"/>
          </a:xfrm>
          <a:prstGeom prst="straightConnector1">
            <a:avLst/>
          </a:prstGeom>
          <a:noFill/>
          <a:ln w="76200" cap="flat" cmpd="sng">
            <a:solidFill>
              <a:srgbClr val="00B5E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" name="Google Shape;169;p24"/>
          <p:cNvSpPr txBox="1"/>
          <p:nvPr/>
        </p:nvSpPr>
        <p:spPr>
          <a:xfrm>
            <a:off x="206147" y="4864066"/>
            <a:ext cx="36957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ato"/>
                <a:ea typeface="Lato"/>
                <a:cs typeface="Lato"/>
                <a:sym typeface="Lato"/>
              </a:rPr>
              <a:t>Presentation Title  | Proprietary &amp; Confidential |  Page </a:t>
            </a:r>
            <a:fld id="{00000000-1234-1234-1234-123412341234}" type="slidenum">
              <a:rPr lang="en" sz="800">
                <a:latin typeface="Lato"/>
                <a:ea typeface="Lato"/>
                <a:cs typeface="Lato"/>
                <a:sym typeface="Lato"/>
              </a:rPr>
              <a:t>‹#›</a:t>
            </a:fld>
            <a:endParaRPr sz="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O FOOTER">
  <p:cSld name="CUSTOM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>
            <a:spLocks noGrp="1"/>
          </p:cNvSpPr>
          <p:nvPr>
            <p:ph type="sldNum" idx="12"/>
          </p:nvPr>
        </p:nvSpPr>
        <p:spPr>
          <a:xfrm>
            <a:off x="206147" y="4793731"/>
            <a:ext cx="36957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1pPr>
            <a:lvl2pPr lvl="1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2pPr>
            <a:lvl3pPr lvl="2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3pPr>
            <a:lvl4pPr lvl="3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4pPr>
            <a:lvl5pPr lvl="4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5pPr>
            <a:lvl6pPr lvl="5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6pPr>
            <a:lvl7pPr lvl="6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7pPr>
            <a:lvl8pPr lvl="7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8pPr>
            <a:lvl9pPr lvl="8" algn="l" rtl="0">
              <a:buNone/>
              <a:defRPr sz="800"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Title  |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asey.roberts@sierraclub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mailto:casey.roberts@sierraclub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>
            <a:spLocks noGrp="1"/>
          </p:cNvSpPr>
          <p:nvPr>
            <p:ph type="title"/>
          </p:nvPr>
        </p:nvSpPr>
        <p:spPr>
          <a:xfrm>
            <a:off x="674897" y="996743"/>
            <a:ext cx="8896500" cy="9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latin typeface="Lato Black"/>
                <a:ea typeface="Lato Black"/>
                <a:cs typeface="Lato Black"/>
                <a:sym typeface="Lato Black"/>
              </a:rPr>
              <a:t>Voluntary Residual Capacity Markets to</a:t>
            </a:r>
            <a:br>
              <a:rPr lang="en-US" sz="3000" dirty="0">
                <a:latin typeface="Lato Black"/>
                <a:ea typeface="Lato Black"/>
                <a:cs typeface="Lato Black"/>
                <a:sym typeface="Lato Black"/>
              </a:rPr>
            </a:br>
            <a:r>
              <a:rPr lang="en-US" sz="3000" dirty="0">
                <a:latin typeface="Lato Black"/>
                <a:ea typeface="Lato Black"/>
                <a:cs typeface="Lato Black"/>
                <a:sym typeface="Lato Black"/>
              </a:rPr>
              <a:t>Facilitate Implementation of State </a:t>
            </a:r>
            <a:br>
              <a:rPr lang="en-US" sz="3000" dirty="0">
                <a:latin typeface="Lato Black"/>
                <a:ea typeface="Lato Black"/>
                <a:cs typeface="Lato Black"/>
                <a:sym typeface="Lato Black"/>
              </a:rPr>
            </a:br>
            <a:r>
              <a:rPr lang="en-US" sz="3000" dirty="0">
                <a:latin typeface="Lato Black"/>
                <a:ea typeface="Lato Black"/>
                <a:cs typeface="Lato Black"/>
                <a:sym typeface="Lato Black"/>
              </a:rPr>
              <a:t>Clean Energy Policies</a:t>
            </a:r>
            <a:endParaRPr sz="3000" dirty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694374" y="2662800"/>
            <a:ext cx="7346690" cy="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Casey Roberts</a:t>
            </a:r>
            <a:endParaRPr sz="1600" dirty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Senior Attorney - Sierra Club</a:t>
            </a:r>
            <a:endParaRPr sz="1600" dirty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600" u="sng" dirty="0">
              <a:solidFill>
                <a:schemeClr val="hlink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 dirty="0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casey.roberts@sierraclub.org</a:t>
            </a:r>
            <a:endParaRPr sz="1600" dirty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Presentation for New England Energy Vision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Wholesale Market Design Technical Forum – Day 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January 25, 2021</a:t>
            </a:r>
            <a:endParaRPr sz="1600" dirty="0"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7635" y="4214191"/>
            <a:ext cx="2016643" cy="772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368662" y="353473"/>
            <a:ext cx="7361866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4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Voluntary Residual Market:</a:t>
            </a:r>
          </a:p>
          <a:p>
            <a:r>
              <a:rPr lang="en-US" sz="24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What and Why?</a:t>
            </a:r>
          </a:p>
          <a:p>
            <a:endParaRPr lang="en-US" sz="24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368662" y="1304876"/>
            <a:ext cx="4494220" cy="34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>
                <a:latin typeface="Merriweather"/>
                <a:sym typeface="Merriweather"/>
              </a:rPr>
              <a:t>A load-serving entity can meet all or part of its capacity obligation through contracts outside of the Forward Capacity Market.  </a:t>
            </a:r>
          </a:p>
          <a:p>
            <a:endParaRPr lang="en-US" sz="1600" dirty="0">
              <a:latin typeface="Merriweather"/>
              <a:sym typeface="Merriweather"/>
            </a:endParaRPr>
          </a:p>
          <a:p>
            <a:r>
              <a:rPr lang="en-US" sz="1600" dirty="0">
                <a:latin typeface="Merriweather"/>
                <a:sym typeface="Merriweather"/>
              </a:rPr>
              <a:t>Ensures that state policy resources count toward the region’s resource adequacy assessment. </a:t>
            </a:r>
          </a:p>
          <a:p>
            <a:endParaRPr lang="en-US" sz="1600" dirty="0">
              <a:latin typeface="Merriweather"/>
              <a:sym typeface="Merriweather"/>
            </a:endParaRPr>
          </a:p>
          <a:p>
            <a:r>
              <a:rPr lang="en-US" sz="1600" dirty="0">
                <a:latin typeface="Merriweather"/>
                <a:sym typeface="Merriweather"/>
              </a:rPr>
              <a:t>Respects not only states’ decarbonization </a:t>
            </a:r>
            <a:r>
              <a:rPr lang="en-US" sz="1600" b="1" dirty="0">
                <a:latin typeface="Merriweather"/>
                <a:sym typeface="Merriweather"/>
              </a:rPr>
              <a:t>goals</a:t>
            </a:r>
            <a:r>
              <a:rPr lang="en-US" sz="1600" dirty="0">
                <a:latin typeface="Merriweather"/>
                <a:sym typeface="Merriweather"/>
              </a:rPr>
              <a:t>, but also </a:t>
            </a:r>
            <a:r>
              <a:rPr lang="en-US" sz="1600" b="1" dirty="0">
                <a:latin typeface="Merriweather"/>
                <a:sym typeface="Merriweather"/>
              </a:rPr>
              <a:t>how </a:t>
            </a:r>
            <a:r>
              <a:rPr lang="en-US" sz="1600" dirty="0">
                <a:latin typeface="Merriweather"/>
                <a:sym typeface="Merriweather"/>
              </a:rPr>
              <a:t>states choose to achieve those goals.</a:t>
            </a:r>
          </a:p>
          <a:p>
            <a:endParaRPr lang="en-US" dirty="0">
              <a:latin typeface="Merriweather"/>
              <a:sym typeface="Merriweather"/>
            </a:endParaRPr>
          </a:p>
          <a:p>
            <a:endParaRPr lang="en-US" dirty="0"/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89"/>
            <a:ext cx="6266344" cy="29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2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Electricity pylon - underneath">
            <a:extLst>
              <a:ext uri="{FF2B5EF4-FFF2-40B4-BE49-F238E27FC236}">
                <a16:creationId xmlns:a16="http://schemas.microsoft.com/office/drawing/2014/main" id="{211DD20F-BED5-4778-B295-7A365C649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882" y="509763"/>
            <a:ext cx="4281118" cy="362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42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687378" y="265121"/>
            <a:ext cx="7455135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a voluntary residual capacity market works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cxnSp>
        <p:nvCxnSpPr>
          <p:cNvPr id="183" name="Google Shape;183;p27"/>
          <p:cNvCxnSpPr>
            <a:cxnSpLocks/>
          </p:cNvCxnSpPr>
          <p:nvPr/>
        </p:nvCxnSpPr>
        <p:spPr>
          <a:xfrm>
            <a:off x="728321" y="1056643"/>
            <a:ext cx="7455134" cy="0"/>
          </a:xfrm>
          <a:prstGeom prst="straightConnector1">
            <a:avLst/>
          </a:prstGeom>
          <a:noFill/>
          <a:ln w="28575" cap="flat" cmpd="sng">
            <a:solidFill>
              <a:srgbClr val="319B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7"/>
          <p:cNvSpPr txBox="1"/>
          <p:nvPr/>
        </p:nvSpPr>
        <p:spPr>
          <a:xfrm>
            <a:off x="358831" y="1525067"/>
            <a:ext cx="7783683" cy="294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</a:rPr>
              <a:t>ISO-NE would still define resource adequacy, determine appropriate reserve margins, parameters of MRI curve</a:t>
            </a:r>
          </a:p>
          <a:p>
            <a:endParaRPr lang="en-US" sz="2000" dirty="0">
              <a:latin typeface="Merriweather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</a:rPr>
              <a:t>LSEs procure either through FCM, or outside of FCM, or some combination</a:t>
            </a:r>
          </a:p>
          <a:p>
            <a:endParaRPr lang="en-US" sz="2000" dirty="0">
              <a:latin typeface="Merriweather" panose="00000500000000000000" pitchFamily="2" charset="0"/>
            </a:endParaRPr>
          </a:p>
          <a:p>
            <a:r>
              <a:rPr lang="en-US" sz="2000" dirty="0">
                <a:latin typeface="Merriweather" panose="00000500000000000000" pitchFamily="2" charset="0"/>
                <a:sym typeface="Merriweather"/>
              </a:rPr>
              <a:t>	Non-FCM procurements would respect 	locational constraints, be subject to Pay for 	Performance rules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Merriweather" panose="00000500000000000000" pitchFamily="2" charset="0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endParaRPr lang="en-US" dirty="0">
              <a:latin typeface="Merriweather"/>
              <a:sym typeface="Merriweather"/>
            </a:endParaRPr>
          </a:p>
          <a:p>
            <a:endParaRPr lang="en-US" dirty="0"/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89"/>
            <a:ext cx="6482154" cy="2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3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86A16B-86FC-4853-985E-237CDE08E641}"/>
              </a:ext>
            </a:extLst>
          </p:cNvPr>
          <p:cNvSpPr/>
          <p:nvPr/>
        </p:nvSpPr>
        <p:spPr>
          <a:xfrm>
            <a:off x="1190171" y="3338286"/>
            <a:ext cx="6313715" cy="11268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52830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687379" y="265121"/>
            <a:ext cx="71970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Design choices for Voluntary Residual Market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cxnSp>
        <p:nvCxnSpPr>
          <p:cNvPr id="183" name="Google Shape;183;p27"/>
          <p:cNvCxnSpPr/>
          <p:nvPr/>
        </p:nvCxnSpPr>
        <p:spPr>
          <a:xfrm rot="10800000" flipH="1">
            <a:off x="739364" y="994016"/>
            <a:ext cx="6559200" cy="1200"/>
          </a:xfrm>
          <a:prstGeom prst="straightConnector1">
            <a:avLst/>
          </a:prstGeom>
          <a:noFill/>
          <a:ln w="28575" cap="flat" cmpd="sng">
            <a:solidFill>
              <a:srgbClr val="319B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7"/>
          <p:cNvSpPr txBox="1"/>
          <p:nvPr/>
        </p:nvSpPr>
        <p:spPr>
          <a:xfrm>
            <a:off x="341118" y="1104311"/>
            <a:ext cx="7889521" cy="294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  <a:sym typeface="Merriweather"/>
              </a:rPr>
              <a:t>Remove load from MRI curve if it as contracted for capacity outside of FCM?</a:t>
            </a:r>
          </a:p>
          <a:p>
            <a:endParaRPr lang="en-US" sz="2000" dirty="0">
              <a:latin typeface="Merriweather" panose="00000500000000000000" pitchFamily="2" charset="0"/>
              <a:sym typeface="Merriweathe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  <a:sym typeface="Merriweather"/>
              </a:rPr>
              <a:t>Any restrictions on year-to-year variability in an LSE’s purchasing decisions (i.e., stay outs)?</a:t>
            </a:r>
          </a:p>
          <a:p>
            <a:endParaRPr lang="en-US" sz="2000" dirty="0">
              <a:latin typeface="Merriweather" panose="00000500000000000000" pitchFamily="2" charset="0"/>
              <a:sym typeface="Merriweathe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  <a:sym typeface="Merriweather"/>
              </a:rPr>
              <a:t>Limit non-FCM capacity sales to state policy resources?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Merriweather" panose="00000500000000000000" pitchFamily="2" charset="0"/>
              <a:sym typeface="Merriweathe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  <a:sym typeface="Merriweather"/>
              </a:rPr>
              <a:t>Move residual auction closer to capacity commitment period?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endParaRPr lang="en-US" dirty="0">
              <a:latin typeface="Merriweather"/>
              <a:sym typeface="Merriweather"/>
            </a:endParaRPr>
          </a:p>
          <a:p>
            <a:endParaRPr lang="en-US" dirty="0"/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89"/>
            <a:ext cx="6482154" cy="2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4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95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329079" y="234300"/>
            <a:ext cx="71970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Options for Non-FCM </a:t>
            </a:r>
          </a:p>
          <a:p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Procurement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251555" y="1320800"/>
            <a:ext cx="4102731" cy="2534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/>
                <a:sym typeface="Merriweather"/>
              </a:rPr>
              <a:t>Existing state procurement processes.</a:t>
            </a:r>
          </a:p>
          <a:p>
            <a:endParaRPr lang="en-US" sz="2000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/>
                <a:sym typeface="Merriweather"/>
              </a:rPr>
              <a:t>Centralized auction operated by state or group of states.</a:t>
            </a:r>
          </a:p>
          <a:p>
            <a:endParaRPr lang="en-US" sz="2000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 panose="00000500000000000000" pitchFamily="2" charset="0"/>
              </a:rPr>
              <a:t>Capacity trading platform with publicly available market data could improve transparency, price signaling.</a:t>
            </a:r>
            <a:endParaRPr lang="en-US" sz="2000" dirty="0">
              <a:latin typeface="Merriweather" panose="00000500000000000000" pitchFamily="2" charset="0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Merriweather" panose="00000500000000000000" pitchFamily="2" charset="0"/>
              <a:sym typeface="Merriweather"/>
            </a:endParaRPr>
          </a:p>
          <a:p>
            <a:endParaRPr lang="en-US" sz="2800" dirty="0">
              <a:latin typeface="Merriweather"/>
              <a:sym typeface="Merriweather"/>
            </a:endParaRPr>
          </a:p>
          <a:p>
            <a:endParaRPr lang="en-US" dirty="0"/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89"/>
            <a:ext cx="6482154" cy="2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5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344018-DFA0-D445-AD1B-020BF4A956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00" r="62190"/>
          <a:stretch/>
        </p:blipFill>
        <p:spPr>
          <a:xfrm>
            <a:off x="4534930" y="-46765"/>
            <a:ext cx="4609070" cy="48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5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687379" y="265121"/>
            <a:ext cx="71970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are consumers protected?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cxnSp>
        <p:nvCxnSpPr>
          <p:cNvPr id="183" name="Google Shape;183;p27"/>
          <p:cNvCxnSpPr/>
          <p:nvPr/>
        </p:nvCxnSpPr>
        <p:spPr>
          <a:xfrm rot="10800000" flipH="1">
            <a:off x="739364" y="994016"/>
            <a:ext cx="6559200" cy="1200"/>
          </a:xfrm>
          <a:prstGeom prst="straightConnector1">
            <a:avLst/>
          </a:prstGeom>
          <a:noFill/>
          <a:ln w="28575" cap="flat" cmpd="sng">
            <a:solidFill>
              <a:srgbClr val="319B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7"/>
          <p:cNvSpPr txBox="1"/>
          <p:nvPr/>
        </p:nvSpPr>
        <p:spPr>
          <a:xfrm>
            <a:off x="556749" y="1174661"/>
            <a:ext cx="7542222" cy="2794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/>
                <a:sym typeface="Merriweather"/>
              </a:rPr>
              <a:t>Consumers avoid buying unnecessary capacity, may end up buying slightly less overall.</a:t>
            </a:r>
          </a:p>
          <a:p>
            <a:endParaRPr lang="en-US" sz="2000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/>
                <a:sym typeface="Merriweather"/>
              </a:rPr>
              <a:t>State regulators ensure that utility decisions to purchase through FCM or outside of FCM are prudent in light of available alternatives.</a:t>
            </a:r>
          </a:p>
          <a:p>
            <a:endParaRPr lang="en-US" sz="2000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Merriweather"/>
                <a:sym typeface="Merriweather"/>
              </a:rPr>
              <a:t>Option to buy through FCM limits seller’s ability to exercise market power in non-FCM bilateral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Merriweather"/>
              <a:sym typeface="Merriweather"/>
            </a:endParaRPr>
          </a:p>
          <a:p>
            <a:endParaRPr lang="en-US" dirty="0"/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89"/>
            <a:ext cx="6482154" cy="26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6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22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687379" y="538100"/>
            <a:ext cx="71970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Lato"/>
                <a:ea typeface="Lato"/>
                <a:cs typeface="Lato"/>
                <a:sym typeface="Lato"/>
              </a:rPr>
              <a:t>New England Energy Vision</a:t>
            </a:r>
            <a:endParaRPr sz="2800" b="1" dirty="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83" name="Google Shape;183;p27"/>
          <p:cNvCxnSpPr/>
          <p:nvPr/>
        </p:nvCxnSpPr>
        <p:spPr>
          <a:xfrm rot="10800000" flipH="1">
            <a:off x="687379" y="1199112"/>
            <a:ext cx="6559200" cy="1200"/>
          </a:xfrm>
          <a:prstGeom prst="straightConnector1">
            <a:avLst/>
          </a:prstGeom>
          <a:noFill/>
          <a:ln w="28575" cap="flat" cmpd="sng">
            <a:solidFill>
              <a:srgbClr val="319B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7" y="4893390"/>
            <a:ext cx="6446226" cy="25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t>7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29536D-A8DF-40CE-81AE-112B994914C0}"/>
              </a:ext>
            </a:extLst>
          </p:cNvPr>
          <p:cNvSpPr txBox="1"/>
          <p:nvPr/>
        </p:nvSpPr>
        <p:spPr>
          <a:xfrm>
            <a:off x="687379" y="1487359"/>
            <a:ext cx="7197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Merriweather" panose="00000500000000000000" pitchFamily="2" charset="0"/>
              </a:rPr>
              <a:t>Meet States’ decarbonization mandates and maintain resource adequacy at the lowest cost by using market-based mechanisms;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Merriweather" panose="00000500000000000000" pitchFamily="2" charset="0"/>
              </a:rPr>
              <a:t>Establish effective mechanisms that accommodate existing and future long-term contracts for clean energy resources executed pursuant to state law;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Merriweather" panose="00000500000000000000" pitchFamily="2" charset="0"/>
              </a:rPr>
              <a:t>Integrate distribution-level resources effectively and efficiently;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Merriweather" panose="00000500000000000000" pitchFamily="2" charset="0"/>
              </a:rPr>
              <a:t>Allow interested buyers and sellers to participate; and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Merriweather" panose="00000500000000000000" pitchFamily="2" charset="0"/>
              </a:rPr>
              <a:t>Provide for an appropriate level of state involvement in market design and implementation.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/>
        </p:nvSpPr>
        <p:spPr>
          <a:xfrm>
            <a:off x="5067466" y="673966"/>
            <a:ext cx="358815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voluntary residual FCM would be an enormous step in the right direction, but does not necessarily address the other ways in which FCM is a poor fit for New England’s clean energy future.  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sp>
        <p:nvSpPr>
          <p:cNvPr id="185" name="Google Shape;185;p27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194415" y="4893389"/>
            <a:ext cx="6975641" cy="21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8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9987AA-AF03-6047-92C9-AF90E5EAAB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39" r="22458"/>
          <a:stretch/>
        </p:blipFill>
        <p:spPr>
          <a:xfrm>
            <a:off x="3254" y="-16353"/>
            <a:ext cx="4550979" cy="488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95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/>
          <p:nvPr/>
        </p:nvSpPr>
        <p:spPr>
          <a:xfrm>
            <a:off x="-15650" y="4864075"/>
            <a:ext cx="9184500" cy="291000"/>
          </a:xfrm>
          <a:prstGeom prst="rect">
            <a:avLst/>
          </a:prstGeom>
          <a:solidFill>
            <a:srgbClr val="00B5E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6"/>
          <p:cNvSpPr txBox="1"/>
          <p:nvPr/>
        </p:nvSpPr>
        <p:spPr>
          <a:xfrm>
            <a:off x="194416" y="4893390"/>
            <a:ext cx="6801470" cy="23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Casey Roberts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200" dirty="0">
                <a:latin typeface="Lato"/>
                <a:ea typeface="Lato"/>
                <a:cs typeface="Lato"/>
                <a:sym typeface="Lato"/>
              </a:rPr>
              <a:t>Energy Vision Wholesale Markets Technical Forum </a:t>
            </a:r>
            <a:r>
              <a:rPr lang="en" sz="1200" dirty="0">
                <a:latin typeface="Lato"/>
                <a:ea typeface="Lato"/>
                <a:cs typeface="Lato"/>
                <a:sym typeface="Lato"/>
              </a:rPr>
              <a:t>Presentation |  Page </a:t>
            </a:r>
            <a:fld id="{00000000-1234-1234-1234-123412341234}" type="slidenum">
              <a:rPr lang="en" sz="1200">
                <a:latin typeface="Lato"/>
                <a:ea typeface="Lato"/>
                <a:cs typeface="Lato"/>
                <a:sym typeface="Lato"/>
              </a:rPr>
              <a:pPr lvl="0"/>
              <a:t>9</a:t>
            </a:fld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9" name="Google Shape;2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6270" y="4917084"/>
            <a:ext cx="524399" cy="191226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6"/>
          <p:cNvSpPr txBox="1"/>
          <p:nvPr/>
        </p:nvSpPr>
        <p:spPr>
          <a:xfrm>
            <a:off x="631025" y="4024298"/>
            <a:ext cx="7752000" cy="291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Lato"/>
                <a:ea typeface="Lato"/>
                <a:cs typeface="Lato"/>
                <a:sym typeface="Lato"/>
              </a:rPr>
              <a:t>Thank you!</a:t>
            </a:r>
            <a:endParaRPr sz="3000" b="1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casey.roberts@sierraclub.org</a:t>
            </a:r>
            <a:endParaRPr lang="en" sz="2400" u="sng" dirty="0">
              <a:solidFill>
                <a:schemeClr val="hlink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u="sng" dirty="0">
              <a:solidFill>
                <a:schemeClr val="hlink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D8986-83DE-9148-AC2A-2468A934DE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162" b="10715"/>
          <a:stretch/>
        </p:blipFill>
        <p:spPr>
          <a:xfrm>
            <a:off x="-7825" y="15516"/>
            <a:ext cx="9159650" cy="32546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erra Club Presentation 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EE464CFB33FC43A15D98F84B2BCFE8" ma:contentTypeVersion="12" ma:contentTypeDescription="Create a new document." ma:contentTypeScope="" ma:versionID="ed2669baa5d26c2895ec7da9eb3491de">
  <xsd:schema xmlns:xsd="http://www.w3.org/2001/XMLSchema" xmlns:xs="http://www.w3.org/2001/XMLSchema" xmlns:p="http://schemas.microsoft.com/office/2006/metadata/properties" xmlns:ns1="http://schemas.microsoft.com/sharepoint/v3" xmlns:ns2="92309ddc-3b1e-489e-97ba-af20c2443f26" xmlns:ns3="324d871f-e630-4893-b434-dc7f8fc3089b" targetNamespace="http://schemas.microsoft.com/office/2006/metadata/properties" ma:root="true" ma:fieldsID="72dd1b24ac3c9b017711affff7939a40" ns1:_="" ns2:_="" ns3:_="">
    <xsd:import namespace="http://schemas.microsoft.com/sharepoint/v3"/>
    <xsd:import namespace="92309ddc-3b1e-489e-97ba-af20c2443f26"/>
    <xsd:import namespace="324d871f-e630-4893-b434-dc7f8fc3089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09ddc-3b1e-489e-97ba-af20c2443f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d871f-e630-4893-b434-dc7f8fc30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A657B94-A276-4A0B-BD85-60E93C8C8263}"/>
</file>

<file path=customXml/itemProps2.xml><?xml version="1.0" encoding="utf-8"?>
<ds:datastoreItem xmlns:ds="http://schemas.openxmlformats.org/officeDocument/2006/customXml" ds:itemID="{2F455D2F-A779-472F-83A2-65E4C923D9B0}"/>
</file>

<file path=customXml/itemProps3.xml><?xml version="1.0" encoding="utf-8"?>
<ds:datastoreItem xmlns:ds="http://schemas.openxmlformats.org/officeDocument/2006/customXml" ds:itemID="{88D273C2-1DAA-4B91-8B7C-7F4309B9CB3C}"/>
</file>

<file path=docProps/app.xml><?xml version="1.0" encoding="utf-8"?>
<Properties xmlns="http://schemas.openxmlformats.org/officeDocument/2006/extended-properties" xmlns:vt="http://schemas.openxmlformats.org/officeDocument/2006/docPropsVTypes">
  <TotalTime>2456</TotalTime>
  <Words>530</Words>
  <Application>Microsoft Office PowerPoint</Application>
  <PresentationFormat>On-screen Show (16:9)</PresentationFormat>
  <Paragraphs>69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Lato</vt:lpstr>
      <vt:lpstr>Lato Black</vt:lpstr>
      <vt:lpstr>Merriweather</vt:lpstr>
      <vt:lpstr>Arial</vt:lpstr>
      <vt:lpstr>Sierra Club Presentation </vt:lpstr>
      <vt:lpstr>Voluntary Residual Capacity Markets to Facilitate Implementation of State  Clean Energy Policies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PJM’s Capacity Market on States</dc:title>
  <dc:creator>Casey Roberts</dc:creator>
  <cp:lastModifiedBy>casey.roberts</cp:lastModifiedBy>
  <cp:revision>83</cp:revision>
  <dcterms:modified xsi:type="dcterms:W3CDTF">2021-01-25T16:00:30Z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0x01010081EE464CFB33FC43A15D98F84B2BCFE8</vt:lpwstr>
  </property>
</Properties>
</file>